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706" r:id="rId6"/>
    <p:sldMasterId id="2147483740" r:id="rId7"/>
  </p:sldMasterIdLst>
  <p:notesMasterIdLst>
    <p:notesMasterId r:id="rId56"/>
  </p:notesMasterIdLst>
  <p:handoutMasterIdLst>
    <p:handoutMasterId r:id="rId57"/>
  </p:handoutMasterIdLst>
  <p:sldIdLst>
    <p:sldId id="443" r:id="rId8"/>
    <p:sldId id="458" r:id="rId9"/>
    <p:sldId id="447" r:id="rId10"/>
    <p:sldId id="394" r:id="rId11"/>
    <p:sldId id="396" r:id="rId12"/>
    <p:sldId id="431" r:id="rId13"/>
    <p:sldId id="44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26" r:id="rId24"/>
    <p:sldId id="399" r:id="rId25"/>
    <p:sldId id="450" r:id="rId26"/>
    <p:sldId id="445" r:id="rId27"/>
    <p:sldId id="400" r:id="rId28"/>
    <p:sldId id="401" r:id="rId29"/>
    <p:sldId id="402" r:id="rId30"/>
    <p:sldId id="403" r:id="rId31"/>
    <p:sldId id="404" r:id="rId32"/>
    <p:sldId id="449" r:id="rId33"/>
    <p:sldId id="405" r:id="rId34"/>
    <p:sldId id="406" r:id="rId35"/>
    <p:sldId id="407" r:id="rId36"/>
    <p:sldId id="408" r:id="rId37"/>
    <p:sldId id="409" r:id="rId38"/>
    <p:sldId id="410" r:id="rId39"/>
    <p:sldId id="451" r:id="rId40"/>
    <p:sldId id="411" r:id="rId41"/>
    <p:sldId id="412" r:id="rId42"/>
    <p:sldId id="413" r:id="rId43"/>
    <p:sldId id="414" r:id="rId44"/>
    <p:sldId id="415" r:id="rId45"/>
    <p:sldId id="416" r:id="rId46"/>
    <p:sldId id="417" r:id="rId47"/>
    <p:sldId id="452" r:id="rId48"/>
    <p:sldId id="418" r:id="rId49"/>
    <p:sldId id="419" r:id="rId50"/>
    <p:sldId id="444" r:id="rId51"/>
    <p:sldId id="453" r:id="rId52"/>
    <p:sldId id="421" r:id="rId53"/>
    <p:sldId id="422" r:id="rId54"/>
    <p:sldId id="446" r:id="rId55"/>
  </p:sldIdLst>
  <p:sldSz cx="10693400" cy="7564438"/>
  <p:notesSz cx="6808788" cy="9940925"/>
  <p:defaultTextStyle>
    <a:defPPr>
      <a:defRPr lang="nb-NO"/>
    </a:defPPr>
    <a:lvl1pPr marL="0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93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784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675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567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459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350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5243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3134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421"/>
    <a:srgbClr val="1A1A1A"/>
    <a:srgbClr val="1B1B1B"/>
    <a:srgbClr val="191919"/>
    <a:srgbClr val="F37321"/>
    <a:srgbClr val="D06D1E"/>
    <a:srgbClr val="FFEEE2"/>
    <a:srgbClr val="887E6E"/>
    <a:srgbClr val="B85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7" autoAdjust="0"/>
    <p:restoredTop sz="79716" autoAdjust="0"/>
  </p:normalViewPr>
  <p:slideViewPr>
    <p:cSldViewPr showGuides="1">
      <p:cViewPr varScale="1">
        <p:scale>
          <a:sx n="73" d="100"/>
          <a:sy n="73" d="100"/>
        </p:scale>
        <p:origin x="1434" y="72"/>
      </p:cViewPr>
      <p:guideLst>
        <p:guide orient="horz" pos="238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D30D1-90B6-49EC-96EA-56B3952CAB99}" type="datetimeFigureOut">
              <a:rPr lang="nb-NO" smtClean="0"/>
              <a:t>02.02.2016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EFF45-4E9F-4517-8A2A-01493795CE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5580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912CD-4FE3-814A-8B34-0B9BD23ED5DC}" type="datetimeFigureOut">
              <a:rPr lang="en-US" smtClean="0"/>
              <a:t>2/2/2016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89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D321A-41AF-6D48-8E76-3CB85EBF97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708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Til høsteksamen innførte Utdanningsdirektoratet en</a:t>
            </a:r>
            <a:r>
              <a:rPr lang="nb-NO" baseline="0" dirty="0" smtClean="0"/>
              <a:t> ny</a:t>
            </a:r>
            <a:r>
              <a:rPr lang="nb-NO" dirty="0" smtClean="0"/>
              <a:t> administrasjonstjeneste for eksamen.</a:t>
            </a:r>
            <a:r>
              <a:rPr lang="nb-NO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Tjenesten</a:t>
            </a:r>
            <a:r>
              <a:rPr lang="nb-NO" dirty="0" smtClean="0"/>
              <a:t> skal gi alle i skolesektoren en sikker, effektiv og lettfattelig administrasjon av eksamen og prøver. Den</a:t>
            </a:r>
            <a:r>
              <a:rPr lang="nb-NO" baseline="0" dirty="0" smtClean="0"/>
              <a:t> </a:t>
            </a:r>
            <a:r>
              <a:rPr lang="nb-NO" dirty="0" smtClean="0"/>
              <a:t>nye tjenesten skal også håndtere lokalt gitt eksamen, noe som ikke vært en del av systemet tidligere. Brukerhistorier</a:t>
            </a:r>
            <a:r>
              <a:rPr lang="nb-NO" baseline="0" dirty="0" smtClean="0"/>
              <a:t> FM, FK, </a:t>
            </a:r>
            <a:r>
              <a:rPr lang="nb-NO" baseline="0" dirty="0" err="1" smtClean="0"/>
              <a:t>kommunar</a:t>
            </a:r>
            <a:endParaRPr lang="nb-NO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>
                <a:solidFill>
                  <a:prstClr val="white"/>
                </a:solidFill>
              </a:rPr>
              <a:t>Dette er en presentasjon som viser hvordan den nye tjenesten ser ut for deg som jobber med eksamen i kommunen. Deretter ser du hvordan tjenesten ser ut for deg som er skoleadministrator på en grunnskole.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30724-0D02-4825-AEE4-898159CA2892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67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>
              <a:solidFill>
                <a:srgbClr val="8B86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>
                <a:solidFill>
                  <a:prstClr val="black"/>
                </a:solidFill>
              </a:rPr>
              <a:pPr/>
              <a:t>10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2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>
                <a:solidFill>
                  <a:srgbClr val="8B8678"/>
                </a:solidFill>
              </a:rPr>
              <a:t>Ut fra denne oversikten kan kommunen se oppdaterte tall for </a:t>
            </a:r>
            <a:r>
              <a:rPr lang="nb-NO" b="1" baseline="0" dirty="0" smtClean="0">
                <a:solidFill>
                  <a:srgbClr val="8B8678"/>
                </a:solidFill>
              </a:rPr>
              <a:t>påmeldte kandidater </a:t>
            </a:r>
            <a:r>
              <a:rPr lang="nb-NO" baseline="0" dirty="0" smtClean="0">
                <a:solidFill>
                  <a:srgbClr val="8B8678"/>
                </a:solidFill>
              </a:rPr>
              <a:t>og </a:t>
            </a:r>
            <a:r>
              <a:rPr lang="nb-NO" b="1" baseline="0" dirty="0" smtClean="0">
                <a:solidFill>
                  <a:srgbClr val="8B8678"/>
                </a:solidFill>
              </a:rPr>
              <a:t>foreslåtte fagpersoner </a:t>
            </a:r>
            <a:r>
              <a:rPr lang="nb-NO" baseline="0" dirty="0" smtClean="0">
                <a:solidFill>
                  <a:srgbClr val="8B8678"/>
                </a:solidFill>
              </a:rPr>
              <a:t>hos hver enkelt skole slik at kommunen kan følge opp skolene på en hensiktsmessig måte.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>
                <a:solidFill>
                  <a:prstClr val="black"/>
                </a:solidFill>
              </a:rPr>
              <a:pPr/>
              <a:t>11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21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Brukerstøtte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følger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tjenestevei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Fylkesmann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>
                <a:solidFill>
                  <a:prstClr val="black"/>
                </a:solidFill>
              </a:rPr>
              <a:pPr/>
              <a:t>12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40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- Dette skal</a:t>
            </a:r>
            <a:r>
              <a:rPr lang="nb-NO" sz="1200" baseline="0" dirty="0" smtClean="0"/>
              <a:t> gjøres på alle kommunens skoler, også de private. </a:t>
            </a:r>
            <a:r>
              <a:rPr lang="nb-NO" sz="1200" dirty="0" smtClean="0"/>
              <a:t>Dett</a:t>
            </a:r>
            <a:r>
              <a:rPr lang="nb-NO" sz="1200" baseline="0" dirty="0" smtClean="0"/>
              <a:t>e er for å gi en person ansvar som brukeradministrator for skoleadministratorene på sin skole og for å begrense tilgangen til å tildele roller i systemet av sikkerhetshensyn.</a:t>
            </a:r>
            <a:r>
              <a:rPr lang="nb-NO" sz="120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-«Skoleadministrator+» vil da kunne legge til andre skoleadministratorer på sin skole. Dette er den eneste</a:t>
            </a:r>
            <a:r>
              <a:rPr lang="nb-NO" sz="1200" baseline="0" dirty="0" smtClean="0"/>
              <a:t> funksjonen som skiller brukeren fra en ordinær skoleadministrator. Årsaken til at vi trenger en slik rolle er bedre sikkerhet rundt hvem som kan tildele nye brukerrettigheter på en skole.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Skoleadministrator+ MÅ rydde i skoleadministratorer. </a:t>
            </a:r>
            <a:r>
              <a:rPr lang="nb-NO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</a:t>
            </a:r>
            <a:r>
              <a:rPr lang="nb-NO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skoleadministratorar</a:t>
            </a:r>
            <a:r>
              <a:rPr lang="nb-NO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 trekket. 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VIKTIG at KUN de som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reellt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 ADMINISTRERE eksamen har rollen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skoleadinistrator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(+)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andre (faglærere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osv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SKAL ha rollen GRUPPEANSVARLIG på aktuell fagkode /fagkoder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BLIR TREKKET KJENT FØR OFFENTLIGGJØRING 18. mai – må trekket gjøres på nytt.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>
                <a:solidFill>
                  <a:prstClr val="black"/>
                </a:solidFill>
              </a:rPr>
              <a:pPr/>
              <a:t>13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14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Grunnet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økt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krav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sikkerhet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risiko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ID-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tyveri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søke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etter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eksisterende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brukere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fødselsnummer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systemet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stedet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søke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hjelp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etternavn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fornavn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>
                <a:solidFill>
                  <a:prstClr val="black"/>
                </a:solidFill>
              </a:rPr>
              <a:pPr/>
              <a:t>14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66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Dersom personen du vil tildele rolle</a:t>
            </a:r>
            <a:r>
              <a:rPr lang="nb-NO" sz="1200" baseline="0" dirty="0" smtClean="0"/>
              <a:t> til</a:t>
            </a:r>
            <a:r>
              <a:rPr lang="nb-NO" sz="1200" dirty="0" smtClean="0"/>
              <a:t> ikke allerede er registrert, må du velge ”registrer ny bruker”.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>
                <a:solidFill>
                  <a:prstClr val="black"/>
                </a:solidFill>
              </a:rPr>
              <a:pPr/>
              <a:t>15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87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For å registrere ny bruker må du registrere etternavn, fornavn, fødselsnummer, epost og mobilnummer. Dersom du søkte etter personen vil navnet automatisk fylles inn i skjemaet.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>
                <a:solidFill>
                  <a:prstClr val="black"/>
                </a:solidFill>
              </a:rPr>
              <a:pPr/>
              <a:t>16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9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923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Under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knappen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vises den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funksjonaliteten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skoleadmininistrator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Faner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Påmelding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Fagpersoner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sensuransvar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Eksamensforberedelser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Eksamensdag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karakterer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Grupperingen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gjort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bakgrunn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brukertesting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brukerintervjuer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skoleadministaratorer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981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59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Du finner forklaringer til lysbildene i notatfeltet under hvert lysbilde</a:t>
            </a:r>
            <a:r>
              <a:rPr lang="nb-NO" sz="1200" dirty="0" smtClean="0">
                <a:solidFill>
                  <a:prstClr val="white"/>
                </a:solidFill>
              </a:rPr>
              <a:t>.</a:t>
            </a:r>
          </a:p>
          <a:p>
            <a:endParaRPr lang="nb-NO" sz="1200" dirty="0" smtClean="0">
              <a:solidFill>
                <a:prstClr val="white"/>
              </a:solidFill>
            </a:endParaRPr>
          </a:p>
          <a:p>
            <a:r>
              <a:rPr lang="nb-NO" dirty="0" smtClean="0"/>
              <a:t>NB!</a:t>
            </a:r>
            <a:r>
              <a:rPr lang="nb-NO" baseline="0" dirty="0" smtClean="0"/>
              <a:t> I år må dere forholde dere til begge systemene: både «gamle» PAS og «nye» PAS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9780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766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I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påmeldingsfristen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gått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ut.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skoleadministratoren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få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melding om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øverst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4634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For å ekspandere</a:t>
            </a:r>
            <a:r>
              <a:rPr lang="nb-NO" sz="1200" baseline="0" dirty="0" smtClean="0"/>
              <a:t> klikker du på ikonet til venstre for fagkoden. (</a:t>
            </a:r>
            <a:r>
              <a:rPr lang="nb-NO" sz="1200" dirty="0" smtClean="0"/>
              <a:t>Ved å ekspandere en av fagkodene vil skoleadministrator kunne se alle kandidatgruppene som er påmeldt i den fagkoden, samt antall påmeldte kandidater i hver kandidatgruppe).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I tillegg kan skoleadministrator opprette nye kandidatgrupper innenfor valgt fagkode</a:t>
            </a:r>
            <a:r>
              <a:rPr lang="nb-NO" sz="1200" baseline="0" dirty="0" smtClean="0"/>
              <a:t> (i </a:t>
            </a:r>
            <a:r>
              <a:rPr lang="nb-NO" sz="1200" dirty="0" smtClean="0"/>
              <a:t>eksemplet er navnet på kandidatgruppene</a:t>
            </a:r>
            <a:r>
              <a:rPr lang="nb-NO" sz="1200" baseline="0" dirty="0" smtClean="0"/>
              <a:t> fiktive: «32754»,»32756»,»Test», «Test 18. mai» og Test 25/6-2015)</a:t>
            </a:r>
            <a:endParaRPr lang="nb-NO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1963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Ved å velge en av kandidatgruppene i den valgte fagkoden vil skoleadministrator få en oversikt over alle de påmeldte kandidatene i valgt kandidatgruppe</a:t>
            </a:r>
            <a:r>
              <a:rPr lang="nb-NO" sz="1200" baseline="0" dirty="0" smtClean="0"/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informasjon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om: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Navn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Fødselsdato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Målform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Kandidattype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Kandidatnummer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803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Målform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endres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første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gjennomførte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eksamensdag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kandidaten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brukerstøtte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tjenestevei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Kandidattype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redigeres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gjennom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eksamensperioden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Skoleadministrator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fjerne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kandidaten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påmeldingsfristen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489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7469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Gruppeansvarlig har</a:t>
            </a:r>
            <a:r>
              <a:rPr lang="nb-NO" baseline="0" dirty="0" smtClean="0"/>
              <a:t> tilgang til kandidatmonitor i PGS-A under eksamen, men ikke tilgang til PAS. </a:t>
            </a:r>
          </a:p>
          <a:p>
            <a:r>
              <a:rPr lang="nb-NO" baseline="0" dirty="0" smtClean="0"/>
              <a:t>Det er svært viktig at personer som bare skal ha rolle gruppeansvarlig, ikke får rollen skoleadministrator (</a:t>
            </a:r>
            <a:r>
              <a:rPr lang="nb-NO" baseline="0" dirty="0" err="1" smtClean="0"/>
              <a:t>bl.a</a:t>
            </a:r>
            <a:r>
              <a:rPr lang="nb-NO" baseline="0" dirty="0" smtClean="0"/>
              <a:t> på grunn av trekket).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63801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Skoleadministrator kan se alle gruppeansvarlige som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enkelt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kandidatgruppe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mange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kandidatgrupper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enkelt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gruppeansvarlige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tildelt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Skoleadministrator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skoleadministrator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automatisk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gruppeansvarlig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kandidatgruppene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skole.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6359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å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fjerne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gruppeansvarlig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fjerner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avhukingen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kandidatgruppen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Skoleadministrator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også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tildele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gruppeansvarlig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kandidatgruppene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skole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181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skoleadminstratoren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gruppeansvarlig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antallet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listen over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gruppeansvarlige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oppdatert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629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smtClean="0"/>
              <a:t>Første versjon av den nye tjenesten ble tatt i bruk for sentralt gitt eksamen for videregående høsten 2015.</a:t>
            </a:r>
            <a:r>
              <a:rPr lang="nb-NO" baseline="0" dirty="0" smtClean="0"/>
              <a:t> </a:t>
            </a:r>
            <a:br>
              <a:rPr lang="nb-NO" baseline="0" dirty="0" smtClean="0"/>
            </a:br>
            <a:endParaRPr lang="nb-NO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aseline="0" dirty="0" smtClean="0"/>
              <a:t>Til våreksamen 2016 utvides tjenesten til også å omfatte grunnskoleeksamen og lokalt gitt eksamen VGO, </a:t>
            </a:r>
            <a:r>
              <a:rPr lang="nb-NO" dirty="0" smtClean="0"/>
              <a:t>mens årets kartleggingsprøver og nasjonale prøver fortsatt gjennomføres</a:t>
            </a:r>
            <a:r>
              <a:rPr lang="nb-NO" baseline="0" dirty="0" smtClean="0"/>
              <a:t> gamle  </a:t>
            </a:r>
            <a:r>
              <a:rPr lang="nb-NO" dirty="0" smtClean="0"/>
              <a:t>PAS.</a:t>
            </a:r>
            <a:endParaRPr lang="en-US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128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9789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Først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søke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å se om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registrert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Dersom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Trykk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gruppeansvarlig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83299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“Legg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gruppeansvarlig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utføres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8062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5485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registreringen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gjort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Skoleadministrator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en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oversikt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eksisterende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fagpersoner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tilknyttet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skole 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listevisningen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venstre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skoleadministrator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også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om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fagpersonen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foreslått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inneværende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skoleår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4369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Skoleadministrator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foreslå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fagperson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nytt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foreslå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nytt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fag”.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53439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Skoleadministrator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fagkoder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gangen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foreslå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fag”-felt.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0746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44127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14470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65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Informasjon</a:t>
            </a:r>
            <a:r>
              <a:rPr lang="nb-NO" baseline="0" dirty="0" smtClean="0"/>
              <a:t> om systemet vil komme på vanlig måte i masseutsendinger og på udir.no.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I tillegg er det opprettet et eget nyhetsbrev (se http://udirbeta.udir.no/</a:t>
            </a:r>
            <a:r>
              <a:rPr lang="nb-NO" baseline="0" dirty="0" err="1" smtClean="0"/>
              <a:t>pamelding</a:t>
            </a:r>
            <a:r>
              <a:rPr lang="nb-NO" baseline="0" dirty="0" smtClean="0"/>
              <a:t>-til-nyhetsbrev/).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UDIR blogger også jevnlig om utviklingen av systemet på utviklingsbloggen #</a:t>
            </a:r>
            <a:r>
              <a:rPr lang="nb-NO" baseline="0" dirty="0" err="1" smtClean="0"/>
              <a:t>udirbeta</a:t>
            </a:r>
            <a:r>
              <a:rPr lang="nb-NO" baseline="0" dirty="0" smtClean="0"/>
              <a:t> (http://udirb.eta.udir.no/).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CF5F5-8401-4B7A-83C9-4C1A6415368D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015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69072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843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skrives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god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Skoleadministrator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trenger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brukernavn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kandidaten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kandidatnummeret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pålogging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Skoleadministrator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kun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passord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eksisterende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passordene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regenerert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4473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3053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0389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44652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Skoleadministrator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også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dagspassord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Skoleadministrator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dagspassord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ark,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dagspassord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samlet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ark.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PGS-A 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Skoleadm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forhåndsgodkjenne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kandidatene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7380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1237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Veiledningsfilmene</a:t>
            </a:r>
            <a:r>
              <a:rPr lang="nb-NO" baseline="0" dirty="0" smtClean="0"/>
              <a:t> inkluderer</a:t>
            </a:r>
          </a:p>
          <a:p>
            <a:endParaRPr lang="nb-NO" baseline="0" dirty="0" smtClean="0"/>
          </a:p>
          <a:p>
            <a:r>
              <a:rPr lang="nn-NO" dirty="0" smtClean="0"/>
              <a:t>Sensurere eksamen</a:t>
            </a:r>
          </a:p>
          <a:p>
            <a:r>
              <a:rPr lang="nn-NO" dirty="0" smtClean="0"/>
              <a:t>◦Sensors jobb i eksamenssystemet </a:t>
            </a:r>
          </a:p>
          <a:p>
            <a:endParaRPr lang="nb-NO" dirty="0" smtClean="0"/>
          </a:p>
          <a:p>
            <a:r>
              <a:rPr lang="nb-NO" dirty="0" smtClean="0"/>
              <a:t>Administrere eksamen</a:t>
            </a:r>
          </a:p>
          <a:p>
            <a:endParaRPr lang="nb-NO" dirty="0" smtClean="0"/>
          </a:p>
          <a:p>
            <a:r>
              <a:rPr lang="nb-NO" dirty="0" smtClean="0"/>
              <a:t>Filmer som viser hvordan du kan</a:t>
            </a:r>
          </a:p>
          <a:p>
            <a:r>
              <a:rPr lang="nb-NO" dirty="0" smtClean="0"/>
              <a:t>◦legge til kandidater </a:t>
            </a:r>
          </a:p>
          <a:p>
            <a:r>
              <a:rPr lang="nb-NO" dirty="0" smtClean="0"/>
              <a:t>◦foreslå fagpersoner som sensor</a:t>
            </a:r>
          </a:p>
          <a:p>
            <a:r>
              <a:rPr lang="nb-NO" dirty="0" smtClean="0"/>
              <a:t>◦finne eksamensmateriell, registrere gruppeansvarlig, skrive ut kandidatnummer og passord, samt lage dagspassord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686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Slik det har vært nå har ofte skolene tatt direkte kontakt med FM. Kommunen mister da oversikt over </a:t>
            </a:r>
            <a:r>
              <a:rPr lang="nb-NO" baseline="0" dirty="0" err="1" smtClean="0"/>
              <a:t>evt</a:t>
            </a:r>
            <a:r>
              <a:rPr lang="nb-NO" baseline="0" dirty="0" smtClean="0"/>
              <a:t> problemer på egne skoler. </a:t>
            </a:r>
          </a:p>
          <a:p>
            <a:r>
              <a:rPr lang="nb-NO" baseline="0" dirty="0" smtClean="0"/>
              <a:t>Kommunen er ansvarlig: Brukerstøtte, </a:t>
            </a:r>
            <a:r>
              <a:rPr lang="nb-NO" b="1" u="sng" baseline="0" dirty="0" smtClean="0"/>
              <a:t>vaktordning under eksamensgjennomføringen </a:t>
            </a:r>
            <a:r>
              <a:rPr lang="nb-NO" baseline="0" dirty="0" smtClean="0"/>
              <a:t>og IKT ansvarlig tilgjengelig.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432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 smtClean="0"/>
              <a:t>Pålogging til nytt system skjer med bruk av ID-porten eller Feide</a:t>
            </a:r>
            <a:r>
              <a:rPr lang="nb-NO" sz="1200" baseline="0" dirty="0" smtClean="0"/>
              <a:t> og bruk av to-faktorautentisering. Det gir blant annet økt sikkerhet mot ID-tyveri. </a:t>
            </a:r>
          </a:p>
          <a:p>
            <a:endParaRPr lang="nb-NO" sz="1200" baseline="0" dirty="0" smtClean="0"/>
          </a:p>
          <a:p>
            <a:r>
              <a:rPr lang="nb-NO" sz="1200" baseline="0" dirty="0" smtClean="0"/>
              <a:t>Innlogga i «gamle» PAS i 2015? Brukere skal være importert til nye PAS. Hvis ikke må en gå </a:t>
            </a:r>
            <a:r>
              <a:rPr lang="nb-NO" sz="1200" baseline="0" dirty="0" err="1" smtClean="0"/>
              <a:t>tenesteveg</a:t>
            </a:r>
            <a:r>
              <a:rPr lang="nb-NO" sz="1200" baseline="0" dirty="0" smtClean="0"/>
              <a:t>: Skole -&gt; kommune -&gt; Fylkesmann -&gt; UDIR</a:t>
            </a:r>
          </a:p>
          <a:p>
            <a:endParaRPr lang="nb-NO" sz="1200" baseline="0" dirty="0" smtClean="0"/>
          </a:p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Feide - Felles Elektronisk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IDEntitet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er Kunnskapsdepartementets valgte løsning for sikker identifisering i utdanningssektoren. Les mer på www.feide.no</a:t>
            </a:r>
          </a:p>
          <a:p>
            <a:endParaRPr lang="nb-NO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dirty="0" smtClean="0"/>
              <a:t>ID-porten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er statens innloggingsløsning til offentlige tjenester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blir benyttet av over 400 offentlige virksomheter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gir tilgang til over 600 forskjellige tjenester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du kan velge om du vil logge inn med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 err="1" smtClean="0"/>
              <a:t>MinID</a:t>
            </a:r>
            <a:r>
              <a:rPr lang="nb-NO" dirty="0" smtClean="0"/>
              <a:t>, </a:t>
            </a:r>
            <a:r>
              <a:rPr lang="nb-NO" dirty="0" err="1" smtClean="0"/>
              <a:t>BankID</a:t>
            </a:r>
            <a:r>
              <a:rPr lang="nb-NO" dirty="0" smtClean="0"/>
              <a:t>, </a:t>
            </a:r>
            <a:r>
              <a:rPr lang="nb-NO" dirty="0" err="1" smtClean="0"/>
              <a:t>Buypass</a:t>
            </a:r>
            <a:r>
              <a:rPr lang="nb-NO" dirty="0" smtClean="0"/>
              <a:t> eller </a:t>
            </a:r>
            <a:r>
              <a:rPr lang="nb-NO" dirty="0" err="1" smtClean="0"/>
              <a:t>Commfides</a:t>
            </a:r>
            <a:endParaRPr lang="nb-NO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mobiltelefon, kodekort, eller kodenøkkel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 smtClean="0"/>
              <a:t>har egen brukerstøtte fra </a:t>
            </a:r>
            <a:r>
              <a:rPr lang="nb-NO" b="1" dirty="0" err="1" smtClean="0"/>
              <a:t>difi</a:t>
            </a:r>
            <a:endParaRPr lang="nb-NO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 smtClean="0"/>
              <a:t>Les mer på www.difi.no/veiledning/ikt-og-digitalisering/id-porten</a:t>
            </a: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CF5F5-8401-4B7A-83C9-4C1A6415368D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52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617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>
                <a:solidFill>
                  <a:srgbClr val="8B8678"/>
                </a:solidFill>
              </a:rPr>
              <a:t>Legge til skoleadministrator? For å søke etter fagpersoner må du velge ”foreslå fagperson” for en av skolene.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>
              <a:solidFill>
                <a:srgbClr val="8B8678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>
                <a:solidFill>
                  <a:srgbClr val="8B8678"/>
                </a:solidFill>
              </a:rPr>
              <a:t>Ut fra FMs bilde ser det ut til at fanen «personsøk» endret navn til «Brukere».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>
              <a:solidFill>
                <a:srgbClr val="8B8678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>
                <a:solidFill>
                  <a:srgbClr val="8B8678"/>
                </a:solidFill>
              </a:rPr>
              <a:t>(Gjeld Fylkesmannen: Vi ser nå vi logger oss inn som kommune at bildet ser «annerledes» ut. Trolig skyldes dette at vi i tillegg har FM-rolle og at dette «overstyrer» </a:t>
            </a:r>
            <a:r>
              <a:rPr lang="nb-NO" baseline="0" dirty="0" err="1" smtClean="0">
                <a:solidFill>
                  <a:srgbClr val="8B8678"/>
                </a:solidFill>
              </a:rPr>
              <a:t>evt</a:t>
            </a:r>
            <a:r>
              <a:rPr lang="nb-NO" baseline="0" dirty="0" smtClean="0">
                <a:solidFill>
                  <a:srgbClr val="8B8678"/>
                </a:solidFill>
              </a:rPr>
              <a:t> andre roller vi måtte legge til. Uheldig siden vi ikke helt ser hva kommunen ser. Dette kan endre seg siden systemet foreløpig er en «minimumsversjon».)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>
              <a:solidFill>
                <a:srgbClr val="8B8678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>
              <a:solidFill>
                <a:srgbClr val="8B86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64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D321A-41AF-6D48-8E76-3CB85EBF97F9}" type="slidenum">
              <a:rPr lang="nb-NO" smtClean="0">
                <a:solidFill>
                  <a:prstClr val="black"/>
                </a:solidFill>
              </a:rPr>
              <a:pPr/>
              <a:t>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8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4527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9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52151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5724000" y="1982788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66180" y="1982019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6"/>
          </p:nvPr>
        </p:nvSpPr>
        <p:spPr>
          <a:xfrm>
            <a:off x="666180" y="52223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4326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66180" y="1728000"/>
            <a:ext cx="9360000" cy="441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6"/>
          </p:nvPr>
        </p:nvSpPr>
        <p:spPr>
          <a:xfrm>
            <a:off x="666180" y="6297017"/>
            <a:ext cx="9361040" cy="607478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2825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3400" cy="7564438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/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590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07240" cy="438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6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985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46" y="7003652"/>
            <a:ext cx="1956654" cy="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29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204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-1"/>
            <a:ext cx="10693400" cy="7568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15" y="3371046"/>
            <a:ext cx="5615498" cy="81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56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3400" cy="7564438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>
              <a:alpha val="69804"/>
            </a:srgbClr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394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" y="4438"/>
            <a:ext cx="10694526" cy="7560000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/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315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3400" cy="7564438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>
              <a:alpha val="69804"/>
            </a:srgbClr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5984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, tekst og punk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1976400"/>
            <a:ext cx="4301300" cy="4922405"/>
          </a:xfrm>
        </p:spPr>
        <p:txBody>
          <a:bodyPr numCol="1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6082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 spalte tekst + to spalter 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3548746"/>
            <a:ext cx="4302700" cy="3349692"/>
          </a:xfrm>
        </p:spPr>
        <p:txBody>
          <a:bodyPr numCol="1"/>
          <a:lstStyle>
            <a:lvl1pPr marL="342900" indent="-342900">
              <a:buFont typeface="Arial" panose="020B0604020202020204" pitchFamily="34" charset="0"/>
              <a:buChar char="•"/>
              <a:defRPr b="0"/>
            </a:lvl1pPr>
            <a:lvl2pPr marL="366713" indent="0">
              <a:buNone/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 smtClean="0"/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3549112"/>
            <a:ext cx="4301300" cy="3349692"/>
          </a:xfrm>
        </p:spPr>
        <p:txBody>
          <a:bodyPr numCol="1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4"/>
          </p:nvPr>
        </p:nvSpPr>
        <p:spPr>
          <a:xfrm>
            <a:off x="666000" y="1976035"/>
            <a:ext cx="9361400" cy="15181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11783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Én spalte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55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7308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1976400"/>
            <a:ext cx="43013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43886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Én spal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06288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 spalte tekst +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52151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5724000" y="1982788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728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52151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5724000" y="1982788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66180" y="1982019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6"/>
          </p:nvPr>
        </p:nvSpPr>
        <p:spPr>
          <a:xfrm>
            <a:off x="666180" y="52223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00682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66180" y="1728000"/>
            <a:ext cx="9360000" cy="441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6"/>
          </p:nvPr>
        </p:nvSpPr>
        <p:spPr>
          <a:xfrm>
            <a:off x="666180" y="6297017"/>
            <a:ext cx="9361040" cy="607478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66935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3400" cy="7564438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/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2883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30" y="3508092"/>
            <a:ext cx="3752378" cy="54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0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" y="4438"/>
            <a:ext cx="10694526" cy="7560000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/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9597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0768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30" y="7025621"/>
            <a:ext cx="1707045" cy="2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48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928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-1"/>
            <a:ext cx="10693400" cy="7568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15" y="3371046"/>
            <a:ext cx="5615498" cy="81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07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3400" cy="7564438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>
              <a:alpha val="69804"/>
            </a:srgbClr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164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" y="4438"/>
            <a:ext cx="10694526" cy="7560000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/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5721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, tekst og punk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1976400"/>
            <a:ext cx="4301300" cy="4922405"/>
          </a:xfrm>
        </p:spPr>
        <p:txBody>
          <a:bodyPr numCol="1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3880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 spalte tekst + to spalter 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3548746"/>
            <a:ext cx="4302700" cy="3349692"/>
          </a:xfrm>
        </p:spPr>
        <p:txBody>
          <a:bodyPr numCol="1"/>
          <a:lstStyle>
            <a:lvl1pPr marL="342900" indent="-342900">
              <a:buFont typeface="Arial" panose="020B0604020202020204" pitchFamily="34" charset="0"/>
              <a:buChar char="•"/>
              <a:defRPr b="0"/>
            </a:lvl1pPr>
            <a:lvl2pPr marL="366713" indent="0">
              <a:buNone/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 smtClean="0"/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3549112"/>
            <a:ext cx="4301300" cy="3349692"/>
          </a:xfrm>
        </p:spPr>
        <p:txBody>
          <a:bodyPr numCol="1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4"/>
          </p:nvPr>
        </p:nvSpPr>
        <p:spPr>
          <a:xfrm>
            <a:off x="666000" y="1976035"/>
            <a:ext cx="9361400" cy="15181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30911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Én spalte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55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9900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1976400"/>
            <a:ext cx="43013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888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, tekst og punk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1976400"/>
            <a:ext cx="4301300" cy="4922405"/>
          </a:xfrm>
        </p:spPr>
        <p:txBody>
          <a:bodyPr numCol="1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0958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Én spal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9903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 spalte tekst +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52151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5724000" y="1982788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0817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52151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5724000" y="1982788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66180" y="1982019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6"/>
          </p:nvPr>
        </p:nvSpPr>
        <p:spPr>
          <a:xfrm>
            <a:off x="666180" y="52223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3640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66180" y="1728000"/>
            <a:ext cx="9360000" cy="441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6"/>
          </p:nvPr>
        </p:nvSpPr>
        <p:spPr>
          <a:xfrm>
            <a:off x="666180" y="6297017"/>
            <a:ext cx="9361040" cy="607478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7605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3400" cy="7564438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/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6262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30" y="3508092"/>
            <a:ext cx="3752378" cy="54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56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3874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30" y="7025621"/>
            <a:ext cx="1707045" cy="2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134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807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4527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8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 spalte tekst + to spalter 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3548746"/>
            <a:ext cx="4302700" cy="3349692"/>
          </a:xfrm>
        </p:spPr>
        <p:txBody>
          <a:bodyPr numCol="1"/>
          <a:lstStyle>
            <a:lvl1pPr marL="342900" indent="-342900">
              <a:buFont typeface="Arial" panose="020B0604020202020204" pitchFamily="34" charset="0"/>
              <a:buChar char="•"/>
              <a:defRPr b="0"/>
            </a:lvl1pPr>
            <a:lvl2pPr marL="366713" indent="0">
              <a:buNone/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 smtClean="0"/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3549112"/>
            <a:ext cx="4301300" cy="3349692"/>
          </a:xfrm>
        </p:spPr>
        <p:txBody>
          <a:bodyPr numCol="1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4"/>
          </p:nvPr>
        </p:nvSpPr>
        <p:spPr>
          <a:xfrm>
            <a:off x="666000" y="1976035"/>
            <a:ext cx="9361400" cy="15181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54936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3400" cy="7564438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>
              <a:alpha val="69804"/>
            </a:srgbClr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3547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" y="4438"/>
            <a:ext cx="10694526" cy="7560000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/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43272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, tekst og punk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1976400"/>
            <a:ext cx="4301300" cy="4922405"/>
          </a:xfrm>
        </p:spPr>
        <p:txBody>
          <a:bodyPr numCol="1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5627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 spalte tekst + to spalter 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3548746"/>
            <a:ext cx="4302700" cy="3349692"/>
          </a:xfrm>
        </p:spPr>
        <p:txBody>
          <a:bodyPr numCol="1"/>
          <a:lstStyle>
            <a:lvl1pPr marL="342900" indent="-342900">
              <a:buFont typeface="Arial" panose="020B0604020202020204" pitchFamily="34" charset="0"/>
              <a:buChar char="•"/>
              <a:defRPr b="0"/>
            </a:lvl1pPr>
            <a:lvl2pPr marL="366713" indent="0">
              <a:buNone/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 smtClean="0"/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3549112"/>
            <a:ext cx="4301300" cy="3349692"/>
          </a:xfrm>
        </p:spPr>
        <p:txBody>
          <a:bodyPr numCol="1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4"/>
          </p:nvPr>
        </p:nvSpPr>
        <p:spPr>
          <a:xfrm>
            <a:off x="666000" y="1976035"/>
            <a:ext cx="9361400" cy="15181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910573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Én spalte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55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0162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1976400"/>
            <a:ext cx="43013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9722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Én spal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98619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 spalte tekst +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52151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5724000" y="1982788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34929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52151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5724000" y="1982788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66180" y="1982019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6"/>
          </p:nvPr>
        </p:nvSpPr>
        <p:spPr>
          <a:xfrm>
            <a:off x="666180" y="52223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45921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66180" y="1728000"/>
            <a:ext cx="9360000" cy="441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6"/>
          </p:nvPr>
        </p:nvSpPr>
        <p:spPr>
          <a:xfrm>
            <a:off x="666180" y="6297017"/>
            <a:ext cx="9361040" cy="607478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5591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Én spalte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55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6906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3400" cy="7564438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/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33067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07240" cy="438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50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37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46" y="7003652"/>
            <a:ext cx="1956654" cy="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954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61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1976400"/>
            <a:ext cx="43013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231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Én spal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390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 spalte tekst +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52151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5724000" y="1982788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995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66000" y="666000"/>
            <a:ext cx="9361400" cy="62920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66000" y="1976034"/>
            <a:ext cx="9361400" cy="49224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6801" y="7011115"/>
            <a:ext cx="997492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AE86-66BC-4D69-BCA2-89AA54B6D81B}" type="datetimeFigureOut">
              <a:rPr lang="nb-NO" smtClean="0"/>
              <a:t>02.02.2016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46300" y="7011115"/>
            <a:ext cx="5832648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663605" y="7011115"/>
            <a:ext cx="779440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C33FD-4122-4D1A-8EB9-9720D6681256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46" y="7003652"/>
            <a:ext cx="1956654" cy="56078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66000" y="1380569"/>
            <a:ext cx="9361220" cy="0"/>
          </a:xfrm>
          <a:prstGeom prst="line">
            <a:avLst/>
          </a:prstGeom>
          <a:ln>
            <a:solidFill>
              <a:srgbClr val="F373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58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70" r:id="rId3"/>
    <p:sldLayoutId id="2147483661" r:id="rId4"/>
    <p:sldLayoutId id="2147483662" r:id="rId5"/>
    <p:sldLayoutId id="2147483664" r:id="rId6"/>
    <p:sldLayoutId id="2147483665" r:id="rId7"/>
    <p:sldLayoutId id="2147483650" r:id="rId8"/>
    <p:sldLayoutId id="2147483666" r:id="rId9"/>
    <p:sldLayoutId id="2147483667" r:id="rId10"/>
    <p:sldLayoutId id="2147483668" r:id="rId11"/>
    <p:sldLayoutId id="2147483663" r:id="rId12"/>
    <p:sldLayoutId id="2147483669" r:id="rId13"/>
    <p:sldLayoutId id="2147483654" r:id="rId14"/>
    <p:sldLayoutId id="2147483671" r:id="rId15"/>
    <p:sldLayoutId id="2147483655" r:id="rId16"/>
  </p:sldLayoutIdLst>
  <p:txStyles>
    <p:titleStyle>
      <a:lvl1pPr algn="l" defTabSz="995873" rtl="0" eaLnBrk="1" latinLnBrk="0" hangingPunct="1">
        <a:spcBef>
          <a:spcPct val="0"/>
        </a:spcBef>
        <a:buNone/>
        <a:defRPr sz="2500" b="1" kern="1200" cap="none" baseline="0">
          <a:solidFill>
            <a:srgbClr val="F37321"/>
          </a:solidFill>
          <a:latin typeface="+mj-lt"/>
          <a:ea typeface="+mj-ea"/>
          <a:cs typeface="+mj-cs"/>
        </a:defRPr>
      </a:lvl1pPr>
    </p:titleStyle>
    <p:bodyStyle>
      <a:lvl1pPr marL="0" indent="-324000" algn="l" defTabSz="995784" rtl="0" eaLnBrk="1" latinLnBrk="0" hangingPunct="1">
        <a:spcBef>
          <a:spcPts val="800"/>
        </a:spcBef>
        <a:buFont typeface="Arial" panose="020B0604020202020204" pitchFamily="34" charset="0"/>
        <a:buChar char="•"/>
        <a:defRPr sz="2150" kern="1200">
          <a:solidFill>
            <a:srgbClr val="887E6E"/>
          </a:solidFill>
          <a:latin typeface="+mn-lt"/>
          <a:ea typeface="+mn-ea"/>
          <a:cs typeface="+mn-cs"/>
        </a:defRPr>
      </a:lvl1pPr>
      <a:lvl2pPr marL="690563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887E6E"/>
          </a:solidFill>
          <a:latin typeface="+mn-lt"/>
          <a:ea typeface="+mn-ea"/>
          <a:cs typeface="+mn-cs"/>
        </a:defRPr>
      </a:lvl2pPr>
      <a:lvl3pPr marL="987425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887E6E"/>
          </a:solidFill>
          <a:latin typeface="+mn-lt"/>
          <a:ea typeface="+mn-ea"/>
          <a:cs typeface="+mn-cs"/>
        </a:defRPr>
      </a:lvl3pPr>
      <a:lvl4pPr marL="1354138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887E6E"/>
          </a:solidFill>
          <a:latin typeface="+mn-lt"/>
          <a:ea typeface="+mn-ea"/>
          <a:cs typeface="+mn-cs"/>
        </a:defRPr>
      </a:lvl4pPr>
      <a:lvl5pPr marL="1704975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887E6E"/>
          </a:solidFill>
          <a:latin typeface="+mn-lt"/>
          <a:ea typeface="+mn-ea"/>
          <a:cs typeface="+mn-cs"/>
        </a:defRPr>
      </a:lvl5pPr>
      <a:lvl6pPr marL="2738405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296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188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079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93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784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675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567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459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350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243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134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66000" y="666000"/>
            <a:ext cx="9361400" cy="62920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66000" y="1976034"/>
            <a:ext cx="9361400" cy="49224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6801" y="7011115"/>
            <a:ext cx="997492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AE86-66BC-4D69-BCA2-89AA54B6D81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46300" y="7011115"/>
            <a:ext cx="5832648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663605" y="7011115"/>
            <a:ext cx="779440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C33FD-4122-4D1A-8EB9-9720D668125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30" y="7025621"/>
            <a:ext cx="1707045" cy="248634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>
            <a:off x="666000" y="1380569"/>
            <a:ext cx="9361220" cy="0"/>
          </a:xfrm>
          <a:prstGeom prst="line">
            <a:avLst/>
          </a:prstGeom>
          <a:ln>
            <a:solidFill>
              <a:srgbClr val="F373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93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95873" rtl="0" eaLnBrk="1" latinLnBrk="0" hangingPunct="1">
        <a:spcBef>
          <a:spcPct val="0"/>
        </a:spcBef>
        <a:buNone/>
        <a:defRPr sz="2500" b="1" kern="1200" cap="none" baseline="0">
          <a:solidFill>
            <a:srgbClr val="F37321"/>
          </a:solidFill>
          <a:latin typeface="+mj-lt"/>
          <a:ea typeface="+mj-ea"/>
          <a:cs typeface="+mj-cs"/>
        </a:defRPr>
      </a:lvl1pPr>
    </p:titleStyle>
    <p:bodyStyle>
      <a:lvl1pPr marL="0" indent="-324000" algn="l" defTabSz="995784" rtl="0" eaLnBrk="1" latinLnBrk="0" hangingPunct="1">
        <a:spcBef>
          <a:spcPts val="800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138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405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296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188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079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93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784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675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567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459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350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243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134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66000" y="666000"/>
            <a:ext cx="9361400" cy="62920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66000" y="1976034"/>
            <a:ext cx="9361400" cy="49224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6801" y="7011115"/>
            <a:ext cx="997492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AE86-66BC-4D69-BCA2-89AA54B6D81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46300" y="7011115"/>
            <a:ext cx="5832648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663605" y="7011115"/>
            <a:ext cx="779440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C33FD-4122-4D1A-8EB9-9720D668125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30" y="7025621"/>
            <a:ext cx="1707045" cy="248634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>
            <a:off x="666000" y="1380569"/>
            <a:ext cx="9361220" cy="0"/>
          </a:xfrm>
          <a:prstGeom prst="line">
            <a:avLst/>
          </a:prstGeom>
          <a:ln>
            <a:solidFill>
              <a:srgbClr val="F373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995873" rtl="0" eaLnBrk="1" latinLnBrk="0" hangingPunct="1">
        <a:spcBef>
          <a:spcPct val="0"/>
        </a:spcBef>
        <a:buNone/>
        <a:defRPr sz="2500" b="1" kern="1200" cap="none" baseline="0">
          <a:solidFill>
            <a:srgbClr val="F37321"/>
          </a:solidFill>
          <a:latin typeface="+mj-lt"/>
          <a:ea typeface="+mj-ea"/>
          <a:cs typeface="+mj-cs"/>
        </a:defRPr>
      </a:lvl1pPr>
    </p:titleStyle>
    <p:bodyStyle>
      <a:lvl1pPr marL="0" indent="-324000" algn="l" defTabSz="995784" rtl="0" eaLnBrk="1" latinLnBrk="0" hangingPunct="1">
        <a:spcBef>
          <a:spcPts val="800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138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405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296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188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079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93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784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675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567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459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350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243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134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66000" y="666000"/>
            <a:ext cx="9361400" cy="62920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66000" y="1976034"/>
            <a:ext cx="9361400" cy="49224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6801" y="7011115"/>
            <a:ext cx="997492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AE86-66BC-4D69-BCA2-89AA54B6D81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46300" y="7011115"/>
            <a:ext cx="5832648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663605" y="7011115"/>
            <a:ext cx="779440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C33FD-4122-4D1A-8EB9-9720D668125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46" y="7003652"/>
            <a:ext cx="1956654" cy="56078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66000" y="1380569"/>
            <a:ext cx="9361220" cy="0"/>
          </a:xfrm>
          <a:prstGeom prst="line">
            <a:avLst/>
          </a:prstGeom>
          <a:ln>
            <a:solidFill>
              <a:srgbClr val="F373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27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995873" rtl="0" eaLnBrk="1" latinLnBrk="0" hangingPunct="1">
        <a:spcBef>
          <a:spcPct val="0"/>
        </a:spcBef>
        <a:buNone/>
        <a:defRPr sz="2500" b="1" kern="1200" cap="none" baseline="0">
          <a:solidFill>
            <a:srgbClr val="F37321"/>
          </a:solidFill>
          <a:latin typeface="+mj-lt"/>
          <a:ea typeface="+mj-ea"/>
          <a:cs typeface="+mj-cs"/>
        </a:defRPr>
      </a:lvl1pPr>
    </p:titleStyle>
    <p:bodyStyle>
      <a:lvl1pPr marL="0" indent="-324000" algn="l" defTabSz="995784" rtl="0" eaLnBrk="1" latinLnBrk="0" hangingPunct="1">
        <a:spcBef>
          <a:spcPts val="800"/>
        </a:spcBef>
        <a:buFont typeface="Arial" panose="020B0604020202020204" pitchFamily="34" charset="0"/>
        <a:buChar char="•"/>
        <a:defRPr sz="2150" kern="1200">
          <a:solidFill>
            <a:srgbClr val="887E6E"/>
          </a:solidFill>
          <a:latin typeface="+mn-lt"/>
          <a:ea typeface="+mn-ea"/>
          <a:cs typeface="+mn-cs"/>
        </a:defRPr>
      </a:lvl1pPr>
      <a:lvl2pPr marL="690563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887E6E"/>
          </a:solidFill>
          <a:latin typeface="+mn-lt"/>
          <a:ea typeface="+mn-ea"/>
          <a:cs typeface="+mn-cs"/>
        </a:defRPr>
      </a:lvl2pPr>
      <a:lvl3pPr marL="987425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887E6E"/>
          </a:solidFill>
          <a:latin typeface="+mn-lt"/>
          <a:ea typeface="+mn-ea"/>
          <a:cs typeface="+mn-cs"/>
        </a:defRPr>
      </a:lvl3pPr>
      <a:lvl4pPr marL="1354138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887E6E"/>
          </a:solidFill>
          <a:latin typeface="+mn-lt"/>
          <a:ea typeface="+mn-ea"/>
          <a:cs typeface="+mn-cs"/>
        </a:defRPr>
      </a:lvl4pPr>
      <a:lvl5pPr marL="1704975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887E6E"/>
          </a:solidFill>
          <a:latin typeface="+mn-lt"/>
          <a:ea typeface="+mn-ea"/>
          <a:cs typeface="+mn-cs"/>
        </a:defRPr>
      </a:lvl5pPr>
      <a:lvl6pPr marL="2738405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296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188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079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93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784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675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567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459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350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243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134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udir.no/Vurdering/Eksamen-grunnskole/#Pamelding-av-eksamenskandidate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ir.no/Vurdering/Eksamen-videregaende/#foresla-fagpersoner-som-sensorer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45125948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difi.no/veiledning/ikt-og-digitalisering/id-porten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4937488F-E256-47D8-B771-A104DA8F25FB" descr="69B74CC5-A02E-4C78-B4F4-DA68D4DDFE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" t="3396" r="1173" b="1024"/>
          <a:stretch/>
        </p:blipFill>
        <p:spPr bwMode="auto">
          <a:xfrm>
            <a:off x="162124" y="757883"/>
            <a:ext cx="10385833" cy="61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1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940" y="0"/>
            <a:ext cx="11376915" cy="651021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890316" y="651069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Du </a:t>
            </a:r>
            <a:r>
              <a:rPr lang="nb-NO" sz="2800" dirty="0"/>
              <a:t>ikke kan redigere </a:t>
            </a:r>
            <a:r>
              <a:rPr lang="nb-NO" sz="2800" dirty="0" smtClean="0"/>
              <a:t>fødselsnummer.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3715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35" y="-30855"/>
            <a:ext cx="11432270" cy="64788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164" y="6091262"/>
            <a:ext cx="9865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Franklin Gothic Medium"/>
              </a:rPr>
              <a:t>FINN SKOLER</a:t>
            </a:r>
          </a:p>
          <a:p>
            <a:r>
              <a:rPr lang="nb-NO" sz="2400" dirty="0" smtClean="0">
                <a:solidFill>
                  <a:prstClr val="black"/>
                </a:solidFill>
              </a:rPr>
              <a:t>Her </a:t>
            </a:r>
            <a:r>
              <a:rPr lang="nb-NO" sz="2400" dirty="0" smtClean="0">
                <a:solidFill>
                  <a:prstClr val="black"/>
                </a:solidFill>
              </a:rPr>
              <a:t>vil kommunen finne alle skolene de har ansvar for i forbindelse med eksamensgjennomføring – også privatskolene. </a:t>
            </a:r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746300" y="129312"/>
            <a:ext cx="576064" cy="5366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772913" y="2293201"/>
            <a:ext cx="360040" cy="322405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" name="Rett linje 3"/>
          <p:cNvCxnSpPr/>
          <p:nvPr/>
        </p:nvCxnSpPr>
        <p:spPr>
          <a:xfrm>
            <a:off x="738188" y="2662723"/>
            <a:ext cx="0" cy="335348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5202684" y="2000641"/>
            <a:ext cx="1152128" cy="33125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/>
          <p:cNvSpPr/>
          <p:nvPr/>
        </p:nvSpPr>
        <p:spPr>
          <a:xfrm>
            <a:off x="7074892" y="1999226"/>
            <a:ext cx="1152128" cy="33125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88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933" y="0"/>
            <a:ext cx="11376915" cy="62769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304" y="5646798"/>
            <a:ext cx="986509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Franklin Gothic Medium"/>
              </a:rPr>
              <a:t>FINN SKOLER</a:t>
            </a:r>
          </a:p>
          <a:p>
            <a:r>
              <a:rPr lang="nb-NO" sz="2400" dirty="0" smtClean="0">
                <a:solidFill>
                  <a:prstClr val="black"/>
                </a:solidFill>
              </a:rPr>
              <a:t>Når </a:t>
            </a:r>
            <a:r>
              <a:rPr lang="nb-NO" sz="2400" dirty="0" smtClean="0">
                <a:solidFill>
                  <a:prstClr val="black"/>
                </a:solidFill>
              </a:rPr>
              <a:t>du ekspanderer visningen av en skole så får du opp en del ekstra informasjon og funksjonalitet direkte knyttet til skolen. Det er </a:t>
            </a:r>
            <a:r>
              <a:rPr lang="en-US" sz="2400" dirty="0" err="1" smtClean="0"/>
              <a:t>ikke</a:t>
            </a:r>
            <a:r>
              <a:rPr lang="en-US" sz="2400" dirty="0" smtClean="0"/>
              <a:t> </a:t>
            </a:r>
            <a:r>
              <a:rPr lang="en-US" sz="2400" dirty="0" err="1" smtClean="0"/>
              <a:t>mulig</a:t>
            </a:r>
            <a:r>
              <a:rPr lang="en-US" sz="2400" dirty="0" smtClean="0"/>
              <a:t> </a:t>
            </a:r>
            <a:r>
              <a:rPr lang="en-US" sz="2400" dirty="0" err="1" smtClean="0"/>
              <a:t>selv</a:t>
            </a:r>
            <a:r>
              <a:rPr lang="en-US" sz="2400" dirty="0" smtClean="0"/>
              <a:t> å </a:t>
            </a:r>
            <a:r>
              <a:rPr lang="en-US" sz="2400" dirty="0" err="1" smtClean="0"/>
              <a:t>åpne</a:t>
            </a:r>
            <a:r>
              <a:rPr lang="en-US" sz="2400" dirty="0" smtClean="0"/>
              <a:t> </a:t>
            </a:r>
            <a:r>
              <a:rPr lang="en-US" sz="2400" dirty="0"/>
              <a:t>for </a:t>
            </a:r>
            <a:r>
              <a:rPr lang="en-US" sz="2400" dirty="0" err="1"/>
              <a:t>etterpåmelding</a:t>
            </a:r>
            <a:r>
              <a:rPr lang="en-US" sz="2400" dirty="0"/>
              <a:t> </a:t>
            </a:r>
            <a:r>
              <a:rPr lang="en-US" sz="2400" dirty="0" smtClean="0"/>
              <a:t>(FMMR) </a:t>
            </a:r>
            <a:r>
              <a:rPr lang="en-US" sz="2400" dirty="0" err="1" smtClean="0"/>
              <a:t>eller</a:t>
            </a:r>
            <a:r>
              <a:rPr lang="en-US" sz="2400" dirty="0" smtClean="0"/>
              <a:t> </a:t>
            </a:r>
            <a:r>
              <a:rPr lang="en-US" sz="2400" dirty="0" err="1"/>
              <a:t>registrere</a:t>
            </a:r>
            <a:r>
              <a:rPr lang="en-US" sz="2400" dirty="0"/>
              <a:t> </a:t>
            </a:r>
            <a:r>
              <a:rPr lang="en-US" sz="2400" dirty="0" err="1"/>
              <a:t>midlertidig</a:t>
            </a:r>
            <a:r>
              <a:rPr lang="en-US" sz="2400" dirty="0"/>
              <a:t> </a:t>
            </a:r>
            <a:r>
              <a:rPr lang="en-US" sz="2400" dirty="0" err="1"/>
              <a:t>adresse</a:t>
            </a:r>
            <a:r>
              <a:rPr lang="en-US" sz="2400" dirty="0"/>
              <a:t>. </a:t>
            </a:r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84788" y="663377"/>
            <a:ext cx="360040" cy="322405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958226" y="4590404"/>
            <a:ext cx="1364138" cy="41844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1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7996" y="0"/>
            <a:ext cx="12066667" cy="5961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4152" y="5654427"/>
            <a:ext cx="986509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Franklin Gothic Medium"/>
              </a:rPr>
              <a:t>LEGG TIL SKOLEADMINISTRATOR+</a:t>
            </a:r>
          </a:p>
          <a:p>
            <a:r>
              <a:rPr lang="nb-NO" sz="2400" dirty="0" smtClean="0">
                <a:solidFill>
                  <a:prstClr val="black"/>
                </a:solidFill>
              </a:rPr>
              <a:t>Du </a:t>
            </a:r>
            <a:r>
              <a:rPr lang="nb-NO" sz="2400" dirty="0" smtClean="0">
                <a:solidFill>
                  <a:prstClr val="black"/>
                </a:solidFill>
              </a:rPr>
              <a:t>kan legge til </a:t>
            </a:r>
            <a:r>
              <a:rPr lang="nb-NO" dirty="0">
                <a:solidFill>
                  <a:prstClr val="black"/>
                </a:solidFill>
              </a:rPr>
              <a:t>é</a:t>
            </a:r>
            <a:r>
              <a:rPr lang="nb-NO" sz="2400" dirty="0" smtClean="0">
                <a:solidFill>
                  <a:prstClr val="black"/>
                </a:solidFill>
              </a:rPr>
              <a:t>n bruker som «skoleadministrator+» på valgt skole. «Skoleadministrator+» vil da kunne legge til andre skoleadministratorer på sin skole.</a:t>
            </a:r>
            <a:endParaRPr lang="nb-NO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164" y="5866667"/>
            <a:ext cx="9865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Franklin Gothic Medium"/>
              </a:rPr>
              <a:t>LEGG TIL SKOLEADMINISTRATOR+</a:t>
            </a:r>
          </a:p>
          <a:p>
            <a:r>
              <a:rPr lang="nb-NO" sz="2800" dirty="0" smtClean="0">
                <a:solidFill>
                  <a:prstClr val="black"/>
                </a:solidFill>
              </a:rPr>
              <a:t>Før </a:t>
            </a:r>
            <a:r>
              <a:rPr lang="nb-NO" sz="2800" dirty="0" smtClean="0">
                <a:solidFill>
                  <a:prstClr val="black"/>
                </a:solidFill>
              </a:rPr>
              <a:t>du legger til en brukerrolle i systemet søker du for å se om brukeren allerede er registrert. </a:t>
            </a:r>
            <a:endParaRPr lang="nb-NO" sz="2800" dirty="0">
              <a:solidFill>
                <a:prstClr val="black"/>
              </a:solidFill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972" y="0"/>
            <a:ext cx="11704762" cy="5866667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746300" y="2402878"/>
            <a:ext cx="864096" cy="345821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4470729" y="2392661"/>
            <a:ext cx="864096" cy="345821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07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086476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152" y="5838095"/>
            <a:ext cx="9865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Franklin Gothic Medium"/>
              </a:rPr>
              <a:t>LEGG TIL SKOLEADMINISTRATOR+</a:t>
            </a:r>
          </a:p>
          <a:p>
            <a:r>
              <a:rPr lang="nb-NO" sz="2800" dirty="0" smtClean="0">
                <a:solidFill>
                  <a:prstClr val="black"/>
                </a:solidFill>
              </a:rPr>
              <a:t>Dersom </a:t>
            </a:r>
            <a:r>
              <a:rPr lang="nb-NO" sz="2800" dirty="0" smtClean="0">
                <a:solidFill>
                  <a:prstClr val="black"/>
                </a:solidFill>
              </a:rPr>
              <a:t>personen ikke allerede er registrert i ”PAS” må du velge ”registrer ny bruker”. </a:t>
            </a:r>
            <a:endParaRPr lang="nb-NO" sz="2800" dirty="0">
              <a:solidFill>
                <a:prstClr val="black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964" y="0"/>
            <a:ext cx="11476190" cy="583809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7158775" y="4622565"/>
            <a:ext cx="1800200" cy="43204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47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143" y="5791161"/>
            <a:ext cx="10009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Franklin Gothic Medium"/>
              </a:rPr>
              <a:t>LEGG TIL SKOLEADMINISTRATOR+</a:t>
            </a:r>
          </a:p>
          <a:p>
            <a:r>
              <a:rPr lang="nb-NO" sz="2400" dirty="0" smtClean="0">
                <a:solidFill>
                  <a:prstClr val="black"/>
                </a:solidFill>
              </a:rPr>
              <a:t>For </a:t>
            </a:r>
            <a:r>
              <a:rPr lang="nb-NO" sz="2400" dirty="0" smtClean="0">
                <a:solidFill>
                  <a:prstClr val="black"/>
                </a:solidFill>
              </a:rPr>
              <a:t>å registrere ny bruker må du registrere etternavn, fornavn, fødselsnummer, epost og mobilnummer. Dersom du søkte etter personen vil navnet automatisk fylles inn i skjemaet</a:t>
            </a:r>
            <a:r>
              <a:rPr lang="nb-NO" sz="1800" dirty="0" smtClean="0">
                <a:solidFill>
                  <a:prstClr val="black"/>
                </a:solidFill>
              </a:rPr>
              <a:t>.</a:t>
            </a:r>
            <a:endParaRPr lang="nb-NO" sz="1800" dirty="0">
              <a:solidFill>
                <a:prstClr val="black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586" y="-9858"/>
            <a:ext cx="11228571" cy="5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731076" cy="2116800"/>
          </a:xfrm>
        </p:spPr>
        <p:txBody>
          <a:bodyPr/>
          <a:lstStyle/>
          <a:p>
            <a:r>
              <a:rPr lang="nb-NO" dirty="0" smtClean="0"/>
              <a:t>2. Funksjoner for skoleadministrator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67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234132" y="5425069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2164" y="6224563"/>
            <a:ext cx="10009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 smtClean="0"/>
              <a:t>Funksjoner til skoleadministrator våren 2016.</a:t>
            </a:r>
            <a:endParaRPr lang="nb-NO" sz="2800" dirty="0"/>
          </a:p>
        </p:txBody>
      </p:sp>
      <p:sp>
        <p:nvSpPr>
          <p:cNvPr id="7" name="Rectangle 6"/>
          <p:cNvSpPr/>
          <p:nvPr/>
        </p:nvSpPr>
        <p:spPr>
          <a:xfrm>
            <a:off x="522164" y="5769994"/>
            <a:ext cx="9865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MENY</a:t>
            </a:r>
            <a:endParaRPr lang="en-US" sz="2400" dirty="0">
              <a:latin typeface="+mj-lt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804" y="253827"/>
            <a:ext cx="11194053" cy="4376622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34132" y="1624205"/>
            <a:ext cx="1364138" cy="41844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2970436" y="1624205"/>
            <a:ext cx="1512168" cy="41844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5346223" y="1621979"/>
            <a:ext cx="1364138" cy="41844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/>
          <p:cNvSpPr/>
          <p:nvPr/>
        </p:nvSpPr>
        <p:spPr>
          <a:xfrm>
            <a:off x="7722964" y="1621979"/>
            <a:ext cx="1584176" cy="41844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3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38188" y="2990131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 smtClean="0"/>
              <a:t>Om å legge til kandidater</a:t>
            </a:r>
            <a:endParaRPr lang="nb-NO" sz="5400" b="1" dirty="0"/>
          </a:p>
        </p:txBody>
      </p:sp>
    </p:spTree>
    <p:extLst>
      <p:ext uri="{BB962C8B-B14F-4D97-AF65-F5344CB8AC3E}">
        <p14:creationId xmlns:p14="http://schemas.microsoft.com/office/powerpoint/2010/main" val="647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Om nytt eksamensadministrasjonssystem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621980"/>
            <a:ext cx="9361400" cy="5616624"/>
          </a:xfrm>
        </p:spPr>
        <p:txBody>
          <a:bodyPr>
            <a:normAutofit lnSpcReduction="10000"/>
          </a:bodyPr>
          <a:lstStyle/>
          <a:p>
            <a:r>
              <a:rPr lang="nb-NO" sz="2400" b="1" dirty="0"/>
              <a:t>Utdanningsdirektoratet </a:t>
            </a:r>
            <a:r>
              <a:rPr lang="nb-NO" sz="2400" b="1" dirty="0" smtClean="0"/>
              <a:t>har innført en </a:t>
            </a:r>
            <a:r>
              <a:rPr lang="nb-NO" sz="2400" b="1" dirty="0"/>
              <a:t>ny tjeneste for å administrere eksamen på </a:t>
            </a:r>
            <a:r>
              <a:rPr lang="nb-NO" sz="2400" b="1" i="1" u="sng" dirty="0" smtClean="0"/>
              <a:t>www.udir.no </a:t>
            </a:r>
            <a:r>
              <a:rPr lang="nb-NO" sz="2400" b="1" dirty="0" smtClean="0"/>
              <a:t>. </a:t>
            </a:r>
            <a:r>
              <a:rPr lang="nb-NO" sz="2400" b="1" dirty="0"/>
              <a:t>Den nye tjenesten </a:t>
            </a:r>
            <a:r>
              <a:rPr lang="nb-NO" sz="2400" b="1" dirty="0" smtClean="0"/>
              <a:t>åpna </a:t>
            </a:r>
            <a:r>
              <a:rPr lang="nb-NO" sz="2400" b="1" dirty="0"/>
              <a:t>for påmelding av kandidater til grunnskoleeksamen 11. januar 2016. </a:t>
            </a:r>
            <a:endParaRPr lang="nb-NO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Tjenesten </a:t>
            </a:r>
            <a:r>
              <a:rPr lang="nb-NO" sz="2400" dirty="0"/>
              <a:t>erstatter Prøveadministrasjonssystemet (PAS) for administrasjon av eksamen.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Prøver </a:t>
            </a:r>
            <a:r>
              <a:rPr lang="nb-NO" sz="2400" dirty="0" smtClean="0"/>
              <a:t>(NP/KP) administreres </a:t>
            </a:r>
            <a:r>
              <a:rPr lang="nb-NO" sz="2400" dirty="0"/>
              <a:t>fortsatt i PAS mens utvikling av en ny tjeneste for å administrere prøver pågår.</a:t>
            </a:r>
          </a:p>
          <a:p>
            <a:r>
              <a:rPr lang="nb-NO" sz="2400" b="1" dirty="0" smtClean="0"/>
              <a:t>Presentasjonen: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V</a:t>
            </a:r>
            <a:r>
              <a:rPr lang="nb-NO" sz="2400" dirty="0" smtClean="0"/>
              <a:t>iser </a:t>
            </a:r>
            <a:r>
              <a:rPr lang="nb-NO" sz="2400" dirty="0"/>
              <a:t>hvordan den nye tjenesten ser ut for </a:t>
            </a:r>
            <a:r>
              <a:rPr lang="nb-NO" sz="2400" u="sng" dirty="0"/>
              <a:t>deg som jobber med eksamen i kommunen. </a:t>
            </a:r>
            <a:endParaRPr lang="nb-NO" sz="2400" u="sng" dirty="0" smtClean="0"/>
          </a:p>
          <a:p>
            <a:pPr marL="457200" indent="-457200">
              <a:buFont typeface="+mj-lt"/>
              <a:buAutoNum type="arabicPeriod"/>
            </a:pPr>
            <a:r>
              <a:rPr lang="nb-NO" sz="2400" dirty="0" smtClean="0"/>
              <a:t>Viser hvordan den nye tjenesten ser ut for </a:t>
            </a:r>
            <a:r>
              <a:rPr lang="nb-NO" sz="2400" u="sng" dirty="0" smtClean="0"/>
              <a:t>deg som er </a:t>
            </a:r>
            <a:r>
              <a:rPr lang="nb-NO" sz="2400" u="sng" dirty="0"/>
              <a:t>skoleadministrator på en grunnskole</a:t>
            </a:r>
            <a:r>
              <a:rPr lang="nb-NO" sz="2400" dirty="0"/>
              <a:t>. Denne delen av presentasjonen kan også brukes til å vise tjenesten til brukere du har ansvaret for. </a:t>
            </a:r>
            <a:endParaRPr lang="nb-NO" sz="240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40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38" y="181819"/>
            <a:ext cx="10695238" cy="4552381"/>
          </a:xfrm>
          <a:prstGeom prst="rect">
            <a:avLst/>
          </a:prstGeom>
        </p:spPr>
      </p:pic>
      <p:sp>
        <p:nvSpPr>
          <p:cNvPr id="3" name="Rectangle 5"/>
          <p:cNvSpPr/>
          <p:nvPr/>
        </p:nvSpPr>
        <p:spPr>
          <a:xfrm>
            <a:off x="-1838" y="5870451"/>
            <a:ext cx="1069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 smtClean="0"/>
              <a:t>Det er laget veiledningsfilmer om utvalgte funksjoner for skoleadministrator og sensor. Kandidatpåmelding: </a:t>
            </a:r>
            <a:r>
              <a:rPr lang="nb-NO" sz="2400" dirty="0" smtClean="0">
                <a:hlinkClick r:id="rId4"/>
              </a:rPr>
              <a:t>http</a:t>
            </a:r>
            <a:r>
              <a:rPr lang="nb-NO" sz="2400" dirty="0">
                <a:hlinkClick r:id="rId4"/>
              </a:rPr>
              <a:t>://www.udir.no/Vurdering/Eksamen-grunnskole/#Pamelding-av-eksamenskandidater</a:t>
            </a:r>
            <a:endParaRPr lang="nb-NO" sz="2400" dirty="0"/>
          </a:p>
          <a:p>
            <a:endParaRPr lang="nb-NO" sz="1800" dirty="0" smtClean="0"/>
          </a:p>
        </p:txBody>
      </p:sp>
    </p:spTree>
    <p:extLst>
      <p:ext uri="{BB962C8B-B14F-4D97-AF65-F5344CB8AC3E}">
        <p14:creationId xmlns:p14="http://schemas.microsoft.com/office/powerpoint/2010/main" val="29306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9" y="-22881"/>
            <a:ext cx="10789657" cy="6005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738188" y="3206155"/>
            <a:ext cx="1152128" cy="2913945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il høyre 2"/>
          <p:cNvSpPr/>
          <p:nvPr/>
        </p:nvSpPr>
        <p:spPr>
          <a:xfrm>
            <a:off x="413972" y="2866649"/>
            <a:ext cx="504056" cy="42429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 venstre 9"/>
          <p:cNvSpPr/>
          <p:nvPr/>
        </p:nvSpPr>
        <p:spPr>
          <a:xfrm>
            <a:off x="2034332" y="980602"/>
            <a:ext cx="1296144" cy="20933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275625" y="5674776"/>
            <a:ext cx="1036915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PÅMELDINGSOVERSIKT</a:t>
            </a:r>
          </a:p>
          <a:p>
            <a:r>
              <a:rPr lang="nb-NO" sz="2400" dirty="0" smtClean="0"/>
              <a:t>I </a:t>
            </a:r>
            <a:r>
              <a:rPr lang="nb-NO" sz="2400" dirty="0" smtClean="0"/>
              <a:t>denne visningen kan skoleadministrator se hvilke fagkoder som har påmeldte kandidater fra sin skole, eller få en oversikt over alle fagkoder dersom haken for ”Vis kun fagkoder med påmeldinger” fjernes i boksen under søkefeltet.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3206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17" y="-34205"/>
            <a:ext cx="10789657" cy="58914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48584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0156" y="5587975"/>
            <a:ext cx="1000911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PÅMELDINGSOVERSIKT</a:t>
            </a:r>
          </a:p>
          <a:p>
            <a:r>
              <a:rPr lang="nb-NO" sz="2400" dirty="0" smtClean="0"/>
              <a:t>Ved </a:t>
            </a:r>
            <a:r>
              <a:rPr lang="nb-NO" sz="2400" dirty="0" smtClean="0"/>
              <a:t>å ekspandere en av fagkodene vil skoleadministrator kunne se alle kandidatgruppene som er påmeldt i den fagkoden, samt antall påmeldte kandidater i hver kandidatgruppe. I tillegg kan skoleadministrator opprette nye kandidatgrupper innenfor valgt fagkode</a:t>
            </a:r>
            <a:r>
              <a:rPr lang="nb-NO" sz="1800" dirty="0" smtClean="0"/>
              <a:t>.</a:t>
            </a:r>
            <a:endParaRPr lang="nb-NO" sz="1800" dirty="0"/>
          </a:p>
        </p:txBody>
      </p:sp>
      <p:sp>
        <p:nvSpPr>
          <p:cNvPr id="8" name="Ellipse 7"/>
          <p:cNvSpPr/>
          <p:nvPr/>
        </p:nvSpPr>
        <p:spPr>
          <a:xfrm>
            <a:off x="882204" y="4083856"/>
            <a:ext cx="1512168" cy="41844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55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05"/>
            <a:ext cx="10693400" cy="5933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36" y="5918057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0156" y="5763310"/>
            <a:ext cx="10009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KANDIDATGRUPPE</a:t>
            </a:r>
          </a:p>
          <a:p>
            <a:r>
              <a:rPr lang="nb-NO" sz="2400" dirty="0" smtClean="0"/>
              <a:t>Når </a:t>
            </a:r>
            <a:r>
              <a:rPr lang="nb-NO" sz="2400" dirty="0" smtClean="0"/>
              <a:t>skoleadministrator velger en kandidatgruppe i den valgte fagkoden vises denne oversikten over alle de påmeldte kandidatene i valgt kandidatgruppe. </a:t>
            </a:r>
            <a:endParaRPr lang="nb-NO" sz="2400" dirty="0"/>
          </a:p>
        </p:txBody>
      </p:sp>
      <p:sp>
        <p:nvSpPr>
          <p:cNvPr id="8" name="Ellipse 7"/>
          <p:cNvSpPr/>
          <p:nvPr/>
        </p:nvSpPr>
        <p:spPr>
          <a:xfrm>
            <a:off x="8875092" y="2931728"/>
            <a:ext cx="648072" cy="41844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05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5"/>
            <a:ext cx="10693400" cy="6038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2164" y="6395993"/>
            <a:ext cx="1000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/>
              <a:t>Ved å velge ”rediger” kan skoleadministrator endre navn, målform og kandidattype, samt fjerne kandidaten fra påmeldingen. </a:t>
            </a:r>
            <a:endParaRPr lang="nb-NO" sz="2400" dirty="0"/>
          </a:p>
        </p:txBody>
      </p:sp>
      <p:sp>
        <p:nvSpPr>
          <p:cNvPr id="7" name="Rectangle 6"/>
          <p:cNvSpPr/>
          <p:nvPr/>
        </p:nvSpPr>
        <p:spPr>
          <a:xfrm>
            <a:off x="522164" y="6086475"/>
            <a:ext cx="9865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REDIGER KANDIDAT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53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8"/>
            <a:ext cx="10693400" cy="60365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2164" y="6395993"/>
            <a:ext cx="10009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/>
              <a:t>Skoleadministrator har også mulighet til å endre navn på kandidatgruppen</a:t>
            </a:r>
            <a:r>
              <a:rPr lang="nb-NO" sz="1800" dirty="0" smtClean="0"/>
              <a:t>.</a:t>
            </a:r>
            <a:endParaRPr lang="nb-NO" sz="1800" dirty="0"/>
          </a:p>
        </p:txBody>
      </p:sp>
      <p:sp>
        <p:nvSpPr>
          <p:cNvPr id="7" name="Rectangle 6"/>
          <p:cNvSpPr/>
          <p:nvPr/>
        </p:nvSpPr>
        <p:spPr>
          <a:xfrm>
            <a:off x="522164" y="6086475"/>
            <a:ext cx="9865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REDIGER KANDIDATGRUPPE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64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4172" y="2702099"/>
            <a:ext cx="9361400" cy="629202"/>
          </a:xfrm>
        </p:spPr>
        <p:txBody>
          <a:bodyPr>
            <a:normAutofit/>
          </a:bodyPr>
          <a:lstStyle/>
          <a:p>
            <a:r>
              <a:rPr lang="nb-NO" sz="4000" dirty="0" smtClean="0"/>
              <a:t>Om å </a:t>
            </a:r>
            <a:r>
              <a:rPr lang="nb-NO" sz="4000" dirty="0"/>
              <a:t>legge til </a:t>
            </a:r>
            <a:r>
              <a:rPr lang="nb-NO" sz="4000" dirty="0" smtClean="0"/>
              <a:t>«gruppeansvarlig»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3759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4" y="-34205"/>
            <a:ext cx="10716241" cy="61395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2164" y="5654427"/>
            <a:ext cx="1000911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LEGG TIL GRUPPEANSVARLIG</a:t>
            </a:r>
          </a:p>
          <a:p>
            <a:r>
              <a:rPr lang="nb-NO" sz="2400" dirty="0" smtClean="0"/>
              <a:t>Når </a:t>
            </a:r>
            <a:r>
              <a:rPr lang="nb-NO" sz="2400" dirty="0" smtClean="0"/>
              <a:t>skoleadministrator skal legge til gruppeansvarlige får de først opp en oversikt over alle kandidatgruppene samt en liste over alle registrerte gruppeansvarlige ved den skolen.</a:t>
            </a:r>
            <a:endParaRPr lang="nb-NO" sz="2400" dirty="0"/>
          </a:p>
        </p:txBody>
      </p:sp>
      <p:sp>
        <p:nvSpPr>
          <p:cNvPr id="8" name="Ellipse 7"/>
          <p:cNvSpPr/>
          <p:nvPr/>
        </p:nvSpPr>
        <p:spPr>
          <a:xfrm>
            <a:off x="2970436" y="181819"/>
            <a:ext cx="1512168" cy="41844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522164" y="600263"/>
            <a:ext cx="2088231" cy="402716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81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4" y="-34205"/>
            <a:ext cx="10716241" cy="61224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080" y="5654427"/>
            <a:ext cx="1000911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LEGG TIL GRUPPEANSVARLIG</a:t>
            </a:r>
          </a:p>
          <a:p>
            <a:r>
              <a:rPr lang="nb-NO" sz="2400" dirty="0" smtClean="0"/>
              <a:t>For </a:t>
            </a:r>
            <a:r>
              <a:rPr lang="nb-NO" sz="2400" dirty="0" smtClean="0"/>
              <a:t>å tildele en gruppeansvarlig flere kandidatgrupper må skoleadministrator velge ønske gruppeansvarlig og deretter huke av hvilke kandidatgrupper gruppeansvarlig skal ha.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2031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4" y="-16490"/>
            <a:ext cx="10716241" cy="60870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0156" y="5902126"/>
            <a:ext cx="10009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LEGG TIL GRUPPEANSVARLIG</a:t>
            </a:r>
          </a:p>
          <a:p>
            <a:r>
              <a:rPr lang="nb-NO" sz="2800" dirty="0" smtClean="0"/>
              <a:t>Slik </a:t>
            </a:r>
            <a:r>
              <a:rPr lang="nb-NO" sz="2800" dirty="0" smtClean="0"/>
              <a:t>vil bildet se ut dersom skoleadministrator har lagt til </a:t>
            </a:r>
            <a:r>
              <a:rPr lang="nb-NO" sz="2800" u="sng" dirty="0" smtClean="0"/>
              <a:t>alle kandidatgruppene </a:t>
            </a:r>
            <a:r>
              <a:rPr lang="nb-NO" sz="2800" dirty="0" smtClean="0"/>
              <a:t>hos en av de gruppeansvarlige.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4319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681" y="869458"/>
            <a:ext cx="6560501" cy="5578245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5778748" y="1107152"/>
            <a:ext cx="478368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nb-NO" sz="3200" b="1" dirty="0" smtClean="0"/>
              <a:t>Nye PAS: </a:t>
            </a:r>
            <a:r>
              <a:rPr lang="nb-NO" sz="3200" dirty="0" smtClean="0"/>
              <a:t>Våreksamen 2016: sentralt gitt eksamen </a:t>
            </a:r>
            <a:r>
              <a:rPr lang="nb-NO" sz="3200" dirty="0" err="1" smtClean="0"/>
              <a:t>grunnskule</a:t>
            </a:r>
            <a:r>
              <a:rPr lang="nb-NO" sz="3200" dirty="0" smtClean="0"/>
              <a:t> og </a:t>
            </a:r>
            <a:r>
              <a:rPr lang="nb-NO" sz="3200" dirty="0" err="1" smtClean="0"/>
              <a:t>vgo</a:t>
            </a:r>
            <a:r>
              <a:rPr lang="nb-NO" sz="3200" dirty="0" smtClean="0"/>
              <a:t> + lokalt </a:t>
            </a:r>
            <a:r>
              <a:rPr lang="nb-NO" sz="3200" dirty="0"/>
              <a:t>gitt </a:t>
            </a:r>
            <a:r>
              <a:rPr lang="nb-NO" sz="3200" dirty="0" smtClean="0"/>
              <a:t>eksamen </a:t>
            </a:r>
            <a:r>
              <a:rPr lang="nb-NO" sz="3200" dirty="0" err="1" smtClean="0"/>
              <a:t>vgo</a:t>
            </a:r>
            <a:r>
              <a:rPr lang="nb-NO" sz="3200" dirty="0" smtClean="0"/>
              <a:t>.</a:t>
            </a:r>
          </a:p>
          <a:p>
            <a:pPr defTabSz="457200">
              <a:defRPr/>
            </a:pPr>
            <a:endParaRPr lang="nb-NO" sz="3200" dirty="0" smtClean="0"/>
          </a:p>
          <a:p>
            <a:pPr defTabSz="457200">
              <a:defRPr/>
            </a:pPr>
            <a:r>
              <a:rPr lang="nb-NO" sz="3200" b="1" dirty="0" smtClean="0"/>
              <a:t>«Gamle» PAS:</a:t>
            </a:r>
          </a:p>
          <a:p>
            <a:pPr defTabSz="457200">
              <a:defRPr/>
            </a:pPr>
            <a:r>
              <a:rPr lang="nb-NO" sz="3200" b="1" dirty="0" smtClean="0"/>
              <a:t>Årets kartleggingsprøver </a:t>
            </a:r>
            <a:r>
              <a:rPr lang="nb-NO" sz="3200" b="1" dirty="0"/>
              <a:t>og nasjonale prøver </a:t>
            </a:r>
            <a:r>
              <a:rPr lang="nb-NO" sz="3200" b="1" dirty="0" smtClean="0"/>
              <a:t>skal fortsatt gjennomføres i «gamle» PAS.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0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4" y="3264"/>
            <a:ext cx="10716241" cy="60475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080" y="5942459"/>
            <a:ext cx="10009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REDIGER PERSONALIA</a:t>
            </a:r>
          </a:p>
          <a:p>
            <a:r>
              <a:rPr lang="nb-NO" sz="2800" dirty="0" smtClean="0"/>
              <a:t>Ved </a:t>
            </a:r>
            <a:r>
              <a:rPr lang="nb-NO" sz="2800" dirty="0" smtClean="0"/>
              <a:t>å velge «rediger-knappen» vil skoleadministrator kunne redigere navn, mobil og e-post for gruppeansvarlig.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4401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41"/>
            <a:ext cx="10693400" cy="6093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144" y="6086475"/>
            <a:ext cx="10009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LEGG TIL GRUPPEANSVARLIG</a:t>
            </a:r>
          </a:p>
          <a:p>
            <a:r>
              <a:rPr lang="nb-NO" sz="2400" dirty="0" smtClean="0"/>
              <a:t>Før </a:t>
            </a:r>
            <a:r>
              <a:rPr lang="nb-NO" sz="2400" dirty="0" smtClean="0"/>
              <a:t>skoleadministrator legger </a:t>
            </a:r>
            <a:r>
              <a:rPr lang="nb-NO" sz="2400" dirty="0"/>
              <a:t>til en brukerrolle i systemet </a:t>
            </a:r>
            <a:r>
              <a:rPr lang="nb-NO" sz="2400" dirty="0" smtClean="0"/>
              <a:t>må skoleadministrator søke for </a:t>
            </a:r>
            <a:r>
              <a:rPr lang="nb-NO" sz="2400" dirty="0"/>
              <a:t>å se om </a:t>
            </a:r>
            <a:r>
              <a:rPr lang="nb-NO" sz="2400" dirty="0" smtClean="0"/>
              <a:t>personen allerede </a:t>
            </a:r>
            <a:r>
              <a:rPr lang="nb-NO" sz="2400" dirty="0"/>
              <a:t>er </a:t>
            </a:r>
            <a:r>
              <a:rPr lang="nb-NO" sz="2400" dirty="0" smtClean="0"/>
              <a:t>registrert. </a:t>
            </a:r>
            <a:endParaRPr lang="nb-NO" sz="2400" dirty="0"/>
          </a:p>
        </p:txBody>
      </p:sp>
      <p:sp>
        <p:nvSpPr>
          <p:cNvPr id="8" name="Ellipse 7"/>
          <p:cNvSpPr/>
          <p:nvPr/>
        </p:nvSpPr>
        <p:spPr>
          <a:xfrm>
            <a:off x="5994772" y="2859720"/>
            <a:ext cx="1512168" cy="41844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7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69"/>
            <a:ext cx="10693399" cy="6122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143" y="6017510"/>
            <a:ext cx="10009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LEGG TIL GRUPPEANSVARLIG</a:t>
            </a:r>
          </a:p>
          <a:p>
            <a:r>
              <a:rPr lang="nb-NO" sz="2400" dirty="0" smtClean="0"/>
              <a:t>Dersom </a:t>
            </a:r>
            <a:r>
              <a:rPr lang="nb-NO" sz="2400" dirty="0"/>
              <a:t>personen ikke allerede er </a:t>
            </a:r>
            <a:r>
              <a:rPr lang="nb-NO" sz="2400" dirty="0" smtClean="0"/>
              <a:t>registrert </a:t>
            </a:r>
            <a:r>
              <a:rPr lang="nb-NO" sz="2400" dirty="0"/>
              <a:t>må </a:t>
            </a:r>
            <a:r>
              <a:rPr lang="nb-NO" sz="2400" dirty="0" smtClean="0"/>
              <a:t>skoleadministrator </a:t>
            </a:r>
            <a:r>
              <a:rPr lang="nb-NO" sz="2400" dirty="0"/>
              <a:t>velge ”registrer ny bruker</a:t>
            </a:r>
            <a:r>
              <a:rPr lang="nb-NO" sz="2400" dirty="0" smtClean="0"/>
              <a:t>” og registrere navn, fødselsnummer, e-post og mobil.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7429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4172" y="2702099"/>
            <a:ext cx="9361400" cy="629202"/>
          </a:xfrm>
        </p:spPr>
        <p:txBody>
          <a:bodyPr>
            <a:normAutofit/>
          </a:bodyPr>
          <a:lstStyle/>
          <a:p>
            <a:r>
              <a:rPr lang="nb-NO" sz="4000" dirty="0" smtClean="0"/>
              <a:t>Om å </a:t>
            </a:r>
            <a:r>
              <a:rPr lang="nb-NO" sz="4000" dirty="0"/>
              <a:t>legge til </a:t>
            </a:r>
            <a:r>
              <a:rPr lang="nb-NO" sz="4000" dirty="0" smtClean="0"/>
              <a:t>«fagpersoner» til sensur </a:t>
            </a:r>
            <a:endParaRPr lang="nb-NO" sz="40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75843" y="4574307"/>
            <a:ext cx="99980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Lenke til film om foreslå fagpersoner </a:t>
            </a:r>
            <a:r>
              <a:rPr lang="nb-NO" sz="2400" dirty="0"/>
              <a:t>som sensor: </a:t>
            </a:r>
            <a:endParaRPr lang="nb-NO" sz="2400" dirty="0" smtClean="0"/>
          </a:p>
          <a:p>
            <a:pPr algn="ctr"/>
            <a:r>
              <a:rPr lang="nb-NO" dirty="0" smtClean="0">
                <a:hlinkClick r:id="rId3"/>
              </a:rPr>
              <a:t>http</a:t>
            </a:r>
            <a:r>
              <a:rPr lang="nb-NO" dirty="0">
                <a:hlinkClick r:id="rId3"/>
              </a:rPr>
              <a:t>://www.udir.no/Vurdering/Eksamen-videregaende/#</a:t>
            </a:r>
            <a:r>
              <a:rPr lang="nb-NO" dirty="0" smtClean="0">
                <a:hlinkClick r:id="rId3"/>
              </a:rPr>
              <a:t>foresla-fagpersoner-som-sensorer</a:t>
            </a:r>
            <a:endParaRPr lang="nb-NO" dirty="0" smtClean="0"/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6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8" y="0"/>
            <a:ext cx="10776618" cy="59335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0156" y="5898207"/>
            <a:ext cx="10009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FORESLÅ FAGPERSONER </a:t>
            </a:r>
          </a:p>
          <a:p>
            <a:r>
              <a:rPr lang="nb-NO" sz="2400" dirty="0" smtClean="0"/>
              <a:t>I </a:t>
            </a:r>
            <a:r>
              <a:rPr lang="nb-NO" sz="2400" dirty="0" smtClean="0"/>
              <a:t>dette bildet kan skoleadministrator legge til nye fagpersoner og/eller foreslå eksisterende fagpersoner i fagkoder for perioden 01.08.15 – 31.07.16</a:t>
            </a:r>
            <a:endParaRPr lang="nb-NO" sz="2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834532" y="4214267"/>
            <a:ext cx="619286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rgbClr val="C00000"/>
                </a:solidFill>
              </a:rPr>
              <a:t>Samtlige fagpersoner må registreres på nytt da ingen fagpersoner er overført fra «gamle» PAS!</a:t>
            </a:r>
            <a:endParaRPr lang="nb-NO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8" y="12008"/>
            <a:ext cx="10776618" cy="59095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6140" y="5994778"/>
            <a:ext cx="10153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FORESLÅ FAGPERSONER </a:t>
            </a:r>
          </a:p>
          <a:p>
            <a:r>
              <a:rPr lang="nb-NO" sz="2400" dirty="0" smtClean="0"/>
              <a:t>Skoleadministrator </a:t>
            </a:r>
            <a:r>
              <a:rPr lang="nb-NO" sz="2400" dirty="0" smtClean="0"/>
              <a:t>ser detaljer om skoletilhørighet, personalia samt hvilke fagkoder fagpersonen er foreslått og eventuelt oppnevnt i, til valgt fagperson.</a:t>
            </a:r>
            <a:endParaRPr lang="nb-NO" sz="2400" dirty="0"/>
          </a:p>
        </p:txBody>
      </p:sp>
      <p:sp>
        <p:nvSpPr>
          <p:cNvPr id="8" name="Ellipse 7"/>
          <p:cNvSpPr/>
          <p:nvPr/>
        </p:nvSpPr>
        <p:spPr>
          <a:xfrm>
            <a:off x="8227020" y="3422179"/>
            <a:ext cx="1584176" cy="562459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12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1233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2164" y="6107215"/>
            <a:ext cx="10009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FORESLÅ I NYTT FAG</a:t>
            </a:r>
          </a:p>
          <a:p>
            <a:r>
              <a:rPr lang="nb-NO" sz="2400" dirty="0" smtClean="0"/>
              <a:t>For </a:t>
            </a:r>
            <a:r>
              <a:rPr lang="nb-NO" sz="2400" dirty="0" smtClean="0"/>
              <a:t>å foreslå fagpersonen i nytt fag søker skoleadministrator etter fagkoden han/hun er ute etter og huker av for denne.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682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93"/>
            <a:ext cx="10693400" cy="59307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116" y="5630939"/>
            <a:ext cx="1058499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FORESLÅ </a:t>
            </a:r>
            <a:r>
              <a:rPr lang="en-US" sz="2400" b="1" dirty="0"/>
              <a:t>I NYTT </a:t>
            </a:r>
            <a:r>
              <a:rPr lang="en-US" sz="2400" b="1" dirty="0" smtClean="0"/>
              <a:t>FAG: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Skoleadministrator vil da se de fagkodene fagpersonen er foreslått i, og kan fjerne forslaget i vanlig visning av ”foreslå fagperson”-bildet.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 listen </a:t>
            </a:r>
            <a:r>
              <a:rPr lang="en-US" sz="2400" b="1" dirty="0" err="1" smtClean="0"/>
              <a:t>til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venstre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vil</a:t>
            </a:r>
            <a:r>
              <a:rPr lang="en-US" sz="2400" b="1" dirty="0" smtClean="0"/>
              <a:t> </a:t>
            </a:r>
            <a:r>
              <a:rPr lang="en-US" sz="2400" b="1" dirty="0" err="1"/>
              <a:t>skoleadm</a:t>
            </a:r>
            <a:r>
              <a:rPr lang="en-US" sz="2400" b="1" dirty="0"/>
              <a:t> </a:t>
            </a:r>
            <a:r>
              <a:rPr lang="en-US" sz="2400" b="1" dirty="0" err="1"/>
              <a:t>også</a:t>
            </a:r>
            <a:r>
              <a:rPr lang="en-US" sz="2400" b="1" dirty="0"/>
              <a:t> </a:t>
            </a:r>
            <a:r>
              <a:rPr lang="en-US" sz="2400" b="1" dirty="0" smtClean="0"/>
              <a:t>se om </a:t>
            </a:r>
            <a:r>
              <a:rPr lang="en-US" sz="2400" b="1" dirty="0" err="1"/>
              <a:t>fagpersonen</a:t>
            </a:r>
            <a:r>
              <a:rPr lang="en-US" sz="2400" b="1" dirty="0"/>
              <a:t> </a:t>
            </a:r>
            <a:r>
              <a:rPr lang="en-US" sz="2400" b="1" dirty="0" err="1"/>
              <a:t>er</a:t>
            </a:r>
            <a:r>
              <a:rPr lang="en-US" sz="2400" b="1" dirty="0"/>
              <a:t> </a:t>
            </a:r>
            <a:r>
              <a:rPr lang="en-US" sz="2400" b="1" dirty="0" err="1" smtClean="0"/>
              <a:t>blitt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oppnevnt</a:t>
            </a:r>
            <a:r>
              <a:rPr lang="en-US" sz="2400" b="1" dirty="0" smtClean="0"/>
              <a:t> </a:t>
            </a:r>
            <a:r>
              <a:rPr lang="en-US" sz="2400" b="1" dirty="0" err="1"/>
              <a:t>som</a:t>
            </a:r>
            <a:r>
              <a:rPr lang="en-US" sz="2400" b="1" dirty="0"/>
              <a:t> sensor!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3126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00" y="0"/>
            <a:ext cx="10864086" cy="6028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0156" y="5979913"/>
            <a:ext cx="10009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REDIGER PERSONALIA TIL FAGPERSON </a:t>
            </a:r>
          </a:p>
          <a:p>
            <a:r>
              <a:rPr lang="nb-NO" sz="2400" dirty="0" smtClean="0"/>
              <a:t>Ved </a:t>
            </a:r>
            <a:r>
              <a:rPr lang="nb-NO" sz="2400" dirty="0"/>
              <a:t>å velge ”</a:t>
            </a:r>
            <a:r>
              <a:rPr lang="nb-NO" sz="2400" dirty="0" smtClean="0"/>
              <a:t>rediger-knappen” </a:t>
            </a:r>
            <a:r>
              <a:rPr lang="nb-NO" sz="2400" dirty="0"/>
              <a:t>øverst til </a:t>
            </a:r>
            <a:r>
              <a:rPr lang="nb-NO" sz="2400" dirty="0" smtClean="0"/>
              <a:t>høyre, kan skoleadministrator redigere personalia til fagpersonen (navn, mobil og e-post).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601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16" y="0"/>
            <a:ext cx="10749015" cy="6091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335" y="4963090"/>
            <a:ext cx="10009112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REDIGER PERSONALIA TIL FAGPERSON </a:t>
            </a:r>
          </a:p>
          <a:p>
            <a:r>
              <a:rPr lang="nb-NO" sz="2800" dirty="0" smtClean="0"/>
              <a:t>Skoleadministrator kan ikke redigere personalia til fagpersonen dersom fagpersonen har en brukerrolle i den nye tjenesten da må fagpersonen selv inn i den nye tjenesten og redigere sin personalia.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9171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4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558" y="2673989"/>
            <a:ext cx="3542857" cy="4533333"/>
          </a:xfrm>
          <a:prstGeom prst="rect">
            <a:avLst/>
          </a:prstGeom>
        </p:spPr>
      </p:pic>
      <p:sp useBgFill="1">
        <p:nvSpPr>
          <p:cNvPr id="3" name="TekstSylinder 2"/>
          <p:cNvSpPr txBox="1"/>
          <p:nvPr/>
        </p:nvSpPr>
        <p:spPr>
          <a:xfrm>
            <a:off x="522164" y="469851"/>
            <a:ext cx="9746835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rgbClr val="1A1A1A"/>
                </a:solidFill>
              </a:rPr>
              <a:t>Nyhetsbrev, utviklingsbloggen #</a:t>
            </a:r>
            <a:r>
              <a:rPr lang="nb-NO" sz="2800" b="1" dirty="0" err="1" smtClean="0">
                <a:solidFill>
                  <a:srgbClr val="1A1A1A"/>
                </a:solidFill>
              </a:rPr>
              <a:t>udirbeta</a:t>
            </a:r>
            <a:r>
              <a:rPr lang="nb-NO" sz="2800" b="1" dirty="0" smtClean="0">
                <a:solidFill>
                  <a:srgbClr val="1A1A1A"/>
                </a:solidFill>
              </a:rPr>
              <a:t> og masseutsendinger</a:t>
            </a:r>
            <a:endParaRPr lang="nb-NO" sz="2800" b="1" dirty="0">
              <a:solidFill>
                <a:srgbClr val="1A1A1A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285" y="2290528"/>
            <a:ext cx="3571429" cy="431428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857" y="1688020"/>
            <a:ext cx="3542857" cy="450476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180" y="1275988"/>
            <a:ext cx="4097807" cy="4506883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75010" y="6622547"/>
            <a:ext cx="4280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prstClr val="white"/>
                </a:solidFill>
              </a:rPr>
              <a:t>http://udirbeta.udir.no/</a:t>
            </a:r>
          </a:p>
        </p:txBody>
      </p:sp>
    </p:spTree>
    <p:extLst>
      <p:ext uri="{BB962C8B-B14F-4D97-AF65-F5344CB8AC3E}">
        <p14:creationId xmlns:p14="http://schemas.microsoft.com/office/powerpoint/2010/main" val="33594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12" y="1"/>
            <a:ext cx="10902020" cy="60075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144" y="5315049"/>
            <a:ext cx="1000911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LEGG TIL FAGPERSON</a:t>
            </a:r>
          </a:p>
          <a:p>
            <a:r>
              <a:rPr lang="nb-NO" sz="2800" dirty="0" smtClean="0"/>
              <a:t>Skoleadministrator kan legge til en ny fagperson på samme måtte som han/hun legger til nye gruppeansvarlige.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873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4172" y="2702099"/>
            <a:ext cx="9649072" cy="629202"/>
          </a:xfrm>
        </p:spPr>
        <p:txBody>
          <a:bodyPr>
            <a:normAutofit fontScale="90000"/>
          </a:bodyPr>
          <a:lstStyle/>
          <a:p>
            <a:r>
              <a:rPr lang="nb-NO" sz="4000" dirty="0" smtClean="0"/>
              <a:t>Hvordan generere og skrive ut kandidatpassord?</a:t>
            </a:r>
            <a:endParaRPr lang="nb-NO" sz="40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810196" y="4358283"/>
            <a:ext cx="9073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Lenke til film om «Finne eksamensmateriell, registrere gruppeansvarlig, skrive ut kandidatnummer og passord, samt </a:t>
            </a:r>
            <a:r>
              <a:rPr lang="nb-NO" sz="2400" b="1" dirty="0"/>
              <a:t>lage dagspassord</a:t>
            </a:r>
            <a:r>
              <a:rPr lang="nb-NO" sz="2400" b="1" dirty="0" smtClean="0"/>
              <a:t>:</a:t>
            </a:r>
          </a:p>
          <a:p>
            <a:r>
              <a:rPr lang="nb-NO" sz="2400" dirty="0" smtClean="0">
                <a:hlinkClick r:id="rId3"/>
              </a:rPr>
              <a:t>https</a:t>
            </a:r>
            <a:r>
              <a:rPr lang="nb-NO" sz="2400" dirty="0">
                <a:hlinkClick r:id="rId3"/>
              </a:rPr>
              <a:t>://</a:t>
            </a:r>
            <a:r>
              <a:rPr lang="nb-NO" sz="2400" dirty="0" smtClean="0">
                <a:hlinkClick r:id="rId3"/>
              </a:rPr>
              <a:t>vimeo.com/145125948</a:t>
            </a:r>
            <a:endParaRPr lang="nb-NO" sz="2400" dirty="0" smtClean="0"/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00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defRPr/>
            </a:pPr>
            <a:endParaRPr lang="en-US" sz="1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156" y="5824221"/>
            <a:ext cx="10009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KANDIDATPASSORD</a:t>
            </a:r>
          </a:p>
          <a:p>
            <a:r>
              <a:rPr lang="nb-NO" sz="2400" dirty="0" smtClean="0"/>
              <a:t>Skoleadministrator </a:t>
            </a:r>
            <a:r>
              <a:rPr lang="nb-NO" sz="2400" dirty="0" smtClean="0"/>
              <a:t>genererer og laster ned kandidatpassord i ”kandidatpassord”-bildet. Det er mulig å generere passord for én eller alle kandidatgruppene på samme tid.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286" y="126857"/>
            <a:ext cx="11067972" cy="51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0156" y="5361955"/>
            <a:ext cx="10009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KANDIDATPASSORD</a:t>
            </a:r>
          </a:p>
          <a:p>
            <a:r>
              <a:rPr lang="nb-NO" sz="2400" dirty="0" smtClean="0"/>
              <a:t>Dersom </a:t>
            </a:r>
            <a:r>
              <a:rPr lang="nb-NO" sz="2400" dirty="0" smtClean="0"/>
              <a:t>skoleadministrator ønsker å generere nytt passord for en enkelt kandidat må skoleadministrator gå inn i kandidatgruppen og klikke «generer» for kandidaten det gjelder. </a:t>
            </a:r>
            <a:endParaRPr lang="nb-NO" sz="24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916" y="48469"/>
            <a:ext cx="11033007" cy="4594943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8875092" y="2198043"/>
            <a:ext cx="720080" cy="223224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2250356" y="325836"/>
            <a:ext cx="936104" cy="50405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0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04" y="5755"/>
            <a:ext cx="8533333" cy="6076190"/>
          </a:xfrm>
          <a:prstGeom prst="rect">
            <a:avLst/>
          </a:prstGeom>
        </p:spPr>
      </p:pic>
      <p:sp>
        <p:nvSpPr>
          <p:cNvPr id="3" name="Rectangle 5"/>
          <p:cNvSpPr/>
          <p:nvPr/>
        </p:nvSpPr>
        <p:spPr>
          <a:xfrm>
            <a:off x="450156" y="6158483"/>
            <a:ext cx="10009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 smtClean="0"/>
              <a:t>KANDIDATPASSORD UTSKRIFT</a:t>
            </a:r>
          </a:p>
          <a:p>
            <a:r>
              <a:rPr lang="nb-NO" sz="2400" dirty="0" smtClean="0"/>
              <a:t>Hvert kandidatpassord skrives ut på et eget ark med oppsett og informasjon som vist på dette bildet</a:t>
            </a:r>
            <a:r>
              <a:rPr lang="nb-NO" sz="1800" dirty="0" smtClean="0"/>
              <a:t>.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5469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4172" y="2702099"/>
            <a:ext cx="9361400" cy="629202"/>
          </a:xfrm>
        </p:spPr>
        <p:txBody>
          <a:bodyPr>
            <a:normAutofit/>
          </a:bodyPr>
          <a:lstStyle/>
          <a:p>
            <a:r>
              <a:rPr lang="nb-NO" sz="4000" dirty="0"/>
              <a:t>Hvordan </a:t>
            </a:r>
            <a:r>
              <a:rPr lang="nb-NO" sz="4000" dirty="0" smtClean="0"/>
              <a:t>finne </a:t>
            </a:r>
            <a:r>
              <a:rPr lang="nb-NO" sz="4000" dirty="0"/>
              <a:t>og </a:t>
            </a:r>
            <a:r>
              <a:rPr lang="nb-NO" sz="4000" dirty="0" smtClean="0"/>
              <a:t>skrive </a:t>
            </a:r>
            <a:r>
              <a:rPr lang="nb-NO" sz="4000" dirty="0"/>
              <a:t>ut </a:t>
            </a:r>
            <a:r>
              <a:rPr lang="nb-NO" sz="4000" dirty="0" smtClean="0"/>
              <a:t>dagspassord?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892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8148" y="5555661"/>
            <a:ext cx="10009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DAGSPASSORD</a:t>
            </a:r>
          </a:p>
          <a:p>
            <a:r>
              <a:rPr lang="nb-NO" sz="2400" dirty="0" smtClean="0"/>
              <a:t>Skoleadministrator </a:t>
            </a:r>
            <a:r>
              <a:rPr lang="nb-NO" sz="2400" dirty="0" smtClean="0"/>
              <a:t>finner dagspassord i ”dagspassord”-bildet. Disse trenger ikke å bli generert, men vil dukke opp på selve eksamensdagen. </a:t>
            </a:r>
            <a:endParaRPr lang="nb-NO" sz="24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0180" y="253827"/>
            <a:ext cx="11433760" cy="486233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466380" y="469851"/>
            <a:ext cx="792088" cy="562459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6714852" y="901899"/>
            <a:ext cx="1584176" cy="546697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8379420" y="901899"/>
            <a:ext cx="2007840" cy="562459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48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124" y="5895483"/>
            <a:ext cx="1022513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DAGSPASSORD- UTSKRIFT</a:t>
            </a:r>
          </a:p>
          <a:p>
            <a:r>
              <a:rPr lang="nb-NO" sz="2400" dirty="0" smtClean="0"/>
              <a:t>Hvert </a:t>
            </a:r>
            <a:r>
              <a:rPr lang="nb-NO" sz="2400" dirty="0" smtClean="0"/>
              <a:t>dagspassord vil bli skrevet ut på et eget ark med tilsvarende oppsett og informasjon som vist på dette bildet. Man kan også velge å laste ned alle dagspassord samlet på et ark.</a:t>
            </a:r>
            <a:endParaRPr lang="nb-NO" sz="24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2012" y="246002"/>
            <a:ext cx="12095238" cy="5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3940" y="397843"/>
            <a:ext cx="11750495" cy="442936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7002884" y="2702099"/>
            <a:ext cx="3690516" cy="72008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5"/>
          <p:cNvSpPr/>
          <p:nvPr/>
        </p:nvSpPr>
        <p:spPr>
          <a:xfrm>
            <a:off x="456751" y="4702946"/>
            <a:ext cx="10009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Calibri" panose="020F0502020204030204" pitchFamily="34" charset="0"/>
              </a:rPr>
              <a:t>Systemet «kaster» ikke brukeren ut etter kort tid som i «gamle» PAS. Husk derfor å «logge ut». </a:t>
            </a:r>
          </a:p>
          <a:p>
            <a:endParaRPr lang="nb-NO" sz="2800" dirty="0" smtClean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Calibri" panose="020F0502020204030204" pitchFamily="34" charset="0"/>
              </a:rPr>
              <a:t>Det er lenke til veiledningsfilmene fra brukerprofilen din. Klikk på ikonet i høyre hjørne og velg «Brukerveiledning på udir.no»</a:t>
            </a:r>
          </a:p>
        </p:txBody>
      </p:sp>
    </p:spTree>
    <p:extLst>
      <p:ext uri="{BB962C8B-B14F-4D97-AF65-F5344CB8AC3E}">
        <p14:creationId xmlns:p14="http://schemas.microsoft.com/office/powerpoint/2010/main" val="7785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Gjennomføringsansvar og brukerstøtte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b-NO" sz="2800" b="1" dirty="0"/>
              <a:t>§ </a:t>
            </a:r>
            <a:r>
              <a:rPr lang="nb-NO" sz="2800" b="1" dirty="0" smtClean="0"/>
              <a:t>3-28 </a:t>
            </a:r>
            <a:r>
              <a:rPr lang="nb-NO" sz="2800" dirty="0"/>
              <a:t>Kommunen har ansvaret for å </a:t>
            </a:r>
            <a:r>
              <a:rPr lang="nb-NO" sz="2800" dirty="0" err="1"/>
              <a:t>trekkje</a:t>
            </a:r>
            <a:r>
              <a:rPr lang="nb-NO" sz="2800" dirty="0"/>
              <a:t> fag og </a:t>
            </a:r>
            <a:r>
              <a:rPr lang="nb-NO" sz="2800" dirty="0" err="1"/>
              <a:t>elevar</a:t>
            </a:r>
            <a:r>
              <a:rPr lang="nb-NO" sz="2800" dirty="0"/>
              <a:t> til sentralt gitt eksamen i grunnskolen og for den praktiske gjennomføringa av </a:t>
            </a:r>
            <a:r>
              <a:rPr lang="nb-NO" sz="2800" dirty="0" smtClean="0"/>
              <a:t>eksamen</a:t>
            </a:r>
            <a:r>
              <a:rPr lang="nn-NO" sz="2800" dirty="0" smtClean="0"/>
              <a:t>. </a:t>
            </a:r>
            <a:r>
              <a:rPr lang="nn-NO" sz="2800" i="1" dirty="0"/>
              <a:t>Forskrift til </a:t>
            </a:r>
            <a:r>
              <a:rPr lang="nn-NO" sz="2800" i="1" dirty="0" smtClean="0"/>
              <a:t>opplæringslova</a:t>
            </a:r>
            <a:r>
              <a:rPr lang="nn-NO" sz="2800" dirty="0"/>
              <a:t>	</a:t>
            </a:r>
            <a:endParaRPr lang="nn-NO" sz="2800" dirty="0" smtClean="0"/>
          </a:p>
          <a:p>
            <a:pPr indent="0">
              <a:buNone/>
            </a:pPr>
            <a:endParaRPr lang="nb-NO" sz="2800" dirty="0" smtClean="0"/>
          </a:p>
          <a:p>
            <a:pPr indent="0">
              <a:buNone/>
            </a:pPr>
            <a:r>
              <a:rPr lang="nb-NO" sz="2800" b="1" dirty="0"/>
              <a:t>§ </a:t>
            </a:r>
            <a:r>
              <a:rPr lang="nb-NO" sz="2800" b="1" dirty="0" smtClean="0"/>
              <a:t>3-26 </a:t>
            </a:r>
            <a:r>
              <a:rPr lang="nb-NO" sz="2800" dirty="0"/>
              <a:t>Vertskommunen har ansvaret for å </a:t>
            </a:r>
            <a:r>
              <a:rPr lang="nb-NO" sz="2800" dirty="0" err="1"/>
              <a:t>trekkje</a:t>
            </a:r>
            <a:r>
              <a:rPr lang="nb-NO" sz="2800" dirty="0"/>
              <a:t> fag og </a:t>
            </a:r>
            <a:r>
              <a:rPr lang="nb-NO" sz="2800" dirty="0" err="1"/>
              <a:t>elevar</a:t>
            </a:r>
            <a:r>
              <a:rPr lang="nb-NO" sz="2800" dirty="0"/>
              <a:t> til sentralt gitt eksamen i grunnskolen og for den praktiske gjennomføringa av </a:t>
            </a:r>
            <a:r>
              <a:rPr lang="nb-NO" sz="2800" dirty="0" smtClean="0"/>
              <a:t>eksamen</a:t>
            </a:r>
            <a:r>
              <a:rPr lang="nn-NO" sz="2800" dirty="0" smtClean="0"/>
              <a:t>. </a:t>
            </a:r>
            <a:r>
              <a:rPr lang="nn-NO" sz="2800" i="1" dirty="0" smtClean="0"/>
              <a:t>Forskrift til </a:t>
            </a:r>
            <a:r>
              <a:rPr lang="nn-NO" sz="2800" i="1" dirty="0" err="1" smtClean="0"/>
              <a:t>friskolelova</a:t>
            </a:r>
            <a:endParaRPr lang="nn-NO" sz="2800" i="1" dirty="0" smtClean="0"/>
          </a:p>
          <a:p>
            <a:pPr indent="0">
              <a:buNone/>
            </a:pPr>
            <a:endParaRPr lang="nn-NO" sz="2800" b="1" dirty="0"/>
          </a:p>
          <a:p>
            <a:pPr indent="0">
              <a:buNone/>
            </a:pPr>
            <a:r>
              <a:rPr lang="nb-NO" sz="2800" b="1" dirty="0"/>
              <a:t>Brukerstøtte følger tjenestevei. Kommunen </a:t>
            </a:r>
            <a:r>
              <a:rPr lang="nb-NO" sz="2800" b="1" dirty="0" smtClean="0"/>
              <a:t>har </a:t>
            </a:r>
            <a:r>
              <a:rPr lang="nb-NO" sz="2800" b="1" dirty="0"/>
              <a:t>ansvar for brukerstøtte til skolene – også til friskoler.</a:t>
            </a:r>
          </a:p>
          <a:p>
            <a:pPr indent="0">
              <a:buNone/>
            </a:pPr>
            <a:endParaRPr lang="nn-NO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9572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4760" y="613867"/>
            <a:ext cx="9361400" cy="629202"/>
          </a:xfrm>
        </p:spPr>
        <p:txBody>
          <a:bodyPr>
            <a:noAutofit/>
          </a:bodyPr>
          <a:lstStyle/>
          <a:p>
            <a:r>
              <a:rPr lang="nb-NO" sz="2400" dirty="0" smtClean="0"/>
              <a:t>Pålogging for brukere til </a:t>
            </a:r>
            <a:r>
              <a:rPr lang="nb-NO" sz="2400" dirty="0"/>
              <a:t>nytt system skjer med bruk av ID-porten eller </a:t>
            </a:r>
            <a:r>
              <a:rPr lang="nb-NO" sz="2400" dirty="0" smtClean="0"/>
              <a:t>Feide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" y="1838003"/>
            <a:ext cx="4361851" cy="485733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144" y="1838003"/>
            <a:ext cx="4536504" cy="12225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68" y="1838003"/>
            <a:ext cx="1512168" cy="117408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497144" y="3607019"/>
            <a:ext cx="42420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ID-porten har egen brukerstøtte: </a:t>
            </a:r>
          </a:p>
          <a:p>
            <a:r>
              <a:rPr lang="nb-NO" sz="2800" dirty="0"/>
              <a:t>Les mer på </a:t>
            </a:r>
            <a:r>
              <a:rPr lang="nb-NO" sz="2800" dirty="0" smtClean="0">
                <a:hlinkClick r:id="rId6"/>
              </a:rPr>
              <a:t>www.difi.no/veiledning/ikt-og-digitalisering/id-porten</a:t>
            </a:r>
            <a:endParaRPr lang="nb-NO" sz="2800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454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947100" cy="2116800"/>
          </a:xfrm>
        </p:spPr>
        <p:txBody>
          <a:bodyPr/>
          <a:lstStyle/>
          <a:p>
            <a:r>
              <a:rPr lang="nb-NO" dirty="0" smtClean="0"/>
              <a:t>Funksjoner for kommunenivå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23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9" y="286397"/>
            <a:ext cx="10912446" cy="61995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86475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366" y="5793455"/>
            <a:ext cx="986509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Franklin Gothic Medium"/>
              </a:rPr>
              <a:t>PERSONSØK</a:t>
            </a:r>
          </a:p>
          <a:p>
            <a:r>
              <a:rPr lang="nb-NO" sz="2800" dirty="0" smtClean="0">
                <a:solidFill>
                  <a:prstClr val="black"/>
                </a:solidFill>
              </a:rPr>
              <a:t>Her </a:t>
            </a:r>
            <a:r>
              <a:rPr lang="nb-NO" sz="2800" dirty="0" smtClean="0">
                <a:solidFill>
                  <a:prstClr val="black"/>
                </a:solidFill>
              </a:rPr>
              <a:t>kan du søke etter alle skoleadministratorer og sensorer i din kommune.</a:t>
            </a:r>
            <a:endParaRPr lang="nb-NO" sz="2800" dirty="0">
              <a:solidFill>
                <a:prstClr val="black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602284" y="129312"/>
            <a:ext cx="576064" cy="5366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59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Prosjektbakgrunn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948" y="-32784"/>
            <a:ext cx="11675989" cy="6627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483" y="5884152"/>
            <a:ext cx="106934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83" y="5069671"/>
            <a:ext cx="9865096" cy="25237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Franklin Gothic Medium"/>
              </a:rPr>
              <a:t>PERSONSØK</a:t>
            </a:r>
          </a:p>
          <a:p>
            <a:r>
              <a:rPr lang="nb-NO" sz="2800" dirty="0" smtClean="0">
                <a:solidFill>
                  <a:prstClr val="black"/>
                </a:solidFill>
              </a:rPr>
              <a:t>Ved </a:t>
            </a:r>
            <a:r>
              <a:rPr lang="nb-NO" sz="2800" dirty="0" smtClean="0">
                <a:solidFill>
                  <a:prstClr val="black"/>
                </a:solidFill>
              </a:rPr>
              <a:t>å trykke på en person i listen du søkte opp, vises personalia til den personen, muligheten til å redigere personalia og muligheten til å fjerne brukerrollen. </a:t>
            </a:r>
            <a:r>
              <a:rPr lang="nb-NO" sz="2800" dirty="0">
                <a:solidFill>
                  <a:prstClr val="black"/>
                </a:solidFill>
              </a:rPr>
              <a:t>Kommunen kan redigere personalia ved å velge ”rediger”. </a:t>
            </a:r>
          </a:p>
          <a:p>
            <a:endParaRPr lang="nb-NO" sz="1800" dirty="0">
              <a:solidFill>
                <a:prstClr val="black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253819" y="149187"/>
            <a:ext cx="576064" cy="5366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6858868" y="1189931"/>
            <a:ext cx="648072" cy="5366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/>
          <p:cNvSpPr/>
          <p:nvPr/>
        </p:nvSpPr>
        <p:spPr>
          <a:xfrm>
            <a:off x="6570836" y="3350171"/>
            <a:ext cx="1008112" cy="5366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24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Utdanningsdir">
      <a:dk1>
        <a:sysClr val="windowText" lastClr="000000"/>
      </a:dk1>
      <a:lt1>
        <a:sysClr val="window" lastClr="FFFFFF"/>
      </a:lt1>
      <a:dk2>
        <a:srgbClr val="EAB90C"/>
      </a:dk2>
      <a:lt2>
        <a:srgbClr val="93B633"/>
      </a:lt2>
      <a:accent1>
        <a:srgbClr val="F37321"/>
      </a:accent1>
      <a:accent2>
        <a:srgbClr val="8B8678"/>
      </a:accent2>
      <a:accent3>
        <a:srgbClr val="084686"/>
      </a:accent3>
      <a:accent4>
        <a:srgbClr val="00A1DE"/>
      </a:accent4>
      <a:accent5>
        <a:srgbClr val="8B478D"/>
      </a:accent5>
      <a:accent6>
        <a:srgbClr val="AF003B"/>
      </a:accent6>
      <a:hlink>
        <a:srgbClr val="0000FF"/>
      </a:hlink>
      <a:folHlink>
        <a:srgbClr val="800080"/>
      </a:folHlink>
    </a:clrScheme>
    <a:fontScheme name="Egendefinert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Udir_norsk">
  <a:themeElements>
    <a:clrScheme name="Utdanningsdir">
      <a:dk1>
        <a:sysClr val="windowText" lastClr="000000"/>
      </a:dk1>
      <a:lt1>
        <a:sysClr val="window" lastClr="FFFFFF"/>
      </a:lt1>
      <a:dk2>
        <a:srgbClr val="EAB90C"/>
      </a:dk2>
      <a:lt2>
        <a:srgbClr val="93B633"/>
      </a:lt2>
      <a:accent1>
        <a:srgbClr val="F37321"/>
      </a:accent1>
      <a:accent2>
        <a:srgbClr val="8B8678"/>
      </a:accent2>
      <a:accent3>
        <a:srgbClr val="084686"/>
      </a:accent3>
      <a:accent4>
        <a:srgbClr val="00A1DE"/>
      </a:accent4>
      <a:accent5>
        <a:srgbClr val="8B478D"/>
      </a:accent5>
      <a:accent6>
        <a:srgbClr val="AF003B"/>
      </a:accent6>
      <a:hlink>
        <a:srgbClr val="0000FF"/>
      </a:hlink>
      <a:folHlink>
        <a:srgbClr val="800080"/>
      </a:folHlink>
    </a:clrScheme>
    <a:fontScheme name="Egendefinert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dir.ppt_mal_norsk.pptx" id="{7DB19F51-57D9-48CE-B457-35F48A5D167D}" vid="{40FAC556-19DB-49EC-A4F5-23992DF6D6B2}"/>
    </a:ext>
  </a:extLst>
</a:theme>
</file>

<file path=ppt/theme/theme3.xml><?xml version="1.0" encoding="utf-8"?>
<a:theme xmlns:a="http://schemas.openxmlformats.org/drawingml/2006/main" name="2_Udir_norsk">
  <a:themeElements>
    <a:clrScheme name="Utdanningsdir">
      <a:dk1>
        <a:sysClr val="windowText" lastClr="000000"/>
      </a:dk1>
      <a:lt1>
        <a:sysClr val="window" lastClr="FFFFFF"/>
      </a:lt1>
      <a:dk2>
        <a:srgbClr val="EAB90C"/>
      </a:dk2>
      <a:lt2>
        <a:srgbClr val="93B633"/>
      </a:lt2>
      <a:accent1>
        <a:srgbClr val="F37321"/>
      </a:accent1>
      <a:accent2>
        <a:srgbClr val="8B8678"/>
      </a:accent2>
      <a:accent3>
        <a:srgbClr val="084686"/>
      </a:accent3>
      <a:accent4>
        <a:srgbClr val="00A1DE"/>
      </a:accent4>
      <a:accent5>
        <a:srgbClr val="8B478D"/>
      </a:accent5>
      <a:accent6>
        <a:srgbClr val="AF003B"/>
      </a:accent6>
      <a:hlink>
        <a:srgbClr val="0000FF"/>
      </a:hlink>
      <a:folHlink>
        <a:srgbClr val="800080"/>
      </a:folHlink>
    </a:clrScheme>
    <a:fontScheme name="Egendefinert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dir.ppt_mal_norsk.pptx" id="{7DB19F51-57D9-48CE-B457-35F48A5D167D}" vid="{40FAC556-19DB-49EC-A4F5-23992DF6D6B2}"/>
    </a:ext>
  </a:extLst>
</a:theme>
</file>

<file path=ppt/theme/theme4.xml><?xml version="1.0" encoding="utf-8"?>
<a:theme xmlns:a="http://schemas.openxmlformats.org/drawingml/2006/main" name="1_Office-tema">
  <a:themeElements>
    <a:clrScheme name="Utdanningsdir">
      <a:dk1>
        <a:sysClr val="windowText" lastClr="000000"/>
      </a:dk1>
      <a:lt1>
        <a:sysClr val="window" lastClr="FFFFFF"/>
      </a:lt1>
      <a:dk2>
        <a:srgbClr val="EAB90C"/>
      </a:dk2>
      <a:lt2>
        <a:srgbClr val="93B633"/>
      </a:lt2>
      <a:accent1>
        <a:srgbClr val="F37321"/>
      </a:accent1>
      <a:accent2>
        <a:srgbClr val="8B8678"/>
      </a:accent2>
      <a:accent3>
        <a:srgbClr val="084686"/>
      </a:accent3>
      <a:accent4>
        <a:srgbClr val="00A1DE"/>
      </a:accent4>
      <a:accent5>
        <a:srgbClr val="8B478D"/>
      </a:accent5>
      <a:accent6>
        <a:srgbClr val="AF003B"/>
      </a:accent6>
      <a:hlink>
        <a:srgbClr val="0000FF"/>
      </a:hlink>
      <a:folHlink>
        <a:srgbClr val="800080"/>
      </a:folHlink>
    </a:clrScheme>
    <a:fontScheme name="Egendefinert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C07E0D2E95A046BB128FB0B7AB8974" ma:contentTypeVersion="0" ma:contentTypeDescription="Opprett et nytt dokument." ma:contentTypeScope="" ma:versionID="dbe45217ff33297977dd1cd1227b88a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e2500873ed525c1cf306a41cba81e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CA4160-9FB2-47A4-B83E-A11E73EA2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3024675-B88C-49D8-BE88-FAA6B430B64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4E0932-85DF-406B-899D-02EBE9E8E7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Udir_norsk</Template>
  <TotalTime>46061</TotalTime>
  <Words>2608</Words>
  <Application>Microsoft Office PowerPoint</Application>
  <PresentationFormat>Egendefinert</PresentationFormat>
  <Paragraphs>286</Paragraphs>
  <Slides>48</Slides>
  <Notes>48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48</vt:i4>
      </vt:variant>
    </vt:vector>
  </HeadingPairs>
  <TitlesOfParts>
    <vt:vector size="56" baseType="lpstr">
      <vt:lpstr>Arial</vt:lpstr>
      <vt:lpstr>Calibri</vt:lpstr>
      <vt:lpstr>Franklin Gothic Book</vt:lpstr>
      <vt:lpstr>Franklin Gothic Medium</vt:lpstr>
      <vt:lpstr>Office-tema</vt:lpstr>
      <vt:lpstr>Udir_norsk</vt:lpstr>
      <vt:lpstr>2_Udir_norsk</vt:lpstr>
      <vt:lpstr>1_Office-tema</vt:lpstr>
      <vt:lpstr>PowerPoint-presentasjon</vt:lpstr>
      <vt:lpstr>Om nytt eksamensadministrasjonssystem</vt:lpstr>
      <vt:lpstr>PowerPoint-presentasjon</vt:lpstr>
      <vt:lpstr>PowerPoint-presentasjon</vt:lpstr>
      <vt:lpstr>Gjennomføringsansvar og brukerstøtte</vt:lpstr>
      <vt:lpstr>Pålogging for brukere til nytt system skjer med bruk av ID-porten eller Feide</vt:lpstr>
      <vt:lpstr>Funksjoner for kommunenivå</vt:lpstr>
      <vt:lpstr>Prosjektbakgrunn</vt:lpstr>
      <vt:lpstr>Prosjektbakgrunn</vt:lpstr>
      <vt:lpstr>Prosjektbakgrunn</vt:lpstr>
      <vt:lpstr>Prosjektbakgrunn</vt:lpstr>
      <vt:lpstr>Prosjektbakgrunn</vt:lpstr>
      <vt:lpstr>PowerPoint-presentasjon</vt:lpstr>
      <vt:lpstr>PowerPoint-presentasjon</vt:lpstr>
      <vt:lpstr>Prosjektbakgrunn</vt:lpstr>
      <vt:lpstr>Prosjektbakgrunn</vt:lpstr>
      <vt:lpstr>2. Funksjoner for skoleadministrator</vt:lpstr>
      <vt:lpstr>Prosjektbakgrunn</vt:lpstr>
      <vt:lpstr>PowerPoint-presentasjon</vt:lpstr>
      <vt:lpstr>PowerPoint-presentasjon</vt:lpstr>
      <vt:lpstr>Prosjektbakgrunn</vt:lpstr>
      <vt:lpstr>Prosjektbakgrunn</vt:lpstr>
      <vt:lpstr>Prosjektbakgrunn</vt:lpstr>
      <vt:lpstr>Prosjektbakgrunn</vt:lpstr>
      <vt:lpstr>Prosjektbakgrunn</vt:lpstr>
      <vt:lpstr>Om å legge til «gruppeansvarlig»</vt:lpstr>
      <vt:lpstr>Prosjektbakgrunn</vt:lpstr>
      <vt:lpstr>Prosjektbakgrunn</vt:lpstr>
      <vt:lpstr>Prosjektbakgrunn</vt:lpstr>
      <vt:lpstr>Prosjektbakgrunn</vt:lpstr>
      <vt:lpstr>Prosjektbakgrunn</vt:lpstr>
      <vt:lpstr>Prosjektbakgrunn</vt:lpstr>
      <vt:lpstr>Om å legge til «fagpersoner» til sensur </vt:lpstr>
      <vt:lpstr>Prosjektbakgrunn</vt:lpstr>
      <vt:lpstr>Prosjektbakgrunn</vt:lpstr>
      <vt:lpstr>Prosjektbakgrunn</vt:lpstr>
      <vt:lpstr>Prosjektbakgrunn</vt:lpstr>
      <vt:lpstr>Prosjektbakgrunn</vt:lpstr>
      <vt:lpstr>Prosjektbakgrunn</vt:lpstr>
      <vt:lpstr>Prosjektbakgrunn</vt:lpstr>
      <vt:lpstr>Hvordan generere og skrive ut kandidatpassord?</vt:lpstr>
      <vt:lpstr>Prosjektbakgrunn</vt:lpstr>
      <vt:lpstr>Prosjektbakgrunn</vt:lpstr>
      <vt:lpstr>PowerPoint-presentasjon</vt:lpstr>
      <vt:lpstr>Hvordan finne og skrive ut dagspassord?</vt:lpstr>
      <vt:lpstr>Prosjektbakgrunn</vt:lpstr>
      <vt:lpstr>Prosjektbakgrunn</vt:lpstr>
      <vt:lpstr>PowerPoint-presentasjon</vt:lpstr>
    </vt:vector>
  </TitlesOfParts>
  <Company>Utdanningsdirektoratet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Utdannningsdirektoratet</dc:creator>
  <dc:description>template by addpoint.no</dc:description>
  <cp:lastModifiedBy>Lorentzen, Annhild</cp:lastModifiedBy>
  <cp:revision>518</cp:revision>
  <cp:lastPrinted>2016-02-02T09:24:27Z</cp:lastPrinted>
  <dcterms:created xsi:type="dcterms:W3CDTF">2014-05-08T08:03:55Z</dcterms:created>
  <dcterms:modified xsi:type="dcterms:W3CDTF">2016-02-02T09:56:01Z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0x01010029C07E0D2E95A046BB128FB0B7AB8974</vt:lpwstr>
  </property>
</Properties>
</file>