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2"/>
  </p:notesMasterIdLst>
  <p:handoutMasterIdLst>
    <p:handoutMasterId r:id="rId63"/>
  </p:handoutMasterIdLst>
  <p:sldIdLst>
    <p:sldId id="422" r:id="rId2"/>
    <p:sldId id="421" r:id="rId3"/>
    <p:sldId id="389" r:id="rId4"/>
    <p:sldId id="391" r:id="rId5"/>
    <p:sldId id="392" r:id="rId6"/>
    <p:sldId id="393" r:id="rId7"/>
    <p:sldId id="394" r:id="rId8"/>
    <p:sldId id="414" r:id="rId9"/>
    <p:sldId id="415" r:id="rId10"/>
    <p:sldId id="416" r:id="rId11"/>
    <p:sldId id="417" r:id="rId12"/>
    <p:sldId id="418" r:id="rId13"/>
    <p:sldId id="419" r:id="rId14"/>
    <p:sldId id="397" r:id="rId15"/>
    <p:sldId id="398" r:id="rId16"/>
    <p:sldId id="413" r:id="rId17"/>
    <p:sldId id="257" r:id="rId18"/>
    <p:sldId id="367" r:id="rId19"/>
    <p:sldId id="267" r:id="rId20"/>
    <p:sldId id="400" r:id="rId21"/>
    <p:sldId id="429" r:id="rId22"/>
    <p:sldId id="371" r:id="rId23"/>
    <p:sldId id="343" r:id="rId24"/>
    <p:sldId id="372" r:id="rId25"/>
    <p:sldId id="353" r:id="rId26"/>
    <p:sldId id="365" r:id="rId27"/>
    <p:sldId id="401" r:id="rId28"/>
    <p:sldId id="402" r:id="rId29"/>
    <p:sldId id="403" r:id="rId30"/>
    <p:sldId id="404" r:id="rId31"/>
    <p:sldId id="405" r:id="rId32"/>
    <p:sldId id="406" r:id="rId33"/>
    <p:sldId id="407" r:id="rId34"/>
    <p:sldId id="408" r:id="rId35"/>
    <p:sldId id="368" r:id="rId36"/>
    <p:sldId id="423" r:id="rId37"/>
    <p:sldId id="424" r:id="rId38"/>
    <p:sldId id="428" r:id="rId39"/>
    <p:sldId id="425" r:id="rId40"/>
    <p:sldId id="426" r:id="rId41"/>
    <p:sldId id="427" r:id="rId42"/>
    <p:sldId id="335" r:id="rId43"/>
    <p:sldId id="409" r:id="rId44"/>
    <p:sldId id="410" r:id="rId45"/>
    <p:sldId id="336" r:id="rId46"/>
    <p:sldId id="348" r:id="rId47"/>
    <p:sldId id="337" r:id="rId48"/>
    <p:sldId id="379" r:id="rId49"/>
    <p:sldId id="380" r:id="rId50"/>
    <p:sldId id="420" r:id="rId51"/>
    <p:sldId id="430" r:id="rId52"/>
    <p:sldId id="360" r:id="rId53"/>
    <p:sldId id="384" r:id="rId54"/>
    <p:sldId id="385" r:id="rId55"/>
    <p:sldId id="386" r:id="rId56"/>
    <p:sldId id="373" r:id="rId57"/>
    <p:sldId id="374" r:id="rId58"/>
    <p:sldId id="375" r:id="rId59"/>
    <p:sldId id="376" r:id="rId60"/>
    <p:sldId id="377" r:id="rId61"/>
  </p:sldIdLst>
  <p:sldSz cx="9144000" cy="6858000" type="screen4x3"/>
  <p:notesSz cx="6738938" cy="986948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09" userDrawn="1">
          <p15:clr>
            <a:srgbClr val="A4A3A4"/>
          </p15:clr>
        </p15:guide>
        <p15:guide id="2" pos="212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Gerwing" initials="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BF1DE"/>
    <a:srgbClr val="F1F5E7"/>
    <a:srgbClr val="8F898B"/>
    <a:srgbClr val="F7F9F1"/>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ys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iddels stil 4 - aks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1" autoAdjust="0"/>
    <p:restoredTop sz="94660"/>
  </p:normalViewPr>
  <p:slideViewPr>
    <p:cSldViewPr>
      <p:cViewPr>
        <p:scale>
          <a:sx n="81" d="100"/>
          <a:sy n="81" d="100"/>
        </p:scale>
        <p:origin x="-2484" y="-87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howGuides="1">
      <p:cViewPr varScale="1">
        <p:scale>
          <a:sx n="93" d="100"/>
          <a:sy n="93" d="100"/>
        </p:scale>
        <p:origin x="3744" y="102"/>
      </p:cViewPr>
      <p:guideLst>
        <p:guide orient="horz" pos="3109"/>
        <p:guide pos="212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20206" cy="493474"/>
          </a:xfrm>
          <a:prstGeom prst="rect">
            <a:avLst/>
          </a:prstGeom>
        </p:spPr>
        <p:txBody>
          <a:bodyPr vert="horz" lIns="90800" tIns="45400" rIns="90800" bIns="45400" rtlCol="0"/>
          <a:lstStyle>
            <a:lvl1pPr algn="l">
              <a:defRPr sz="1200"/>
            </a:lvl1pPr>
          </a:lstStyle>
          <a:p>
            <a:endParaRPr lang="nb-NO"/>
          </a:p>
        </p:txBody>
      </p:sp>
      <p:sp>
        <p:nvSpPr>
          <p:cNvPr id="3" name="Plassholder for dato 2"/>
          <p:cNvSpPr>
            <a:spLocks noGrp="1"/>
          </p:cNvSpPr>
          <p:nvPr>
            <p:ph type="dt" sz="quarter" idx="1"/>
          </p:nvPr>
        </p:nvSpPr>
        <p:spPr>
          <a:xfrm>
            <a:off x="3817173" y="0"/>
            <a:ext cx="2920206" cy="493474"/>
          </a:xfrm>
          <a:prstGeom prst="rect">
            <a:avLst/>
          </a:prstGeom>
        </p:spPr>
        <p:txBody>
          <a:bodyPr vert="horz" lIns="90800" tIns="45400" rIns="90800" bIns="45400" rtlCol="0"/>
          <a:lstStyle>
            <a:lvl1pPr algn="r">
              <a:defRPr sz="1200"/>
            </a:lvl1pPr>
          </a:lstStyle>
          <a:p>
            <a:fld id="{62FDAEAF-8E4C-4506-9B72-00DCF128B9DB}" type="datetimeFigureOut">
              <a:rPr lang="nb-NO" smtClean="0"/>
              <a:pPr/>
              <a:t>13.04.2018</a:t>
            </a:fld>
            <a:endParaRPr lang="nb-NO"/>
          </a:p>
        </p:txBody>
      </p:sp>
      <p:sp>
        <p:nvSpPr>
          <p:cNvPr id="4" name="Plassholder for bunntekst 3"/>
          <p:cNvSpPr>
            <a:spLocks noGrp="1"/>
          </p:cNvSpPr>
          <p:nvPr>
            <p:ph type="ftr" sz="quarter" idx="2"/>
          </p:nvPr>
        </p:nvSpPr>
        <p:spPr>
          <a:xfrm>
            <a:off x="1" y="9374301"/>
            <a:ext cx="2920206" cy="493474"/>
          </a:xfrm>
          <a:prstGeom prst="rect">
            <a:avLst/>
          </a:prstGeom>
        </p:spPr>
        <p:txBody>
          <a:bodyPr vert="horz" lIns="90800" tIns="45400" rIns="90800" bIns="4540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17173" y="9374301"/>
            <a:ext cx="2920206" cy="493474"/>
          </a:xfrm>
          <a:prstGeom prst="rect">
            <a:avLst/>
          </a:prstGeom>
        </p:spPr>
        <p:txBody>
          <a:bodyPr vert="horz" lIns="90800" tIns="45400" rIns="90800" bIns="45400" rtlCol="0" anchor="b"/>
          <a:lstStyle>
            <a:lvl1pPr algn="r">
              <a:defRPr sz="1200"/>
            </a:lvl1pPr>
          </a:lstStyle>
          <a:p>
            <a:fld id="{A9FCCE61-6766-4FFA-A90D-130B65A4338D}" type="slidenum">
              <a:rPr lang="nb-NO" smtClean="0"/>
              <a:pPr/>
              <a:t>‹#›</a:t>
            </a:fld>
            <a:endParaRPr lang="nb-NO"/>
          </a:p>
        </p:txBody>
      </p:sp>
    </p:spTree>
    <p:extLst>
      <p:ext uri="{BB962C8B-B14F-4D97-AF65-F5344CB8AC3E}">
        <p14:creationId xmlns:p14="http://schemas.microsoft.com/office/powerpoint/2010/main" val="3588912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20206" cy="493474"/>
          </a:xfrm>
          <a:prstGeom prst="rect">
            <a:avLst/>
          </a:prstGeom>
        </p:spPr>
        <p:txBody>
          <a:bodyPr vert="horz" lIns="90800" tIns="45400" rIns="90800" bIns="45400" rtlCol="0"/>
          <a:lstStyle>
            <a:lvl1pPr algn="l">
              <a:defRPr sz="1200"/>
            </a:lvl1pPr>
          </a:lstStyle>
          <a:p>
            <a:endParaRPr lang="nb-NO"/>
          </a:p>
        </p:txBody>
      </p:sp>
      <p:sp>
        <p:nvSpPr>
          <p:cNvPr id="3" name="Plassholder for dato 2"/>
          <p:cNvSpPr>
            <a:spLocks noGrp="1"/>
          </p:cNvSpPr>
          <p:nvPr>
            <p:ph type="dt" idx="1"/>
          </p:nvPr>
        </p:nvSpPr>
        <p:spPr>
          <a:xfrm>
            <a:off x="3817173" y="0"/>
            <a:ext cx="2920206" cy="493474"/>
          </a:xfrm>
          <a:prstGeom prst="rect">
            <a:avLst/>
          </a:prstGeom>
        </p:spPr>
        <p:txBody>
          <a:bodyPr vert="horz" lIns="90800" tIns="45400" rIns="90800" bIns="45400" rtlCol="0"/>
          <a:lstStyle>
            <a:lvl1pPr algn="r">
              <a:defRPr sz="1200"/>
            </a:lvl1pPr>
          </a:lstStyle>
          <a:p>
            <a:fld id="{61DB90B6-C3FC-4288-BE5B-31D9702B84EE}" type="datetimeFigureOut">
              <a:rPr lang="nb-NO" smtClean="0"/>
              <a:pPr/>
              <a:t>13.04.2018</a:t>
            </a:fld>
            <a:endParaRPr lang="nb-NO"/>
          </a:p>
        </p:txBody>
      </p:sp>
      <p:sp>
        <p:nvSpPr>
          <p:cNvPr id="4" name="Plassholder for lysbilde 3"/>
          <p:cNvSpPr>
            <a:spLocks noGrp="1" noRot="1" noChangeAspect="1"/>
          </p:cNvSpPr>
          <p:nvPr>
            <p:ph type="sldImg" idx="2"/>
          </p:nvPr>
        </p:nvSpPr>
        <p:spPr>
          <a:xfrm>
            <a:off x="901700" y="739775"/>
            <a:ext cx="4935538" cy="3702050"/>
          </a:xfrm>
          <a:prstGeom prst="rect">
            <a:avLst/>
          </a:prstGeom>
          <a:noFill/>
          <a:ln w="12700">
            <a:solidFill>
              <a:prstClr val="black"/>
            </a:solidFill>
          </a:ln>
        </p:spPr>
        <p:txBody>
          <a:bodyPr vert="horz" lIns="90800" tIns="45400" rIns="90800" bIns="45400" rtlCol="0" anchor="ctr"/>
          <a:lstStyle/>
          <a:p>
            <a:endParaRPr lang="nb-NO"/>
          </a:p>
        </p:txBody>
      </p:sp>
      <p:sp>
        <p:nvSpPr>
          <p:cNvPr id="5" name="Plassholder for notater 4"/>
          <p:cNvSpPr>
            <a:spLocks noGrp="1"/>
          </p:cNvSpPr>
          <p:nvPr>
            <p:ph type="body" sz="quarter" idx="3"/>
          </p:nvPr>
        </p:nvSpPr>
        <p:spPr>
          <a:xfrm>
            <a:off x="673894" y="4688007"/>
            <a:ext cx="5391150" cy="4441270"/>
          </a:xfrm>
          <a:prstGeom prst="rect">
            <a:avLst/>
          </a:prstGeom>
        </p:spPr>
        <p:txBody>
          <a:bodyPr vert="horz" lIns="90800" tIns="45400" rIns="90800" bIns="4540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374301"/>
            <a:ext cx="2920206" cy="493474"/>
          </a:xfrm>
          <a:prstGeom prst="rect">
            <a:avLst/>
          </a:prstGeom>
        </p:spPr>
        <p:txBody>
          <a:bodyPr vert="horz" lIns="90800" tIns="45400" rIns="90800" bIns="4540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7173" y="9374301"/>
            <a:ext cx="2920206" cy="493474"/>
          </a:xfrm>
          <a:prstGeom prst="rect">
            <a:avLst/>
          </a:prstGeom>
        </p:spPr>
        <p:txBody>
          <a:bodyPr vert="horz" lIns="90800" tIns="45400" rIns="90800" bIns="45400" rtlCol="0" anchor="b"/>
          <a:lstStyle>
            <a:lvl1pPr algn="r">
              <a:defRPr sz="1200"/>
            </a:lvl1pPr>
          </a:lstStyle>
          <a:p>
            <a:fld id="{D5299745-5F13-4885-8FB7-48E69592EB33}" type="slidenum">
              <a:rPr lang="nb-NO" smtClean="0"/>
              <a:pPr/>
              <a:t>‹#›</a:t>
            </a:fld>
            <a:endParaRPr lang="nb-NO"/>
          </a:p>
        </p:txBody>
      </p:sp>
    </p:spTree>
    <p:extLst>
      <p:ext uri="{BB962C8B-B14F-4D97-AF65-F5344CB8AC3E}">
        <p14:creationId xmlns:p14="http://schemas.microsoft.com/office/powerpoint/2010/main" val="3829048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sb.no/befolkning/statistikker/innvgrun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D5299745-5F13-4885-8FB7-48E69592EB33}" type="slidenum">
              <a:rPr lang="nb-NO" smtClean="0"/>
              <a:pPr/>
              <a:t>1</a:t>
            </a:fld>
            <a:endParaRPr lang="nb-NO"/>
          </a:p>
        </p:txBody>
      </p:sp>
    </p:spTree>
    <p:extLst>
      <p:ext uri="{BB962C8B-B14F-4D97-AF65-F5344CB8AC3E}">
        <p14:creationId xmlns:p14="http://schemas.microsoft.com/office/powerpoint/2010/main" val="3385916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ssholder for notater 2"/>
          <p:cNvSpPr>
            <a:spLocks noGrp="1"/>
          </p:cNvSpPr>
          <p:nvPr>
            <p:ph type="body" idx="1"/>
          </p:nvPr>
        </p:nvSpPr>
        <p:spPr/>
        <p:txBody>
          <a:bodyPr>
            <a:normAutofit/>
          </a:bodyPr>
          <a:lstStyle/>
          <a:p>
            <a:pPr>
              <a:defRPr/>
            </a:pPr>
            <a:r>
              <a:rPr lang="nb-NO" dirty="0"/>
              <a:t>Forklare bakgrunnen for bildene. Evt. Legge til egne bilder. Målet ar å bryte ned ideen om at flyktninger utgjør størstedelen av innvandrerne. Det finnes mange grupper og ‘innvandrere’ omfatter alle.</a:t>
            </a:r>
          </a:p>
          <a:p>
            <a:pPr>
              <a:defRPr/>
            </a:pPr>
            <a:endParaRPr lang="nb-NO" dirty="0"/>
          </a:p>
          <a:p>
            <a:pPr marL="227000" indent="-227000">
              <a:buFontTx/>
              <a:buAutoNum type="arabicPeriod"/>
              <a:defRPr/>
            </a:pPr>
            <a:r>
              <a:rPr lang="nb-NO" dirty="0"/>
              <a:t>Menn fra Pakistan på kurs hos Oslo Sporveier 1977 (</a:t>
            </a:r>
            <a:r>
              <a:rPr lang="nb-NO" dirty="0" err="1"/>
              <a:t>Ramyana</a:t>
            </a:r>
            <a:r>
              <a:rPr lang="nb-NO" dirty="0"/>
              <a:t>)</a:t>
            </a:r>
          </a:p>
          <a:p>
            <a:pPr marL="227000" indent="-227000">
              <a:buFontTx/>
              <a:buAutoNum type="arabicPeriod"/>
              <a:defRPr/>
            </a:pPr>
            <a:r>
              <a:rPr lang="nb-NO" dirty="0"/>
              <a:t>Indisk poet og guru som samarbeidet med Arne Garborg, som het Sri </a:t>
            </a:r>
            <a:r>
              <a:rPr lang="nb-NO" dirty="0" err="1"/>
              <a:t>Ananda</a:t>
            </a:r>
            <a:r>
              <a:rPr lang="nb-NO" dirty="0"/>
              <a:t>. Bosatte seg i Nord-Østerdalen. Giftet seg med en norsk dame. Kom hit i 1917 og døde i 1945.</a:t>
            </a:r>
          </a:p>
          <a:p>
            <a:pPr marL="227000" indent="-227000">
              <a:buFontTx/>
              <a:buAutoNum type="arabicPeriod"/>
              <a:defRPr/>
            </a:pPr>
            <a:r>
              <a:rPr lang="nb-NO" dirty="0"/>
              <a:t>Kongefamilien som kommer til Norge  på begynnelsen av 1900-tallet. Dette er dronning Maud og kong Haakon med Olav i 1905. Her ville de vise at de kunne stå på ski. Var dette et integreringsstunt?</a:t>
            </a:r>
          </a:p>
          <a:p>
            <a:pPr marL="227000" indent="-227000">
              <a:buFontTx/>
              <a:buAutoNum type="arabicPeriod"/>
              <a:defRPr/>
            </a:pPr>
            <a:r>
              <a:rPr lang="nb-NO" dirty="0"/>
              <a:t>Dette viser et polsk ektepar. De var i tvangsarbeidsleir i Tyskland under krigen. De kom til Norge som flyktninger i 1951. Bildet er tatt under gårdsarbeid på Skarnes i 1952.</a:t>
            </a:r>
          </a:p>
          <a:p>
            <a:pPr marL="227000" indent="-227000">
              <a:buFontTx/>
              <a:buAutoNum type="arabicPeriod"/>
              <a:defRPr/>
            </a:pPr>
            <a:r>
              <a:rPr lang="nb-NO" dirty="0"/>
              <a:t>Det siste bildet er av </a:t>
            </a:r>
            <a:r>
              <a:rPr lang="nb-NO" dirty="0" err="1"/>
              <a:t>Sadiqi</a:t>
            </a:r>
            <a:r>
              <a:rPr lang="nb-NO" dirty="0"/>
              <a:t>. Han var en pakistansk gjesteforsker ved UiO i 1972-73 på institutt for generell genetikk. Universitetsutdannet fra Oxford med doktorgrad. Endte opp med å jobbe på bensinstasjon på Majorstua.</a:t>
            </a:r>
          </a:p>
          <a:p>
            <a:pPr marL="227000" indent="-227000">
              <a:buFontTx/>
              <a:buAutoNum type="arabicPeriod"/>
              <a:defRPr/>
            </a:pPr>
            <a:endParaRPr lang="nb-NO" dirty="0"/>
          </a:p>
        </p:txBody>
      </p:sp>
      <p:sp>
        <p:nvSpPr>
          <p:cNvPr id="189444"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7749" indent="-283750">
              <a:defRPr>
                <a:solidFill>
                  <a:schemeClr val="tx1"/>
                </a:solidFill>
                <a:latin typeface="Calibri" pitchFamily="34" charset="0"/>
              </a:defRPr>
            </a:lvl2pPr>
            <a:lvl3pPr marL="1134999" indent="-227000">
              <a:defRPr>
                <a:solidFill>
                  <a:schemeClr val="tx1"/>
                </a:solidFill>
                <a:latin typeface="Calibri" pitchFamily="34" charset="0"/>
              </a:defRPr>
            </a:lvl3pPr>
            <a:lvl4pPr marL="1588999" indent="-227000">
              <a:defRPr>
                <a:solidFill>
                  <a:schemeClr val="tx1"/>
                </a:solidFill>
                <a:latin typeface="Calibri" pitchFamily="34" charset="0"/>
              </a:defRPr>
            </a:lvl4pPr>
            <a:lvl5pPr marL="2042998" indent="-227000">
              <a:defRPr>
                <a:solidFill>
                  <a:schemeClr val="tx1"/>
                </a:solidFill>
                <a:latin typeface="Calibri" pitchFamily="34" charset="0"/>
              </a:defRPr>
            </a:lvl5pPr>
            <a:lvl6pPr marL="2496998" indent="-227000" fontAlgn="base">
              <a:spcBef>
                <a:spcPct val="0"/>
              </a:spcBef>
              <a:spcAft>
                <a:spcPct val="0"/>
              </a:spcAft>
              <a:defRPr>
                <a:solidFill>
                  <a:schemeClr val="tx1"/>
                </a:solidFill>
                <a:latin typeface="Calibri" pitchFamily="34" charset="0"/>
              </a:defRPr>
            </a:lvl6pPr>
            <a:lvl7pPr marL="2950997" indent="-227000" fontAlgn="base">
              <a:spcBef>
                <a:spcPct val="0"/>
              </a:spcBef>
              <a:spcAft>
                <a:spcPct val="0"/>
              </a:spcAft>
              <a:defRPr>
                <a:solidFill>
                  <a:schemeClr val="tx1"/>
                </a:solidFill>
                <a:latin typeface="Calibri" pitchFamily="34" charset="0"/>
              </a:defRPr>
            </a:lvl7pPr>
            <a:lvl8pPr marL="3404997" indent="-227000" fontAlgn="base">
              <a:spcBef>
                <a:spcPct val="0"/>
              </a:spcBef>
              <a:spcAft>
                <a:spcPct val="0"/>
              </a:spcAft>
              <a:defRPr>
                <a:solidFill>
                  <a:schemeClr val="tx1"/>
                </a:solidFill>
                <a:latin typeface="Calibri" pitchFamily="34" charset="0"/>
              </a:defRPr>
            </a:lvl8pPr>
            <a:lvl9pPr marL="3858997" indent="-2270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BD044E4-AC87-41D9-B191-9608C5F9ADAA}" type="slidenum">
              <a:rPr lang="nb-NO" altLang="nb-NO" smtClean="0"/>
              <a:pPr fontAlgn="base">
                <a:spcBef>
                  <a:spcPct val="0"/>
                </a:spcBef>
                <a:spcAft>
                  <a:spcPct val="0"/>
                </a:spcAft>
                <a:defRPr/>
              </a:pPr>
              <a:t>10</a:t>
            </a:fld>
            <a:endParaRPr lang="nb-NO" altLang="nb-NO"/>
          </a:p>
        </p:txBody>
      </p:sp>
    </p:spTree>
    <p:extLst>
      <p:ext uri="{BB962C8B-B14F-4D97-AF65-F5344CB8AC3E}">
        <p14:creationId xmlns:p14="http://schemas.microsoft.com/office/powerpoint/2010/main" val="4097178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ssholder for notater 2"/>
          <p:cNvSpPr>
            <a:spLocks noGrp="1"/>
          </p:cNvSpPr>
          <p:nvPr>
            <p:ph type="body" idx="1"/>
          </p:nvPr>
        </p:nvSpPr>
        <p:spPr/>
        <p:txBody>
          <a:bodyPr>
            <a:normAutofit/>
          </a:bodyPr>
          <a:lstStyle/>
          <a:p>
            <a:pPr>
              <a:defRPr/>
            </a:pPr>
            <a:r>
              <a:rPr lang="nb-NO" dirty="0"/>
              <a:t>Forklare bakgrunnen for bildene. Evt. Legge til egne bilder. Målet ar å bryte ned ideen om at flyktninger utgjør størstedelen av innvandrerne. Det finnes mange grupper og ‘innvandrere’ omfatter alle.</a:t>
            </a:r>
          </a:p>
          <a:p>
            <a:pPr>
              <a:defRPr/>
            </a:pPr>
            <a:endParaRPr lang="nb-NO" dirty="0"/>
          </a:p>
          <a:p>
            <a:pPr marL="227000" indent="-227000">
              <a:buFontTx/>
              <a:buAutoNum type="arabicPeriod"/>
              <a:defRPr/>
            </a:pPr>
            <a:r>
              <a:rPr lang="nb-NO" dirty="0"/>
              <a:t>Menn fra Pakistan på kurs hos Oslo Sporveier 1977 (</a:t>
            </a:r>
            <a:r>
              <a:rPr lang="nb-NO" dirty="0" err="1"/>
              <a:t>Ramyana</a:t>
            </a:r>
            <a:r>
              <a:rPr lang="nb-NO" dirty="0"/>
              <a:t>)</a:t>
            </a:r>
          </a:p>
          <a:p>
            <a:pPr marL="227000" indent="-227000">
              <a:buFontTx/>
              <a:buAutoNum type="arabicPeriod"/>
              <a:defRPr/>
            </a:pPr>
            <a:r>
              <a:rPr lang="nb-NO" dirty="0"/>
              <a:t>Indisk poet og guru som samarbeidet med Arne Garborg, som het Sri </a:t>
            </a:r>
            <a:r>
              <a:rPr lang="nb-NO" dirty="0" err="1"/>
              <a:t>Ananda</a:t>
            </a:r>
            <a:r>
              <a:rPr lang="nb-NO" dirty="0"/>
              <a:t>. Bosatte seg i Nord-Østerdalen. Giftet seg med en norsk dame. Kom hit i 1917 og døde i 1945.</a:t>
            </a:r>
          </a:p>
          <a:p>
            <a:pPr marL="227000" indent="-227000">
              <a:buFontTx/>
              <a:buAutoNum type="arabicPeriod"/>
              <a:defRPr/>
            </a:pPr>
            <a:r>
              <a:rPr lang="nb-NO" dirty="0"/>
              <a:t>Kongefamilien som kommer til Norge  på begynnelsen av 1900-tallet. Dette er dronning Maud og kong Haakon med Olav i 1905. Her ville de vise at de kunne stå på ski. Var dette et integreringsstunt?</a:t>
            </a:r>
          </a:p>
          <a:p>
            <a:pPr marL="227000" indent="-227000">
              <a:buFontTx/>
              <a:buAutoNum type="arabicPeriod"/>
              <a:defRPr/>
            </a:pPr>
            <a:r>
              <a:rPr lang="nb-NO" dirty="0"/>
              <a:t>Dette viser et polsk ektepar. De var i tvangsarbeidsleir i Tyskland under krigen. De kom til Norge som flyktninger i 1951. Bildet er tatt under gårdsarbeid på Skarnes i 1952.</a:t>
            </a:r>
          </a:p>
          <a:p>
            <a:pPr marL="227000" indent="-227000">
              <a:buFontTx/>
              <a:buAutoNum type="arabicPeriod"/>
              <a:defRPr/>
            </a:pPr>
            <a:r>
              <a:rPr lang="nb-NO" dirty="0"/>
              <a:t>Det siste bildet er av </a:t>
            </a:r>
            <a:r>
              <a:rPr lang="nb-NO" dirty="0" err="1"/>
              <a:t>Sadiqi</a:t>
            </a:r>
            <a:r>
              <a:rPr lang="nb-NO" dirty="0"/>
              <a:t>. Han var en pakistansk gjesteforsker ved UiO i 1972-73 på institutt for generell genetikk. Universitetsutdannet fra Oxford med doktorgrad. Endte opp med å jobbe på bensinstasjon på Majorstua.</a:t>
            </a:r>
          </a:p>
          <a:p>
            <a:pPr marL="227000" indent="-227000">
              <a:buFontTx/>
              <a:buAutoNum type="arabicPeriod"/>
              <a:defRPr/>
            </a:pPr>
            <a:endParaRPr lang="nb-NO" dirty="0"/>
          </a:p>
        </p:txBody>
      </p:sp>
      <p:sp>
        <p:nvSpPr>
          <p:cNvPr id="189444"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7749" indent="-283750">
              <a:defRPr>
                <a:solidFill>
                  <a:schemeClr val="tx1"/>
                </a:solidFill>
                <a:latin typeface="Calibri" pitchFamily="34" charset="0"/>
              </a:defRPr>
            </a:lvl2pPr>
            <a:lvl3pPr marL="1134999" indent="-227000">
              <a:defRPr>
                <a:solidFill>
                  <a:schemeClr val="tx1"/>
                </a:solidFill>
                <a:latin typeface="Calibri" pitchFamily="34" charset="0"/>
              </a:defRPr>
            </a:lvl3pPr>
            <a:lvl4pPr marL="1588999" indent="-227000">
              <a:defRPr>
                <a:solidFill>
                  <a:schemeClr val="tx1"/>
                </a:solidFill>
                <a:latin typeface="Calibri" pitchFamily="34" charset="0"/>
              </a:defRPr>
            </a:lvl4pPr>
            <a:lvl5pPr marL="2042998" indent="-227000">
              <a:defRPr>
                <a:solidFill>
                  <a:schemeClr val="tx1"/>
                </a:solidFill>
                <a:latin typeface="Calibri" pitchFamily="34" charset="0"/>
              </a:defRPr>
            </a:lvl5pPr>
            <a:lvl6pPr marL="2496998" indent="-227000" fontAlgn="base">
              <a:spcBef>
                <a:spcPct val="0"/>
              </a:spcBef>
              <a:spcAft>
                <a:spcPct val="0"/>
              </a:spcAft>
              <a:defRPr>
                <a:solidFill>
                  <a:schemeClr val="tx1"/>
                </a:solidFill>
                <a:latin typeface="Calibri" pitchFamily="34" charset="0"/>
              </a:defRPr>
            </a:lvl6pPr>
            <a:lvl7pPr marL="2950997" indent="-227000" fontAlgn="base">
              <a:spcBef>
                <a:spcPct val="0"/>
              </a:spcBef>
              <a:spcAft>
                <a:spcPct val="0"/>
              </a:spcAft>
              <a:defRPr>
                <a:solidFill>
                  <a:schemeClr val="tx1"/>
                </a:solidFill>
                <a:latin typeface="Calibri" pitchFamily="34" charset="0"/>
              </a:defRPr>
            </a:lvl7pPr>
            <a:lvl8pPr marL="3404997" indent="-227000" fontAlgn="base">
              <a:spcBef>
                <a:spcPct val="0"/>
              </a:spcBef>
              <a:spcAft>
                <a:spcPct val="0"/>
              </a:spcAft>
              <a:defRPr>
                <a:solidFill>
                  <a:schemeClr val="tx1"/>
                </a:solidFill>
                <a:latin typeface="Calibri" pitchFamily="34" charset="0"/>
              </a:defRPr>
            </a:lvl8pPr>
            <a:lvl9pPr marL="3858997" indent="-2270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BD044E4-AC87-41D9-B191-9608C5F9ADAA}" type="slidenum">
              <a:rPr lang="nb-NO" altLang="nb-NO" smtClean="0"/>
              <a:pPr fontAlgn="base">
                <a:spcBef>
                  <a:spcPct val="0"/>
                </a:spcBef>
                <a:spcAft>
                  <a:spcPct val="0"/>
                </a:spcAft>
                <a:defRPr/>
              </a:pPr>
              <a:t>11</a:t>
            </a:fld>
            <a:endParaRPr lang="nb-NO" altLang="nb-NO"/>
          </a:p>
        </p:txBody>
      </p:sp>
    </p:spTree>
    <p:extLst>
      <p:ext uri="{BB962C8B-B14F-4D97-AF65-F5344CB8AC3E}">
        <p14:creationId xmlns:p14="http://schemas.microsoft.com/office/powerpoint/2010/main" val="1599165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ssholder for notater 2"/>
          <p:cNvSpPr>
            <a:spLocks noGrp="1"/>
          </p:cNvSpPr>
          <p:nvPr>
            <p:ph type="body" idx="1"/>
          </p:nvPr>
        </p:nvSpPr>
        <p:spPr/>
        <p:txBody>
          <a:bodyPr>
            <a:normAutofit/>
          </a:bodyPr>
          <a:lstStyle/>
          <a:p>
            <a:pPr>
              <a:defRPr/>
            </a:pPr>
            <a:r>
              <a:rPr lang="nb-NO" dirty="0"/>
              <a:t>Forklare bakgrunnen for bildene. Evt. Legge til egne bilder. Målet ar å bryte ned ideen om at flyktninger utgjør størstedelen av innvandrerne. Det finnes mange grupper og ‘innvandrere’ omfatter alle.</a:t>
            </a:r>
          </a:p>
          <a:p>
            <a:pPr>
              <a:defRPr/>
            </a:pPr>
            <a:endParaRPr lang="nb-NO" dirty="0"/>
          </a:p>
          <a:p>
            <a:pPr marL="227000" indent="-227000">
              <a:buFontTx/>
              <a:buAutoNum type="arabicPeriod"/>
              <a:defRPr/>
            </a:pPr>
            <a:r>
              <a:rPr lang="nb-NO" dirty="0"/>
              <a:t>Menn fra Pakistan på kurs hos Oslo Sporveier 1977 (</a:t>
            </a:r>
            <a:r>
              <a:rPr lang="nb-NO" dirty="0" err="1"/>
              <a:t>Ramyana</a:t>
            </a:r>
            <a:r>
              <a:rPr lang="nb-NO" dirty="0"/>
              <a:t>)</a:t>
            </a:r>
          </a:p>
          <a:p>
            <a:pPr marL="227000" indent="-227000">
              <a:buFontTx/>
              <a:buAutoNum type="arabicPeriod"/>
              <a:defRPr/>
            </a:pPr>
            <a:r>
              <a:rPr lang="nb-NO" dirty="0"/>
              <a:t>Indisk poet og guru som samarbeidet med Arne Garborg, som het Sri </a:t>
            </a:r>
            <a:r>
              <a:rPr lang="nb-NO" dirty="0" err="1"/>
              <a:t>Ananda</a:t>
            </a:r>
            <a:r>
              <a:rPr lang="nb-NO" dirty="0"/>
              <a:t>. Bosatte seg i Nord-Østerdalen. Giftet seg med en norsk dame. Kom hit i 1917 og døde i 1945.</a:t>
            </a:r>
          </a:p>
          <a:p>
            <a:pPr marL="227000" indent="-227000">
              <a:buFontTx/>
              <a:buAutoNum type="arabicPeriod"/>
              <a:defRPr/>
            </a:pPr>
            <a:r>
              <a:rPr lang="nb-NO" dirty="0"/>
              <a:t>Kongefamilien som kommer til Norge  på begynnelsen av 1900-tallet. Dette er dronning Maud og kong Haakon med Olav i 1905. Her ville de vise at de kunne stå på ski. Var dette et integreringsstunt?</a:t>
            </a:r>
          </a:p>
          <a:p>
            <a:pPr marL="227000" indent="-227000">
              <a:buFontTx/>
              <a:buAutoNum type="arabicPeriod"/>
              <a:defRPr/>
            </a:pPr>
            <a:r>
              <a:rPr lang="nb-NO" dirty="0"/>
              <a:t>Dette viser et polsk ektepar. De var i tvangsarbeidsleir i Tyskland under krigen. De kom til Norge som flyktninger i 1951. Bildet er tatt under gårdsarbeid på Skarnes i 1952.</a:t>
            </a:r>
          </a:p>
          <a:p>
            <a:pPr marL="227000" indent="-227000">
              <a:buFontTx/>
              <a:buAutoNum type="arabicPeriod"/>
              <a:defRPr/>
            </a:pPr>
            <a:r>
              <a:rPr lang="nb-NO" dirty="0"/>
              <a:t>Det siste bildet er av </a:t>
            </a:r>
            <a:r>
              <a:rPr lang="nb-NO" dirty="0" err="1"/>
              <a:t>Sadiqi</a:t>
            </a:r>
            <a:r>
              <a:rPr lang="nb-NO" dirty="0"/>
              <a:t>. Han var en pakistansk gjesteforsker ved UiO i 1972-73 på institutt for generell genetikk. Universitetsutdannet fra Oxford med doktorgrad. Endte opp med å jobbe på bensinstasjon på Majorstua.</a:t>
            </a:r>
          </a:p>
          <a:p>
            <a:pPr marL="227000" indent="-227000">
              <a:buFontTx/>
              <a:buAutoNum type="arabicPeriod"/>
              <a:defRPr/>
            </a:pPr>
            <a:endParaRPr lang="nb-NO" dirty="0"/>
          </a:p>
        </p:txBody>
      </p:sp>
      <p:sp>
        <p:nvSpPr>
          <p:cNvPr id="189444"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7749" indent="-283750">
              <a:defRPr>
                <a:solidFill>
                  <a:schemeClr val="tx1"/>
                </a:solidFill>
                <a:latin typeface="Calibri" pitchFamily="34" charset="0"/>
              </a:defRPr>
            </a:lvl2pPr>
            <a:lvl3pPr marL="1134999" indent="-227000">
              <a:defRPr>
                <a:solidFill>
                  <a:schemeClr val="tx1"/>
                </a:solidFill>
                <a:latin typeface="Calibri" pitchFamily="34" charset="0"/>
              </a:defRPr>
            </a:lvl3pPr>
            <a:lvl4pPr marL="1588999" indent="-227000">
              <a:defRPr>
                <a:solidFill>
                  <a:schemeClr val="tx1"/>
                </a:solidFill>
                <a:latin typeface="Calibri" pitchFamily="34" charset="0"/>
              </a:defRPr>
            </a:lvl4pPr>
            <a:lvl5pPr marL="2042998" indent="-227000">
              <a:defRPr>
                <a:solidFill>
                  <a:schemeClr val="tx1"/>
                </a:solidFill>
                <a:latin typeface="Calibri" pitchFamily="34" charset="0"/>
              </a:defRPr>
            </a:lvl5pPr>
            <a:lvl6pPr marL="2496998" indent="-227000" fontAlgn="base">
              <a:spcBef>
                <a:spcPct val="0"/>
              </a:spcBef>
              <a:spcAft>
                <a:spcPct val="0"/>
              </a:spcAft>
              <a:defRPr>
                <a:solidFill>
                  <a:schemeClr val="tx1"/>
                </a:solidFill>
                <a:latin typeface="Calibri" pitchFamily="34" charset="0"/>
              </a:defRPr>
            </a:lvl6pPr>
            <a:lvl7pPr marL="2950997" indent="-227000" fontAlgn="base">
              <a:spcBef>
                <a:spcPct val="0"/>
              </a:spcBef>
              <a:spcAft>
                <a:spcPct val="0"/>
              </a:spcAft>
              <a:defRPr>
                <a:solidFill>
                  <a:schemeClr val="tx1"/>
                </a:solidFill>
                <a:latin typeface="Calibri" pitchFamily="34" charset="0"/>
              </a:defRPr>
            </a:lvl7pPr>
            <a:lvl8pPr marL="3404997" indent="-227000" fontAlgn="base">
              <a:spcBef>
                <a:spcPct val="0"/>
              </a:spcBef>
              <a:spcAft>
                <a:spcPct val="0"/>
              </a:spcAft>
              <a:defRPr>
                <a:solidFill>
                  <a:schemeClr val="tx1"/>
                </a:solidFill>
                <a:latin typeface="Calibri" pitchFamily="34" charset="0"/>
              </a:defRPr>
            </a:lvl8pPr>
            <a:lvl9pPr marL="3858997" indent="-2270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BD044E4-AC87-41D9-B191-9608C5F9ADAA}" type="slidenum">
              <a:rPr lang="nb-NO" altLang="nb-NO" smtClean="0"/>
              <a:pPr fontAlgn="base">
                <a:spcBef>
                  <a:spcPct val="0"/>
                </a:spcBef>
                <a:spcAft>
                  <a:spcPct val="0"/>
                </a:spcAft>
                <a:defRPr/>
              </a:pPr>
              <a:t>12</a:t>
            </a:fld>
            <a:endParaRPr lang="nb-NO" altLang="nb-NO"/>
          </a:p>
        </p:txBody>
      </p:sp>
    </p:spTree>
    <p:extLst>
      <p:ext uri="{BB962C8B-B14F-4D97-AF65-F5344CB8AC3E}">
        <p14:creationId xmlns:p14="http://schemas.microsoft.com/office/powerpoint/2010/main" val="1392389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ssholder for notater 2"/>
          <p:cNvSpPr>
            <a:spLocks noGrp="1"/>
          </p:cNvSpPr>
          <p:nvPr>
            <p:ph type="body" idx="1"/>
          </p:nvPr>
        </p:nvSpPr>
        <p:spPr/>
        <p:txBody>
          <a:bodyPr>
            <a:normAutofit/>
          </a:bodyPr>
          <a:lstStyle/>
          <a:p>
            <a:pPr>
              <a:defRPr/>
            </a:pPr>
            <a:r>
              <a:rPr lang="nb-NO" dirty="0"/>
              <a:t>Forklare bakgrunnen for bildene. Evt. Legge til egne bilder. Målet ar å bryte ned ideen om at flyktninger utgjør størstedelen av innvandrerne. Det finnes mange grupper og ‘innvandrere’ omfatter alle.</a:t>
            </a:r>
          </a:p>
          <a:p>
            <a:pPr>
              <a:defRPr/>
            </a:pPr>
            <a:endParaRPr lang="nb-NO" dirty="0"/>
          </a:p>
          <a:p>
            <a:pPr marL="227000" indent="-227000">
              <a:buFontTx/>
              <a:buAutoNum type="arabicPeriod"/>
              <a:defRPr/>
            </a:pPr>
            <a:r>
              <a:rPr lang="nb-NO" dirty="0"/>
              <a:t>Menn fra Pakistan på kurs hos Oslo Sporveier 1977 (</a:t>
            </a:r>
            <a:r>
              <a:rPr lang="nb-NO" dirty="0" err="1"/>
              <a:t>Ramyana</a:t>
            </a:r>
            <a:r>
              <a:rPr lang="nb-NO" dirty="0"/>
              <a:t>)</a:t>
            </a:r>
          </a:p>
          <a:p>
            <a:pPr marL="227000" indent="-227000">
              <a:buFontTx/>
              <a:buAutoNum type="arabicPeriod"/>
              <a:defRPr/>
            </a:pPr>
            <a:r>
              <a:rPr lang="nb-NO" dirty="0"/>
              <a:t>Indisk poet og guru som samarbeidet med Arne Garborg, som het Sri </a:t>
            </a:r>
            <a:r>
              <a:rPr lang="nb-NO" dirty="0" err="1"/>
              <a:t>Ananda</a:t>
            </a:r>
            <a:r>
              <a:rPr lang="nb-NO" dirty="0"/>
              <a:t>. Bosatte seg i Nord-Østerdalen. Giftet seg med en norsk dame. Kom hit i 1917 og døde i 1945.</a:t>
            </a:r>
          </a:p>
          <a:p>
            <a:pPr marL="227000" indent="-227000">
              <a:buFontTx/>
              <a:buAutoNum type="arabicPeriod"/>
              <a:defRPr/>
            </a:pPr>
            <a:r>
              <a:rPr lang="nb-NO" dirty="0"/>
              <a:t>Kongefamilien som kommer til Norge  på begynnelsen av 1900-tallet. Dette er dronning Maud og kong Haakon med Olav i 1905. Her ville de vise at de kunne stå på ski. Var dette et integreringsstunt?</a:t>
            </a:r>
          </a:p>
          <a:p>
            <a:pPr marL="227000" indent="-227000">
              <a:buFontTx/>
              <a:buAutoNum type="arabicPeriod"/>
              <a:defRPr/>
            </a:pPr>
            <a:r>
              <a:rPr lang="nb-NO" dirty="0"/>
              <a:t>Dette viser et polsk ektepar. De var i tvangsarbeidsleir i Tyskland under krigen. De kom til Norge som flyktninger i 1951. Bildet er tatt under gårdsarbeid på Skarnes i 1952.</a:t>
            </a:r>
          </a:p>
          <a:p>
            <a:pPr marL="227000" indent="-227000">
              <a:buFontTx/>
              <a:buAutoNum type="arabicPeriod"/>
              <a:defRPr/>
            </a:pPr>
            <a:r>
              <a:rPr lang="nb-NO" dirty="0"/>
              <a:t>Det siste bildet er av </a:t>
            </a:r>
            <a:r>
              <a:rPr lang="nb-NO" dirty="0" err="1"/>
              <a:t>Sadiqi</a:t>
            </a:r>
            <a:r>
              <a:rPr lang="nb-NO" dirty="0"/>
              <a:t>. Han var en pakistansk gjesteforsker ved UiO i 1972-73 på institutt for generell genetikk. Universitetsutdannet fra Oxford med doktorgrad. Endte opp med å jobbe på bensinstasjon på Majorstua.</a:t>
            </a:r>
          </a:p>
          <a:p>
            <a:pPr marL="227000" indent="-227000">
              <a:buFontTx/>
              <a:buAutoNum type="arabicPeriod"/>
              <a:defRPr/>
            </a:pPr>
            <a:endParaRPr lang="nb-NO" dirty="0"/>
          </a:p>
        </p:txBody>
      </p:sp>
      <p:sp>
        <p:nvSpPr>
          <p:cNvPr id="189444"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7749" indent="-283750">
              <a:defRPr>
                <a:solidFill>
                  <a:schemeClr val="tx1"/>
                </a:solidFill>
                <a:latin typeface="Calibri" pitchFamily="34" charset="0"/>
              </a:defRPr>
            </a:lvl2pPr>
            <a:lvl3pPr marL="1134999" indent="-227000">
              <a:defRPr>
                <a:solidFill>
                  <a:schemeClr val="tx1"/>
                </a:solidFill>
                <a:latin typeface="Calibri" pitchFamily="34" charset="0"/>
              </a:defRPr>
            </a:lvl3pPr>
            <a:lvl4pPr marL="1588999" indent="-227000">
              <a:defRPr>
                <a:solidFill>
                  <a:schemeClr val="tx1"/>
                </a:solidFill>
                <a:latin typeface="Calibri" pitchFamily="34" charset="0"/>
              </a:defRPr>
            </a:lvl4pPr>
            <a:lvl5pPr marL="2042998" indent="-227000">
              <a:defRPr>
                <a:solidFill>
                  <a:schemeClr val="tx1"/>
                </a:solidFill>
                <a:latin typeface="Calibri" pitchFamily="34" charset="0"/>
              </a:defRPr>
            </a:lvl5pPr>
            <a:lvl6pPr marL="2496998" indent="-227000" fontAlgn="base">
              <a:spcBef>
                <a:spcPct val="0"/>
              </a:spcBef>
              <a:spcAft>
                <a:spcPct val="0"/>
              </a:spcAft>
              <a:defRPr>
                <a:solidFill>
                  <a:schemeClr val="tx1"/>
                </a:solidFill>
                <a:latin typeface="Calibri" pitchFamily="34" charset="0"/>
              </a:defRPr>
            </a:lvl6pPr>
            <a:lvl7pPr marL="2950997" indent="-227000" fontAlgn="base">
              <a:spcBef>
                <a:spcPct val="0"/>
              </a:spcBef>
              <a:spcAft>
                <a:spcPct val="0"/>
              </a:spcAft>
              <a:defRPr>
                <a:solidFill>
                  <a:schemeClr val="tx1"/>
                </a:solidFill>
                <a:latin typeface="Calibri" pitchFamily="34" charset="0"/>
              </a:defRPr>
            </a:lvl7pPr>
            <a:lvl8pPr marL="3404997" indent="-227000" fontAlgn="base">
              <a:spcBef>
                <a:spcPct val="0"/>
              </a:spcBef>
              <a:spcAft>
                <a:spcPct val="0"/>
              </a:spcAft>
              <a:defRPr>
                <a:solidFill>
                  <a:schemeClr val="tx1"/>
                </a:solidFill>
                <a:latin typeface="Calibri" pitchFamily="34" charset="0"/>
              </a:defRPr>
            </a:lvl8pPr>
            <a:lvl9pPr marL="3858997" indent="-2270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BD044E4-AC87-41D9-B191-9608C5F9ADAA}" type="slidenum">
              <a:rPr lang="nb-NO" altLang="nb-NO" smtClean="0"/>
              <a:pPr fontAlgn="base">
                <a:spcBef>
                  <a:spcPct val="0"/>
                </a:spcBef>
                <a:spcAft>
                  <a:spcPct val="0"/>
                </a:spcAft>
                <a:defRPr/>
              </a:pPr>
              <a:t>13</a:t>
            </a:fld>
            <a:endParaRPr lang="nb-NO" altLang="nb-NO"/>
          </a:p>
        </p:txBody>
      </p:sp>
    </p:spTree>
    <p:extLst>
      <p:ext uri="{BB962C8B-B14F-4D97-AF65-F5344CB8AC3E}">
        <p14:creationId xmlns:p14="http://schemas.microsoft.com/office/powerpoint/2010/main" val="2716296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dirty="0"/>
              <a:t>Personer med innvandrerbakgrunn</a:t>
            </a:r>
            <a:r>
              <a:rPr lang="nb-NO" dirty="0"/>
              <a:t/>
            </a:r>
            <a:br>
              <a:rPr lang="nb-NO" dirty="0"/>
            </a:br>
            <a:r>
              <a:rPr lang="nb-NO" dirty="0"/>
              <a:t>Per 1. januar 2017 var det omlag 884 000 personer bosatt i Norge som enten har innvandret selv (725 000) eller som er født i Norge med to innvandrerforeldre (159 000). Til sammen utgjør disse gruppene 16 prosent av Norges befolkning.</a:t>
            </a:r>
          </a:p>
          <a:p>
            <a:endParaRPr lang="nb-NO" dirty="0"/>
          </a:p>
          <a:p>
            <a:r>
              <a:rPr lang="nb-NO" b="1" dirty="0"/>
              <a:t>Fra mange land</a:t>
            </a:r>
            <a:r>
              <a:rPr lang="nb-NO" dirty="0"/>
              <a:t/>
            </a:r>
            <a:br>
              <a:rPr lang="nb-NO" dirty="0"/>
            </a:br>
            <a:r>
              <a:rPr lang="nb-NO" dirty="0"/>
              <a:t>I Norge bor det personer med bakgrunn fra 221 forskjellige land og selvstyrte regioner. Det er flest innvandrere fra Polen, Litauen og Somalia.</a:t>
            </a:r>
          </a:p>
          <a:p>
            <a:endParaRPr lang="nb-NO" dirty="0"/>
          </a:p>
          <a:p>
            <a:r>
              <a:rPr lang="nb-NO" b="1" dirty="0"/>
              <a:t>Botid</a:t>
            </a:r>
            <a:r>
              <a:rPr lang="nb-NO" dirty="0"/>
              <a:t/>
            </a:r>
            <a:br>
              <a:rPr lang="nb-NO" dirty="0"/>
            </a:br>
            <a:r>
              <a:rPr lang="nb-NO" dirty="0"/>
              <a:t>Det er stor variasjon i hvor lenge innvandrere har bodd i Norge. Noen grupper, blant annet de med bakgrunn fra Pakistan, Vietnam, Tyrkia og Marokko har bodd lenge i Norge, mens innvandrere fra de nye EU landene – spesielt Polen og Litauen har bodd her kort, de fleste under fem år. Også flyktninger fra Syria, Somalia og Afghanistan er landgrupper som har relativt kort botid i Norge.</a:t>
            </a:r>
          </a:p>
          <a:p>
            <a:endParaRPr lang="nb-NO" dirty="0"/>
          </a:p>
          <a:p>
            <a:r>
              <a:rPr lang="en-US" b="1" dirty="0" err="1"/>
              <a:t>Ulike</a:t>
            </a:r>
            <a:r>
              <a:rPr lang="en-US" b="1" dirty="0"/>
              <a:t> </a:t>
            </a:r>
            <a:r>
              <a:rPr lang="en-US" b="1" dirty="0" err="1"/>
              <a:t>grunner</a:t>
            </a:r>
            <a:r>
              <a:rPr lang="en-US" b="1" dirty="0"/>
              <a:t> for </a:t>
            </a:r>
            <a:r>
              <a:rPr lang="en-US" b="1" dirty="0" err="1"/>
              <a:t>innvandring</a:t>
            </a:r>
            <a:r>
              <a:rPr lang="en-US" dirty="0"/>
              <a:t/>
            </a:r>
            <a:br>
              <a:rPr lang="en-US" dirty="0"/>
            </a:br>
            <a:r>
              <a:rPr lang="en-US" dirty="0" err="1"/>
              <a:t>Innvandrere</a:t>
            </a:r>
            <a:r>
              <a:rPr lang="en-US" dirty="0"/>
              <a:t> </a:t>
            </a:r>
            <a:r>
              <a:rPr lang="en-US" dirty="0" err="1"/>
              <a:t>har</a:t>
            </a:r>
            <a:r>
              <a:rPr lang="en-US" dirty="0"/>
              <a:t> </a:t>
            </a:r>
            <a:r>
              <a:rPr lang="en-US" dirty="0" err="1"/>
              <a:t>kommet</a:t>
            </a:r>
            <a:r>
              <a:rPr lang="en-US" dirty="0"/>
              <a:t> </a:t>
            </a:r>
            <a:r>
              <a:rPr lang="en-US" dirty="0" err="1"/>
              <a:t>til</a:t>
            </a:r>
            <a:r>
              <a:rPr lang="en-US" dirty="0"/>
              <a:t> Norge </a:t>
            </a:r>
            <a:r>
              <a:rPr lang="en-US" dirty="0" err="1"/>
              <a:t>på</a:t>
            </a:r>
            <a:r>
              <a:rPr lang="en-US" dirty="0"/>
              <a:t> </a:t>
            </a:r>
            <a:r>
              <a:rPr lang="en-US" dirty="0" err="1"/>
              <a:t>grunn</a:t>
            </a:r>
            <a:r>
              <a:rPr lang="en-US" dirty="0"/>
              <a:t> </a:t>
            </a:r>
            <a:r>
              <a:rPr lang="en-US" dirty="0" err="1"/>
              <a:t>av</a:t>
            </a:r>
            <a:r>
              <a:rPr lang="en-US" dirty="0"/>
              <a:t> </a:t>
            </a:r>
            <a:r>
              <a:rPr lang="en-US" dirty="0" err="1"/>
              <a:t>arbeid</a:t>
            </a:r>
            <a:r>
              <a:rPr lang="en-US" dirty="0"/>
              <a:t>, </a:t>
            </a:r>
            <a:r>
              <a:rPr lang="en-US" dirty="0" err="1"/>
              <a:t>gjennom</a:t>
            </a:r>
            <a:r>
              <a:rPr lang="en-US" dirty="0"/>
              <a:t> </a:t>
            </a:r>
            <a:r>
              <a:rPr lang="en-US" dirty="0" err="1"/>
              <a:t>familie</a:t>
            </a:r>
            <a:r>
              <a:rPr lang="en-US" dirty="0"/>
              <a:t>, </a:t>
            </a:r>
            <a:r>
              <a:rPr lang="en-US" dirty="0" err="1"/>
              <a:t>som</a:t>
            </a:r>
            <a:r>
              <a:rPr lang="en-US" dirty="0"/>
              <a:t> </a:t>
            </a:r>
            <a:r>
              <a:rPr lang="en-US" dirty="0" err="1"/>
              <a:t>flyktninger</a:t>
            </a:r>
            <a:r>
              <a:rPr lang="en-US" dirty="0"/>
              <a:t> </a:t>
            </a:r>
            <a:r>
              <a:rPr lang="en-US" dirty="0" err="1"/>
              <a:t>eller</a:t>
            </a:r>
            <a:r>
              <a:rPr lang="en-US" dirty="0"/>
              <a:t> for å ta </a:t>
            </a:r>
            <a:r>
              <a:rPr lang="en-US" dirty="0" err="1"/>
              <a:t>utdanning</a:t>
            </a:r>
            <a:r>
              <a:rPr lang="en-US" dirty="0"/>
              <a:t>. </a:t>
            </a:r>
            <a:r>
              <a:rPr lang="en-US" dirty="0" err="1"/>
              <a:t>Siden</a:t>
            </a:r>
            <a:r>
              <a:rPr lang="en-US" dirty="0"/>
              <a:t> 2007 </a:t>
            </a:r>
            <a:r>
              <a:rPr lang="en-US" dirty="0" err="1"/>
              <a:t>har</a:t>
            </a:r>
            <a:r>
              <a:rPr lang="en-US" dirty="0"/>
              <a:t> </a:t>
            </a:r>
            <a:r>
              <a:rPr lang="en-US" dirty="0" err="1"/>
              <a:t>arbeid</a:t>
            </a:r>
            <a:r>
              <a:rPr lang="en-US" dirty="0"/>
              <a:t> </a:t>
            </a:r>
            <a:r>
              <a:rPr lang="en-US" dirty="0" err="1"/>
              <a:t>har</a:t>
            </a:r>
            <a:r>
              <a:rPr lang="en-US" dirty="0"/>
              <a:t> </a:t>
            </a:r>
            <a:r>
              <a:rPr lang="en-US" dirty="0" err="1"/>
              <a:t>vært</a:t>
            </a:r>
            <a:r>
              <a:rPr lang="en-US" dirty="0"/>
              <a:t> den </a:t>
            </a:r>
            <a:r>
              <a:rPr lang="en-US" dirty="0" err="1"/>
              <a:t>viktigste</a:t>
            </a:r>
            <a:r>
              <a:rPr lang="en-US" dirty="0"/>
              <a:t> </a:t>
            </a:r>
            <a:r>
              <a:rPr lang="en-US" u="sng" dirty="0" err="1">
                <a:hlinkClick r:id="rId3"/>
              </a:rPr>
              <a:t>innvandringsgrunnen</a:t>
            </a:r>
            <a:r>
              <a:rPr lang="en-US" dirty="0"/>
              <a:t> , </a:t>
            </a:r>
            <a:r>
              <a:rPr lang="en-US" dirty="0" err="1"/>
              <a:t>etterfulgt</a:t>
            </a:r>
            <a:r>
              <a:rPr lang="en-US" dirty="0"/>
              <a:t> </a:t>
            </a:r>
            <a:r>
              <a:rPr lang="en-US" dirty="0" err="1"/>
              <a:t>av</a:t>
            </a:r>
            <a:r>
              <a:rPr lang="en-US" dirty="0"/>
              <a:t> </a:t>
            </a:r>
            <a:r>
              <a:rPr lang="en-US" dirty="0" err="1"/>
              <a:t>familieinnvandring</a:t>
            </a:r>
            <a:endParaRPr lang="nb-NO" dirty="0"/>
          </a:p>
        </p:txBody>
      </p:sp>
      <p:sp>
        <p:nvSpPr>
          <p:cNvPr id="4" name="Slide Number Placeholder 3"/>
          <p:cNvSpPr>
            <a:spLocks noGrp="1"/>
          </p:cNvSpPr>
          <p:nvPr>
            <p:ph type="sldNum" sz="quarter" idx="10"/>
          </p:nvPr>
        </p:nvSpPr>
        <p:spPr/>
        <p:txBody>
          <a:bodyPr/>
          <a:lstStyle/>
          <a:p>
            <a:fld id="{D4B12D3F-E72A-4FB1-8003-F4DC5515C846}" type="slidenum">
              <a:rPr lang="nb-NO" smtClean="0"/>
              <a:pPr/>
              <a:t>14</a:t>
            </a:fld>
            <a:endParaRPr lang="nb-NO"/>
          </a:p>
        </p:txBody>
      </p:sp>
    </p:spTree>
    <p:extLst>
      <p:ext uri="{BB962C8B-B14F-4D97-AF65-F5344CB8AC3E}">
        <p14:creationId xmlns:p14="http://schemas.microsoft.com/office/powerpoint/2010/main" val="1397179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4B12D3F-E72A-4FB1-8003-F4DC5515C846}" type="slidenum">
              <a:rPr lang="nb-NO" smtClean="0"/>
              <a:pPr/>
              <a:t>15</a:t>
            </a:fld>
            <a:endParaRPr lang="nb-NO"/>
          </a:p>
        </p:txBody>
      </p:sp>
    </p:spTree>
    <p:extLst>
      <p:ext uri="{BB962C8B-B14F-4D97-AF65-F5344CB8AC3E}">
        <p14:creationId xmlns:p14="http://schemas.microsoft.com/office/powerpoint/2010/main" val="409954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250" indent="-170250">
              <a:buFont typeface="Arial" pitchFamily="34" charset="0"/>
              <a:buChar char="•"/>
              <a:defRPr/>
            </a:pPr>
            <a:r>
              <a:rPr lang="nb-NO" dirty="0">
                <a:solidFill>
                  <a:prstClr val="black"/>
                </a:solidFill>
              </a:rPr>
              <a:t>Ved </a:t>
            </a:r>
            <a:r>
              <a:rPr lang="nb-NO" dirty="0" err="1">
                <a:solidFill>
                  <a:prstClr val="black"/>
                </a:solidFill>
              </a:rPr>
              <a:t>språkbarrierer</a:t>
            </a:r>
            <a:r>
              <a:rPr lang="nb-NO" dirty="0">
                <a:solidFill>
                  <a:prstClr val="black"/>
                </a:solidFill>
              </a:rPr>
              <a:t> er det viktig med bruk av tolk. Dette som presenteres her er ikke et alternativ for bruk av tolk.</a:t>
            </a:r>
          </a:p>
          <a:p>
            <a:pPr marL="170250" indent="-170250">
              <a:buFont typeface="Arial" pitchFamily="34" charset="0"/>
              <a:buChar char="•"/>
              <a:defRPr/>
            </a:pPr>
            <a:r>
              <a:rPr lang="nb-NO" dirty="0">
                <a:solidFill>
                  <a:prstClr val="black"/>
                </a:solidFill>
              </a:rPr>
              <a:t>Av og til er det situasjoner der man ikke får tak i tolk eller der hvor språkkunnskapen er såpass god at tolk ikke er nødvendig, men hvor misforståelser kan oppstå.</a:t>
            </a:r>
          </a:p>
          <a:p>
            <a:pPr marL="170250" indent="-170250">
              <a:buFont typeface="Arial" pitchFamily="34" charset="0"/>
              <a:buChar char="•"/>
              <a:defRPr/>
            </a:pPr>
            <a:r>
              <a:rPr lang="nb-NO" dirty="0">
                <a:solidFill>
                  <a:prstClr val="black"/>
                </a:solidFill>
              </a:rPr>
              <a:t>Det er umulig å kunne ha oppdatert kunnskap om alle kulturer og snakke mange språk. I den forskningen som har blitt gjort på klinisk kommunikasjon viser det seg at en individ sentrert tilnærming og fokus på å komme til en felles forståelse av hva man snakker om er mer viktig enn å kunne særskilt mye om landbakgrunnen til en person.</a:t>
            </a:r>
          </a:p>
          <a:p>
            <a:pPr lvl="0">
              <a:defRPr/>
            </a:pPr>
            <a:endParaRPr lang="nb-NO" dirty="0">
              <a:solidFill>
                <a:prstClr val="black"/>
              </a:solidFill>
            </a:endParaRPr>
          </a:p>
          <a:p>
            <a:pPr lvl="0">
              <a:defRPr/>
            </a:pPr>
            <a:r>
              <a:rPr lang="nb-NO" dirty="0">
                <a:solidFill>
                  <a:prstClr val="black"/>
                </a:solidFill>
              </a:rPr>
              <a:t>Skal forsøke å gi så konkrete råd som mulig som dere kan ta i bruk ganske raskt.</a:t>
            </a:r>
          </a:p>
          <a:p>
            <a:pPr lvl="0">
              <a:defRPr/>
            </a:pPr>
            <a:endParaRPr lang="nb-NO" dirty="0">
              <a:solidFill>
                <a:prstClr val="black"/>
              </a:solidFill>
            </a:endParaRPr>
          </a:p>
          <a:p>
            <a:pPr lvl="0">
              <a:defRPr/>
            </a:pPr>
            <a:r>
              <a:rPr lang="nb-NO" dirty="0">
                <a:solidFill>
                  <a:prstClr val="black"/>
                </a:solidFill>
              </a:rPr>
              <a:t>Er dere i tvil om hva jeg prater om, si gjerne ifra.</a:t>
            </a:r>
          </a:p>
          <a:p>
            <a:pPr lvl="0">
              <a:defRPr/>
            </a:pPr>
            <a:endParaRPr lang="nb-NO" dirty="0">
              <a:solidFill>
                <a:prstClr val="black"/>
              </a:solidFill>
            </a:endParaRPr>
          </a:p>
          <a:p>
            <a:pPr lvl="0">
              <a:defRPr/>
            </a:pPr>
            <a:r>
              <a:rPr lang="nb-NO" dirty="0">
                <a:solidFill>
                  <a:prstClr val="black"/>
                </a:solidFill>
              </a:rPr>
              <a:t>Kommunikasjon betyr å gjøre felles.</a:t>
            </a:r>
          </a:p>
          <a:p>
            <a:pPr lvl="0">
              <a:defRPr/>
            </a:pPr>
            <a:r>
              <a:rPr lang="nb-NO" dirty="0">
                <a:solidFill>
                  <a:prstClr val="black"/>
                </a:solidFill>
              </a:rPr>
              <a:t>I denne forelesningen skal jeg snakke om ulike teknikker dere kan ta i bruk for å kunne:</a:t>
            </a:r>
          </a:p>
          <a:p>
            <a:pPr marL="170250" indent="-170250">
              <a:buFont typeface="Arial" pitchFamily="34" charset="0"/>
              <a:buChar char="•"/>
              <a:defRPr/>
            </a:pPr>
            <a:r>
              <a:rPr lang="nb-NO" dirty="0">
                <a:solidFill>
                  <a:prstClr val="black"/>
                </a:solidFill>
              </a:rPr>
              <a:t>Skape felles forståelse</a:t>
            </a:r>
          </a:p>
          <a:p>
            <a:pPr marL="170250" indent="-170250">
              <a:buFont typeface="Arial" pitchFamily="34" charset="0"/>
              <a:buChar char="•"/>
              <a:defRPr/>
            </a:pPr>
            <a:r>
              <a:rPr lang="nb-NO" dirty="0">
                <a:solidFill>
                  <a:prstClr val="black"/>
                </a:solidFill>
              </a:rPr>
              <a:t>Forsikre om at informasjon dere gir blir forstått</a:t>
            </a:r>
          </a:p>
          <a:p>
            <a:pPr marL="170250" indent="-170250">
              <a:buFont typeface="Arial" pitchFamily="34" charset="0"/>
              <a:buChar char="•"/>
              <a:defRPr/>
            </a:pPr>
            <a:r>
              <a:rPr lang="nb-NO">
                <a:solidFill>
                  <a:prstClr val="black"/>
                </a:solidFill>
              </a:rPr>
              <a:t>At pasienten har blitt forstått</a:t>
            </a:r>
          </a:p>
          <a:p>
            <a:endParaRPr lang="nb-NO"/>
          </a:p>
        </p:txBody>
      </p:sp>
      <p:sp>
        <p:nvSpPr>
          <p:cNvPr id="4" name="Slide Number Placeholder 3"/>
          <p:cNvSpPr>
            <a:spLocks noGrp="1"/>
          </p:cNvSpPr>
          <p:nvPr>
            <p:ph type="sldNum" sz="quarter" idx="10"/>
          </p:nvPr>
        </p:nvSpPr>
        <p:spPr/>
        <p:txBody>
          <a:bodyPr/>
          <a:lstStyle/>
          <a:p>
            <a:fld id="{D5299745-5F13-4885-8FB7-48E69592EB33}" type="slidenum">
              <a:rPr lang="nb-NO" smtClean="0"/>
              <a:pPr/>
              <a:t>16</a:t>
            </a:fld>
            <a:endParaRPr lang="nb-NO"/>
          </a:p>
        </p:txBody>
      </p:sp>
    </p:spTree>
    <p:extLst>
      <p:ext uri="{BB962C8B-B14F-4D97-AF65-F5344CB8AC3E}">
        <p14:creationId xmlns:p14="http://schemas.microsoft.com/office/powerpoint/2010/main" val="452059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I guess this is the slide you could skip?</a:t>
            </a:r>
          </a:p>
        </p:txBody>
      </p:sp>
      <p:sp>
        <p:nvSpPr>
          <p:cNvPr id="4" name="Slide Number Placeholder 3"/>
          <p:cNvSpPr>
            <a:spLocks noGrp="1"/>
          </p:cNvSpPr>
          <p:nvPr>
            <p:ph type="sldNum" sz="quarter" idx="10"/>
          </p:nvPr>
        </p:nvSpPr>
        <p:spPr/>
        <p:txBody>
          <a:bodyPr/>
          <a:lstStyle/>
          <a:p>
            <a:fld id="{D5299745-5F13-4885-8FB7-48E69592EB33}" type="slidenum">
              <a:rPr lang="nb-NO" smtClean="0"/>
              <a:pPr/>
              <a:t>17</a:t>
            </a:fld>
            <a:endParaRPr lang="nb-NO"/>
          </a:p>
        </p:txBody>
      </p:sp>
    </p:spTree>
    <p:extLst>
      <p:ext uri="{BB962C8B-B14F-4D97-AF65-F5344CB8AC3E}">
        <p14:creationId xmlns:p14="http://schemas.microsoft.com/office/powerpoint/2010/main" val="2802832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5299745-5F13-4885-8FB7-48E69592EB33}" type="slidenum">
              <a:rPr lang="nb-NO" smtClean="0"/>
              <a:pPr/>
              <a:t>18</a:t>
            </a:fld>
            <a:endParaRPr lang="nb-NO"/>
          </a:p>
        </p:txBody>
      </p:sp>
    </p:spTree>
    <p:extLst>
      <p:ext uri="{BB962C8B-B14F-4D97-AF65-F5344CB8AC3E}">
        <p14:creationId xmlns:p14="http://schemas.microsoft.com/office/powerpoint/2010/main" val="1449909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5299745-5F13-4885-8FB7-48E69592EB33}" type="slidenum">
              <a:rPr lang="nb-NO" smtClean="0"/>
              <a:pPr/>
              <a:t>19</a:t>
            </a:fld>
            <a:endParaRPr lang="nb-NO"/>
          </a:p>
        </p:txBody>
      </p:sp>
    </p:spTree>
    <p:extLst>
      <p:ext uri="{BB962C8B-B14F-4D97-AF65-F5344CB8AC3E}">
        <p14:creationId xmlns:p14="http://schemas.microsoft.com/office/powerpoint/2010/main" val="657485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4B12D3F-E72A-4FB1-8003-F4DC5515C846}" type="slidenum">
              <a:rPr lang="nb-NO" smtClean="0"/>
              <a:pPr/>
              <a:t>2</a:t>
            </a:fld>
            <a:endParaRPr lang="nb-NO"/>
          </a:p>
        </p:txBody>
      </p:sp>
    </p:spTree>
    <p:extLst>
      <p:ext uri="{BB962C8B-B14F-4D97-AF65-F5344CB8AC3E}">
        <p14:creationId xmlns:p14="http://schemas.microsoft.com/office/powerpoint/2010/main" val="962777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a:t>Det som er positivt er at dette kan</a:t>
            </a:r>
            <a:r>
              <a:rPr lang="nb-NO" baseline="0" dirty="0"/>
              <a:t> vi gjøre noe med.</a:t>
            </a:r>
          </a:p>
          <a:p>
            <a:endParaRPr lang="nb-NO" baseline="0" dirty="0"/>
          </a:p>
          <a:p>
            <a:r>
              <a:rPr lang="nb-NO" baseline="0" dirty="0"/>
              <a:t>Kommunikasjon og språk er ikke basert på talent, kan læres og forbedres over tid. Henvise til Guldbrandsen og Aambøs kapittel i klinisk kommunikasjon. </a:t>
            </a:r>
            <a:endParaRPr lang="nb-NO" dirty="0"/>
          </a:p>
        </p:txBody>
      </p:sp>
      <p:sp>
        <p:nvSpPr>
          <p:cNvPr id="4" name="Plassholder for lysbildenummer 3"/>
          <p:cNvSpPr>
            <a:spLocks noGrp="1"/>
          </p:cNvSpPr>
          <p:nvPr>
            <p:ph type="sldNum" sz="quarter" idx="10"/>
          </p:nvPr>
        </p:nvSpPr>
        <p:spPr/>
        <p:txBody>
          <a:bodyPr/>
          <a:lstStyle/>
          <a:p>
            <a:fld id="{D5299745-5F13-4885-8FB7-48E69592EB33}" type="slidenum">
              <a:rPr lang="nb-NO" smtClean="0"/>
              <a:pPr/>
              <a:t>20</a:t>
            </a:fld>
            <a:endParaRPr lang="nb-NO"/>
          </a:p>
        </p:txBody>
      </p:sp>
    </p:spTree>
    <p:extLst>
      <p:ext uri="{BB962C8B-B14F-4D97-AF65-F5344CB8AC3E}">
        <p14:creationId xmlns:p14="http://schemas.microsoft.com/office/powerpoint/2010/main" val="609243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ssholder for notater 2"/>
          <p:cNvSpPr>
            <a:spLocks noGrp="1"/>
          </p:cNvSpPr>
          <p:nvPr>
            <p:ph type="body" idx="1"/>
          </p:nvPr>
        </p:nvSpPr>
        <p:spPr/>
        <p:txBody>
          <a:bodyPr>
            <a:normAutofit fontScale="92500" lnSpcReduction="10000"/>
          </a:bodyPr>
          <a:lstStyle/>
          <a:p>
            <a:pPr>
              <a:defRPr/>
            </a:pPr>
            <a:r>
              <a:rPr lang="nb-NO" b="1" dirty="0"/>
              <a:t>LEGO oppgaven FØR presentasjon av lysbilde.</a:t>
            </a:r>
          </a:p>
          <a:p>
            <a:pPr>
              <a:defRPr/>
            </a:pPr>
            <a:endParaRPr lang="nb-NO" dirty="0"/>
          </a:p>
          <a:p>
            <a:pPr>
              <a:defRPr/>
            </a:pPr>
            <a:r>
              <a:rPr lang="nb-NO" dirty="0"/>
              <a:t>Hva skjer, observer dette. Hva gjorde personene som samarbeidet i eksemplet her?</a:t>
            </a:r>
          </a:p>
          <a:p>
            <a:pPr>
              <a:defRPr/>
            </a:pPr>
            <a:endParaRPr lang="nb-NO" dirty="0"/>
          </a:p>
          <a:p>
            <a:pPr>
              <a:defRPr/>
            </a:pPr>
            <a:endParaRPr lang="nb-NO" dirty="0"/>
          </a:p>
          <a:p>
            <a:pPr>
              <a:defRPr/>
            </a:pPr>
            <a:r>
              <a:rPr lang="nb-NO" dirty="0"/>
              <a:t>Tre ting skjer vanligvis:</a:t>
            </a:r>
          </a:p>
          <a:p>
            <a:pPr marL="227000" indent="-227000">
              <a:buFontTx/>
              <a:buAutoNum type="arabicPeriod"/>
              <a:defRPr/>
            </a:pPr>
            <a:r>
              <a:rPr lang="nb-NO" dirty="0"/>
              <a:t>Blir enige om ord (konvensjoner). Evt. lager nye ord. Finnes ikke et etablert begrepsapparat </a:t>
            </a:r>
            <a:r>
              <a:rPr lang="nb-NO" dirty="0" err="1"/>
              <a:t>ifht</a:t>
            </a:r>
            <a:r>
              <a:rPr lang="nb-NO" dirty="0"/>
              <a:t> LEGO. Dette lages og konstrueres underveis og i fellesskap. Dette forhandles ikke om. Bare skjer.</a:t>
            </a:r>
          </a:p>
          <a:p>
            <a:pPr marL="227000" indent="-227000">
              <a:buFontTx/>
              <a:buAutoNum type="arabicPeriod"/>
              <a:defRPr/>
            </a:pPr>
            <a:r>
              <a:rPr lang="nb-NO" dirty="0"/>
              <a:t>Personene er så spesifikke som de føler de kan være. Automatisk effektiviseres språket.</a:t>
            </a:r>
          </a:p>
          <a:p>
            <a:pPr marL="227000" indent="-227000">
              <a:buFontTx/>
              <a:buAutoNum type="arabicPeriod"/>
              <a:defRPr/>
            </a:pPr>
            <a:r>
              <a:rPr lang="nb-NO" dirty="0"/>
              <a:t>Kommunikasjonen dem i mellom bygger på det som er sagt tidligere. Viktig å bruke tid i begynnelsen på å forstå hverandre riktig. En feil tidlig i prosessen forplantes senere i prosessen.</a:t>
            </a:r>
          </a:p>
          <a:p>
            <a:pPr marL="227000" indent="-227000">
              <a:buFontTx/>
              <a:buAutoNum type="arabicPeriod"/>
              <a:defRPr/>
            </a:pPr>
            <a:endParaRPr lang="nb-NO" dirty="0"/>
          </a:p>
          <a:p>
            <a:pPr>
              <a:defRPr/>
            </a:pPr>
            <a:r>
              <a:rPr lang="nb-NO" dirty="0"/>
              <a:t>Språk kan være flertydig. Viktig at personer aktivt kontrollerer denne informasjonen. En person som ikke snakker norsk vil ha større vanskeligheter med å gjøre en slik kontroll av informasjon.</a:t>
            </a:r>
          </a:p>
          <a:p>
            <a:pPr>
              <a:defRPr/>
            </a:pPr>
            <a:r>
              <a:rPr lang="nb-NO" dirty="0"/>
              <a:t>Fins det måter å kontrollere på som ikke oppleves som offensive? Hva er kost-effekt vurderingen her? Reflektere over nytteverdien over å stille spørsmål om hva som har blitt forstått.</a:t>
            </a:r>
          </a:p>
          <a:p>
            <a:pPr>
              <a:defRPr/>
            </a:pPr>
            <a:endParaRPr lang="nb-NO" dirty="0"/>
          </a:p>
          <a:p>
            <a:pPr>
              <a:defRPr/>
            </a:pPr>
            <a:r>
              <a:rPr lang="nb-NO" dirty="0"/>
              <a:t>Eks.</a:t>
            </a:r>
          </a:p>
          <a:p>
            <a:pPr>
              <a:defRPr/>
            </a:pPr>
            <a:r>
              <a:rPr lang="nb-NO" dirty="0"/>
              <a:t>Reparasjon: Ved språkutfordringer er det en tendens til at man ikke har utenfra initiert reparasjon. Dette rettes ikke opp av lege/sykepleier.</a:t>
            </a:r>
          </a:p>
          <a:p>
            <a:pPr>
              <a:defRPr/>
            </a:pPr>
            <a:endParaRPr lang="nb-NO" dirty="0"/>
          </a:p>
          <a:p>
            <a:pPr>
              <a:defRPr/>
            </a:pPr>
            <a:r>
              <a:rPr lang="nb-NO" dirty="0"/>
              <a:t>Fare for at de tror de har en felles forståelse. Må bekrefte hva som forstås eller ikke.</a:t>
            </a:r>
          </a:p>
          <a:p>
            <a:pPr>
              <a:defRPr/>
            </a:pPr>
            <a:endParaRPr lang="nb-NO" dirty="0"/>
          </a:p>
          <a:p>
            <a:pPr>
              <a:defRPr/>
            </a:pPr>
            <a:endParaRPr lang="nb-NO" dirty="0"/>
          </a:p>
        </p:txBody>
      </p:sp>
      <p:sp>
        <p:nvSpPr>
          <p:cNvPr id="23347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37749" indent="-283750" eaLnBrk="0" hangingPunct="0">
              <a:defRPr>
                <a:solidFill>
                  <a:schemeClr val="tx1"/>
                </a:solidFill>
                <a:latin typeface="Calibri" pitchFamily="34" charset="0"/>
                <a:cs typeface="Arial" pitchFamily="34" charset="0"/>
              </a:defRPr>
            </a:lvl2pPr>
            <a:lvl3pPr marL="1134999" indent="-227000" eaLnBrk="0" hangingPunct="0">
              <a:defRPr>
                <a:solidFill>
                  <a:schemeClr val="tx1"/>
                </a:solidFill>
                <a:latin typeface="Calibri" pitchFamily="34" charset="0"/>
                <a:cs typeface="Arial" pitchFamily="34" charset="0"/>
              </a:defRPr>
            </a:lvl3pPr>
            <a:lvl4pPr marL="1588999" indent="-227000" eaLnBrk="0" hangingPunct="0">
              <a:defRPr>
                <a:solidFill>
                  <a:schemeClr val="tx1"/>
                </a:solidFill>
                <a:latin typeface="Calibri" pitchFamily="34" charset="0"/>
                <a:cs typeface="Arial" pitchFamily="34" charset="0"/>
              </a:defRPr>
            </a:lvl4pPr>
            <a:lvl5pPr marL="2042998" indent="-227000" eaLnBrk="0" hangingPunct="0">
              <a:defRPr>
                <a:solidFill>
                  <a:schemeClr val="tx1"/>
                </a:solidFill>
                <a:latin typeface="Calibri" pitchFamily="34" charset="0"/>
                <a:cs typeface="Arial" pitchFamily="34" charset="0"/>
              </a:defRPr>
            </a:lvl5pPr>
            <a:lvl6pPr marL="2496998" indent="-227000" eaLnBrk="0" fontAlgn="base" hangingPunct="0">
              <a:spcBef>
                <a:spcPct val="0"/>
              </a:spcBef>
              <a:spcAft>
                <a:spcPct val="0"/>
              </a:spcAft>
              <a:defRPr>
                <a:solidFill>
                  <a:schemeClr val="tx1"/>
                </a:solidFill>
                <a:latin typeface="Calibri" pitchFamily="34" charset="0"/>
                <a:cs typeface="Arial" pitchFamily="34" charset="0"/>
              </a:defRPr>
            </a:lvl6pPr>
            <a:lvl7pPr marL="2950997" indent="-227000" eaLnBrk="0" fontAlgn="base" hangingPunct="0">
              <a:spcBef>
                <a:spcPct val="0"/>
              </a:spcBef>
              <a:spcAft>
                <a:spcPct val="0"/>
              </a:spcAft>
              <a:defRPr>
                <a:solidFill>
                  <a:schemeClr val="tx1"/>
                </a:solidFill>
                <a:latin typeface="Calibri" pitchFamily="34" charset="0"/>
                <a:cs typeface="Arial" pitchFamily="34" charset="0"/>
              </a:defRPr>
            </a:lvl7pPr>
            <a:lvl8pPr marL="3404997" indent="-227000" eaLnBrk="0" fontAlgn="base" hangingPunct="0">
              <a:spcBef>
                <a:spcPct val="0"/>
              </a:spcBef>
              <a:spcAft>
                <a:spcPct val="0"/>
              </a:spcAft>
              <a:defRPr>
                <a:solidFill>
                  <a:schemeClr val="tx1"/>
                </a:solidFill>
                <a:latin typeface="Calibri" pitchFamily="34" charset="0"/>
                <a:cs typeface="Arial" pitchFamily="34" charset="0"/>
              </a:defRPr>
            </a:lvl8pPr>
            <a:lvl9pPr marL="3858997" indent="-2270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fld id="{7BB1C8EF-B5E3-4377-835E-F4022CFA9C37}" type="slidenum">
              <a:rPr lang="nb-NO" altLang="nb-NO" smtClean="0"/>
              <a:pPr eaLnBrk="1" fontAlgn="base" hangingPunct="1">
                <a:spcBef>
                  <a:spcPct val="0"/>
                </a:spcBef>
                <a:spcAft>
                  <a:spcPct val="0"/>
                </a:spcAft>
              </a:pPr>
              <a:t>22</a:t>
            </a:fld>
            <a:endParaRPr lang="nb-NO" altLang="nb-NO"/>
          </a:p>
        </p:txBody>
      </p:sp>
      <p:sp>
        <p:nvSpPr>
          <p:cNvPr id="233477" name="Plassholder for dato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37749" indent="-283750" eaLnBrk="0" hangingPunct="0">
              <a:defRPr>
                <a:solidFill>
                  <a:schemeClr val="tx1"/>
                </a:solidFill>
                <a:latin typeface="Calibri" pitchFamily="34" charset="0"/>
                <a:cs typeface="Arial" pitchFamily="34" charset="0"/>
              </a:defRPr>
            </a:lvl2pPr>
            <a:lvl3pPr marL="1134999" indent="-227000" eaLnBrk="0" hangingPunct="0">
              <a:defRPr>
                <a:solidFill>
                  <a:schemeClr val="tx1"/>
                </a:solidFill>
                <a:latin typeface="Calibri" pitchFamily="34" charset="0"/>
                <a:cs typeface="Arial" pitchFamily="34" charset="0"/>
              </a:defRPr>
            </a:lvl3pPr>
            <a:lvl4pPr marL="1588999" indent="-227000" eaLnBrk="0" hangingPunct="0">
              <a:defRPr>
                <a:solidFill>
                  <a:schemeClr val="tx1"/>
                </a:solidFill>
                <a:latin typeface="Calibri" pitchFamily="34" charset="0"/>
                <a:cs typeface="Arial" pitchFamily="34" charset="0"/>
              </a:defRPr>
            </a:lvl4pPr>
            <a:lvl5pPr marL="2042998" indent="-227000" eaLnBrk="0" hangingPunct="0">
              <a:defRPr>
                <a:solidFill>
                  <a:schemeClr val="tx1"/>
                </a:solidFill>
                <a:latin typeface="Calibri" pitchFamily="34" charset="0"/>
                <a:cs typeface="Arial" pitchFamily="34" charset="0"/>
              </a:defRPr>
            </a:lvl5pPr>
            <a:lvl6pPr marL="2496998" indent="-227000" eaLnBrk="0" fontAlgn="base" hangingPunct="0">
              <a:spcBef>
                <a:spcPct val="0"/>
              </a:spcBef>
              <a:spcAft>
                <a:spcPct val="0"/>
              </a:spcAft>
              <a:defRPr>
                <a:solidFill>
                  <a:schemeClr val="tx1"/>
                </a:solidFill>
                <a:latin typeface="Calibri" pitchFamily="34" charset="0"/>
                <a:cs typeface="Arial" pitchFamily="34" charset="0"/>
              </a:defRPr>
            </a:lvl6pPr>
            <a:lvl7pPr marL="2950997" indent="-227000" eaLnBrk="0" fontAlgn="base" hangingPunct="0">
              <a:spcBef>
                <a:spcPct val="0"/>
              </a:spcBef>
              <a:spcAft>
                <a:spcPct val="0"/>
              </a:spcAft>
              <a:defRPr>
                <a:solidFill>
                  <a:schemeClr val="tx1"/>
                </a:solidFill>
                <a:latin typeface="Calibri" pitchFamily="34" charset="0"/>
                <a:cs typeface="Arial" pitchFamily="34" charset="0"/>
              </a:defRPr>
            </a:lvl7pPr>
            <a:lvl8pPr marL="3404997" indent="-227000" eaLnBrk="0" fontAlgn="base" hangingPunct="0">
              <a:spcBef>
                <a:spcPct val="0"/>
              </a:spcBef>
              <a:spcAft>
                <a:spcPct val="0"/>
              </a:spcAft>
              <a:defRPr>
                <a:solidFill>
                  <a:schemeClr val="tx1"/>
                </a:solidFill>
                <a:latin typeface="Calibri" pitchFamily="34" charset="0"/>
                <a:cs typeface="Arial" pitchFamily="34" charset="0"/>
              </a:defRPr>
            </a:lvl8pPr>
            <a:lvl9pPr marL="3858997" indent="-2270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r>
              <a:rPr lang="nb-NO" altLang="nb-NO"/>
              <a:t>11.11.2013</a:t>
            </a:r>
          </a:p>
        </p:txBody>
      </p:sp>
    </p:spTree>
    <p:extLst>
      <p:ext uri="{BB962C8B-B14F-4D97-AF65-F5344CB8AC3E}">
        <p14:creationId xmlns:p14="http://schemas.microsoft.com/office/powerpoint/2010/main" val="3215135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5299745-5F13-4885-8FB7-48E69592EB33}" type="slidenum">
              <a:rPr lang="nb-NO" smtClean="0"/>
              <a:pPr/>
              <a:t>23</a:t>
            </a:fld>
            <a:endParaRPr lang="nb-NO"/>
          </a:p>
        </p:txBody>
      </p:sp>
    </p:spTree>
    <p:extLst>
      <p:ext uri="{BB962C8B-B14F-4D97-AF65-F5344CB8AC3E}">
        <p14:creationId xmlns:p14="http://schemas.microsoft.com/office/powerpoint/2010/main" val="4023911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5299745-5F13-4885-8FB7-48E69592EB33}" type="slidenum">
              <a:rPr lang="nb-NO" smtClean="0"/>
              <a:pPr/>
              <a:t>24</a:t>
            </a:fld>
            <a:endParaRPr lang="nb-NO"/>
          </a:p>
        </p:txBody>
      </p:sp>
    </p:spTree>
    <p:extLst>
      <p:ext uri="{BB962C8B-B14F-4D97-AF65-F5344CB8AC3E}">
        <p14:creationId xmlns:p14="http://schemas.microsoft.com/office/powerpoint/2010/main" val="218565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5299745-5F13-4885-8FB7-48E69592EB33}" type="slidenum">
              <a:rPr lang="nb-NO" smtClean="0"/>
              <a:pPr/>
              <a:t>25</a:t>
            </a:fld>
            <a:endParaRPr lang="nb-NO"/>
          </a:p>
        </p:txBody>
      </p:sp>
    </p:spTree>
    <p:extLst>
      <p:ext uri="{BB962C8B-B14F-4D97-AF65-F5344CB8AC3E}">
        <p14:creationId xmlns:p14="http://schemas.microsoft.com/office/powerpoint/2010/main" val="2983534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Hvem er pasienten? Hvem er pårørende? Hva kan de?</a:t>
            </a:r>
          </a:p>
          <a:p>
            <a:r>
              <a:rPr lang="nb-NO" dirty="0"/>
              <a:t>Hvor vil dere plassere beboerne og pårørende? </a:t>
            </a:r>
          </a:p>
          <a:p>
            <a:r>
              <a:rPr lang="nb-NO" dirty="0"/>
              <a:t>Hva hvis pasienten ikke kan Thomas går til doktoren?</a:t>
            </a:r>
          </a:p>
          <a:p>
            <a:r>
              <a:rPr lang="nb-NO" dirty="0"/>
              <a:t>Hva må gjøres utfra denne situasjonen? Hva når dette kombineres med språkutfordringer og demenssykdom?</a:t>
            </a:r>
          </a:p>
          <a:p>
            <a:endParaRPr lang="nb-NO" dirty="0"/>
          </a:p>
        </p:txBody>
      </p:sp>
      <p:sp>
        <p:nvSpPr>
          <p:cNvPr id="4" name="Slide Number Placeholder 3"/>
          <p:cNvSpPr>
            <a:spLocks noGrp="1"/>
          </p:cNvSpPr>
          <p:nvPr>
            <p:ph type="sldNum" sz="quarter" idx="10"/>
          </p:nvPr>
        </p:nvSpPr>
        <p:spPr/>
        <p:txBody>
          <a:bodyPr/>
          <a:lstStyle/>
          <a:p>
            <a:fld id="{D5299745-5F13-4885-8FB7-48E69592EB33}" type="slidenum">
              <a:rPr lang="nb-NO" smtClean="0"/>
              <a:pPr/>
              <a:t>26</a:t>
            </a:fld>
            <a:endParaRPr lang="nb-NO"/>
          </a:p>
        </p:txBody>
      </p:sp>
    </p:spTree>
    <p:extLst>
      <p:ext uri="{BB962C8B-B14F-4D97-AF65-F5344CB8AC3E}">
        <p14:creationId xmlns:p14="http://schemas.microsoft.com/office/powerpoint/2010/main" val="1889762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5299745-5F13-4885-8FB7-48E69592EB33}" type="slidenum">
              <a:rPr lang="nb-NO" smtClean="0"/>
              <a:pPr/>
              <a:t>27</a:t>
            </a:fld>
            <a:endParaRPr lang="nb-NO"/>
          </a:p>
        </p:txBody>
      </p:sp>
    </p:spTree>
    <p:extLst>
      <p:ext uri="{BB962C8B-B14F-4D97-AF65-F5344CB8AC3E}">
        <p14:creationId xmlns:p14="http://schemas.microsoft.com/office/powerpoint/2010/main" val="2861097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99745-5F13-4885-8FB7-48E69592EB33}" type="slidenum">
              <a:rPr lang="nb-NO" smtClean="0"/>
              <a:pPr/>
              <a:t>28</a:t>
            </a:fld>
            <a:endParaRPr lang="nb-NO"/>
          </a:p>
        </p:txBody>
      </p:sp>
    </p:spTree>
    <p:extLst>
      <p:ext uri="{BB962C8B-B14F-4D97-AF65-F5344CB8AC3E}">
        <p14:creationId xmlns:p14="http://schemas.microsoft.com/office/powerpoint/2010/main" val="19859388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99745-5F13-4885-8FB7-48E69592EB33}" type="slidenum">
              <a:rPr lang="nb-NO" smtClean="0"/>
              <a:pPr/>
              <a:t>29</a:t>
            </a:fld>
            <a:endParaRPr lang="nb-NO"/>
          </a:p>
        </p:txBody>
      </p:sp>
    </p:spTree>
    <p:extLst>
      <p:ext uri="{BB962C8B-B14F-4D97-AF65-F5344CB8AC3E}">
        <p14:creationId xmlns:p14="http://schemas.microsoft.com/office/powerpoint/2010/main" val="18235730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99745-5F13-4885-8FB7-48E69592EB33}" type="slidenum">
              <a:rPr lang="nb-NO" smtClean="0"/>
              <a:pPr/>
              <a:t>30</a:t>
            </a:fld>
            <a:endParaRPr lang="nb-NO"/>
          </a:p>
        </p:txBody>
      </p:sp>
    </p:spTree>
    <p:extLst>
      <p:ext uri="{BB962C8B-B14F-4D97-AF65-F5344CB8AC3E}">
        <p14:creationId xmlns:p14="http://schemas.microsoft.com/office/powerpoint/2010/main" val="302128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4B12D3F-E72A-4FB1-8003-F4DC5515C846}" type="slidenum">
              <a:rPr lang="nb-NO" smtClean="0"/>
              <a:pPr/>
              <a:t>3</a:t>
            </a:fld>
            <a:endParaRPr lang="nb-NO"/>
          </a:p>
        </p:txBody>
      </p:sp>
    </p:spTree>
    <p:extLst>
      <p:ext uri="{BB962C8B-B14F-4D97-AF65-F5344CB8AC3E}">
        <p14:creationId xmlns:p14="http://schemas.microsoft.com/office/powerpoint/2010/main" val="3596856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99745-5F13-4885-8FB7-48E69592EB33}" type="slidenum">
              <a:rPr lang="nb-NO" smtClean="0"/>
              <a:pPr/>
              <a:t>31</a:t>
            </a:fld>
            <a:endParaRPr lang="nb-NO"/>
          </a:p>
        </p:txBody>
      </p:sp>
    </p:spTree>
    <p:extLst>
      <p:ext uri="{BB962C8B-B14F-4D97-AF65-F5344CB8AC3E}">
        <p14:creationId xmlns:p14="http://schemas.microsoft.com/office/powerpoint/2010/main" val="1107758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99745-5F13-4885-8FB7-48E69592EB33}" type="slidenum">
              <a:rPr lang="nb-NO" smtClean="0"/>
              <a:pPr/>
              <a:t>32</a:t>
            </a:fld>
            <a:endParaRPr lang="nb-NO"/>
          </a:p>
        </p:txBody>
      </p:sp>
    </p:spTree>
    <p:extLst>
      <p:ext uri="{BB962C8B-B14F-4D97-AF65-F5344CB8AC3E}">
        <p14:creationId xmlns:p14="http://schemas.microsoft.com/office/powerpoint/2010/main" val="4235007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5299745-5F13-4885-8FB7-48E69592EB33}" type="slidenum">
              <a:rPr lang="nb-NO" smtClean="0"/>
              <a:pPr/>
              <a:t>33</a:t>
            </a:fld>
            <a:endParaRPr lang="nb-NO"/>
          </a:p>
        </p:txBody>
      </p:sp>
    </p:spTree>
    <p:extLst>
      <p:ext uri="{BB962C8B-B14F-4D97-AF65-F5344CB8AC3E}">
        <p14:creationId xmlns:p14="http://schemas.microsoft.com/office/powerpoint/2010/main" val="39703116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99745-5F13-4885-8FB7-48E69592EB33}" type="slidenum">
              <a:rPr lang="nb-NO" smtClean="0"/>
              <a:pPr/>
              <a:t>34</a:t>
            </a:fld>
            <a:endParaRPr lang="nb-NO"/>
          </a:p>
        </p:txBody>
      </p:sp>
    </p:spTree>
    <p:extLst>
      <p:ext uri="{BB962C8B-B14F-4D97-AF65-F5344CB8AC3E}">
        <p14:creationId xmlns:p14="http://schemas.microsoft.com/office/powerpoint/2010/main" val="2290506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nb-NO" dirty="0">
                <a:solidFill>
                  <a:prstClr val="black"/>
                </a:solidFill>
              </a:rPr>
              <a:t>Nå har vi snakket om health </a:t>
            </a:r>
            <a:r>
              <a:rPr lang="nb-NO" dirty="0" err="1">
                <a:solidFill>
                  <a:prstClr val="black"/>
                </a:solidFill>
              </a:rPr>
              <a:t>literacy</a:t>
            </a:r>
            <a:r>
              <a:rPr lang="nb-NO" dirty="0">
                <a:solidFill>
                  <a:prstClr val="black"/>
                </a:solidFill>
              </a:rPr>
              <a:t> og hvordan forsikre seg om at pasient har relevant informasjon.</a:t>
            </a:r>
          </a:p>
          <a:p>
            <a:pPr lvl="0">
              <a:defRPr/>
            </a:pPr>
            <a:r>
              <a:rPr lang="nb-NO" dirty="0">
                <a:solidFill>
                  <a:prstClr val="black"/>
                </a:solidFill>
              </a:rPr>
              <a:t>Nå skal vi snakke om språkutfordringer.</a:t>
            </a:r>
          </a:p>
          <a:p>
            <a:endParaRPr lang="nb-NO" dirty="0"/>
          </a:p>
        </p:txBody>
      </p:sp>
      <p:sp>
        <p:nvSpPr>
          <p:cNvPr id="4" name="Slide Number Placeholder 3"/>
          <p:cNvSpPr>
            <a:spLocks noGrp="1"/>
          </p:cNvSpPr>
          <p:nvPr>
            <p:ph type="sldNum" sz="quarter" idx="10"/>
          </p:nvPr>
        </p:nvSpPr>
        <p:spPr/>
        <p:txBody>
          <a:bodyPr/>
          <a:lstStyle/>
          <a:p>
            <a:fld id="{D5299745-5F13-4885-8FB7-48E69592EB33}" type="slidenum">
              <a:rPr lang="nb-NO" smtClean="0"/>
              <a:pPr/>
              <a:t>35</a:t>
            </a:fld>
            <a:endParaRPr lang="nb-NO"/>
          </a:p>
        </p:txBody>
      </p:sp>
    </p:spTree>
    <p:extLst>
      <p:ext uri="{BB962C8B-B14F-4D97-AF65-F5344CB8AC3E}">
        <p14:creationId xmlns:p14="http://schemas.microsoft.com/office/powerpoint/2010/main" val="14612290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5299745-5F13-4885-8FB7-48E69592EB33}" type="slidenum">
              <a:rPr lang="nb-NO" smtClean="0"/>
              <a:pPr/>
              <a:t>36</a:t>
            </a:fld>
            <a:endParaRPr lang="nb-NO"/>
          </a:p>
        </p:txBody>
      </p:sp>
    </p:spTree>
    <p:extLst>
      <p:ext uri="{BB962C8B-B14F-4D97-AF65-F5344CB8AC3E}">
        <p14:creationId xmlns:p14="http://schemas.microsoft.com/office/powerpoint/2010/main" val="7506523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5299745-5F13-4885-8FB7-48E69592EB33}" type="slidenum">
              <a:rPr lang="nb-NO" smtClean="0"/>
              <a:pPr/>
              <a:t>37</a:t>
            </a:fld>
            <a:endParaRPr lang="nb-NO"/>
          </a:p>
        </p:txBody>
      </p:sp>
    </p:spTree>
    <p:extLst>
      <p:ext uri="{BB962C8B-B14F-4D97-AF65-F5344CB8AC3E}">
        <p14:creationId xmlns:p14="http://schemas.microsoft.com/office/powerpoint/2010/main" val="30351820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fld id="{D5299745-5F13-4885-8FB7-48E69592EB33}" type="slidenum">
              <a:rPr lang="nb-NO" smtClean="0"/>
              <a:pPr/>
              <a:t>38</a:t>
            </a:fld>
            <a:endParaRPr lang="nb-NO"/>
          </a:p>
        </p:txBody>
      </p:sp>
    </p:spTree>
    <p:extLst>
      <p:ext uri="{BB962C8B-B14F-4D97-AF65-F5344CB8AC3E}">
        <p14:creationId xmlns:p14="http://schemas.microsoft.com/office/powerpoint/2010/main" val="41371791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5299745-5F13-4885-8FB7-48E69592EB33}" type="slidenum">
              <a:rPr lang="nb-NO" smtClean="0"/>
              <a:pPr/>
              <a:t>39</a:t>
            </a:fld>
            <a:endParaRPr lang="nb-NO"/>
          </a:p>
        </p:txBody>
      </p:sp>
    </p:spTree>
    <p:extLst>
      <p:ext uri="{BB962C8B-B14F-4D97-AF65-F5344CB8AC3E}">
        <p14:creationId xmlns:p14="http://schemas.microsoft.com/office/powerpoint/2010/main" val="7189204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5299745-5F13-4885-8FB7-48E69592EB33}" type="slidenum">
              <a:rPr lang="nb-NO" smtClean="0"/>
              <a:pPr/>
              <a:t>40</a:t>
            </a:fld>
            <a:endParaRPr lang="nb-NO"/>
          </a:p>
        </p:txBody>
      </p:sp>
    </p:spTree>
    <p:extLst>
      <p:ext uri="{BB962C8B-B14F-4D97-AF65-F5344CB8AC3E}">
        <p14:creationId xmlns:p14="http://schemas.microsoft.com/office/powerpoint/2010/main" val="2409213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4B12D3F-E72A-4FB1-8003-F4DC5515C846}" type="slidenum">
              <a:rPr lang="nb-NO" smtClean="0"/>
              <a:pPr/>
              <a:t>4</a:t>
            </a:fld>
            <a:endParaRPr lang="nb-NO"/>
          </a:p>
        </p:txBody>
      </p:sp>
    </p:spTree>
    <p:extLst>
      <p:ext uri="{BB962C8B-B14F-4D97-AF65-F5344CB8AC3E}">
        <p14:creationId xmlns:p14="http://schemas.microsoft.com/office/powerpoint/2010/main" val="21011051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5299745-5F13-4885-8FB7-48E69592EB33}" type="slidenum">
              <a:rPr lang="nb-NO" smtClean="0"/>
              <a:pPr/>
              <a:t>41</a:t>
            </a:fld>
            <a:endParaRPr lang="nb-NO"/>
          </a:p>
        </p:txBody>
      </p:sp>
    </p:spTree>
    <p:extLst>
      <p:ext uri="{BB962C8B-B14F-4D97-AF65-F5344CB8AC3E}">
        <p14:creationId xmlns:p14="http://schemas.microsoft.com/office/powerpoint/2010/main" val="826785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nb-NO" dirty="0">
                <a:solidFill>
                  <a:prstClr val="black"/>
                </a:solidFill>
              </a:rPr>
              <a:t>Bryte med ideen om at god kommunikasjon ved </a:t>
            </a:r>
            <a:r>
              <a:rPr lang="nb-NO" dirty="0" err="1">
                <a:solidFill>
                  <a:prstClr val="black"/>
                </a:solidFill>
              </a:rPr>
              <a:t>språkbarrierer</a:t>
            </a:r>
            <a:r>
              <a:rPr lang="nb-NO" dirty="0">
                <a:solidFill>
                  <a:prstClr val="black"/>
                </a:solidFill>
              </a:rPr>
              <a:t> bare handler om pasienten. </a:t>
            </a:r>
          </a:p>
          <a:p>
            <a:pPr lvl="0">
              <a:defRPr/>
            </a:pPr>
            <a:endParaRPr lang="nb-NO" dirty="0">
              <a:solidFill>
                <a:prstClr val="black"/>
              </a:solidFill>
            </a:endParaRPr>
          </a:p>
          <a:p>
            <a:pPr lvl="0">
              <a:defRPr/>
            </a:pPr>
            <a:endParaRPr lang="nb-NO" dirty="0">
              <a:solidFill>
                <a:prstClr val="black"/>
              </a:solidFill>
            </a:endParaRPr>
          </a:p>
          <a:p>
            <a:pPr lvl="0">
              <a:defRPr/>
            </a:pPr>
            <a:r>
              <a:rPr lang="nb-NO" dirty="0">
                <a:solidFill>
                  <a:prstClr val="black"/>
                </a:solidFill>
              </a:rPr>
              <a:t>Nå skal jeg vise noen eksempler fra et prosjekt NAKMI hadde med AMK som illustrerer punktene vi har snakket om.</a:t>
            </a:r>
          </a:p>
          <a:p>
            <a:endParaRPr lang="nb-NO" dirty="0"/>
          </a:p>
        </p:txBody>
      </p:sp>
      <p:sp>
        <p:nvSpPr>
          <p:cNvPr id="4" name="Slide Number Placeholder 3"/>
          <p:cNvSpPr>
            <a:spLocks noGrp="1"/>
          </p:cNvSpPr>
          <p:nvPr>
            <p:ph type="sldNum" sz="quarter" idx="10"/>
          </p:nvPr>
        </p:nvSpPr>
        <p:spPr/>
        <p:txBody>
          <a:bodyPr/>
          <a:lstStyle/>
          <a:p>
            <a:fld id="{D5299745-5F13-4885-8FB7-48E69592EB33}" type="slidenum">
              <a:rPr lang="nb-NO" smtClean="0"/>
              <a:pPr/>
              <a:t>42</a:t>
            </a:fld>
            <a:endParaRPr lang="nb-NO"/>
          </a:p>
        </p:txBody>
      </p:sp>
    </p:spTree>
    <p:extLst>
      <p:ext uri="{BB962C8B-B14F-4D97-AF65-F5344CB8AC3E}">
        <p14:creationId xmlns:p14="http://schemas.microsoft.com/office/powerpoint/2010/main" val="9157008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dirty="0"/>
              <a:t>Legge merke til hvordan innringeren ikke forstod instruksjonen, men hvordan operatøren justerte språket på en slik måte at innringeren forstod dette. Dette gjorde operatøren ved å </a:t>
            </a:r>
            <a:r>
              <a:rPr lang="nb-NO" altLang="nb-NO" dirty="0" err="1"/>
              <a:t>vgi</a:t>
            </a:r>
            <a:r>
              <a:rPr lang="nb-NO" altLang="nb-NO" dirty="0"/>
              <a:t> lettere og mer konkrete instruksjoner.</a:t>
            </a:r>
          </a:p>
          <a:p>
            <a:pPr eaLnBrk="1" hangingPunct="1">
              <a:spcBef>
                <a:spcPct val="0"/>
              </a:spcBef>
            </a:pPr>
            <a:endParaRPr lang="nb-NO" altLang="nb-NO" dirty="0"/>
          </a:p>
          <a:p>
            <a:pPr eaLnBrk="1" hangingPunct="1">
              <a:spcBef>
                <a:spcPct val="0"/>
              </a:spcBef>
            </a:pPr>
            <a:r>
              <a:rPr lang="nb-NO" altLang="nb-NO" dirty="0"/>
              <a:t>Endrer måten å beskrive handlingen på.</a:t>
            </a:r>
          </a:p>
          <a:p>
            <a:pPr eaLnBrk="1" hangingPunct="1">
              <a:spcBef>
                <a:spcPct val="0"/>
              </a:spcBef>
            </a:pPr>
            <a:endParaRPr lang="nb-NO" altLang="nb-NO" dirty="0"/>
          </a:p>
          <a:p>
            <a:pPr eaLnBrk="1" hangingPunct="1">
              <a:spcBef>
                <a:spcPct val="0"/>
              </a:spcBef>
            </a:pPr>
            <a:r>
              <a:rPr lang="nb-NO" altLang="nb-NO" dirty="0"/>
              <a:t>I utsagn 3 forenkler og forkorter operatøren instruksjonen. I utsagn 9 forsøker hun et annet begrep for instruksjonen. I utsagn 12 og 14 virker det som innringeren begynner å forstå. For å sikre at instruksjonen ble fulgt justerte operatøren seg ytterligere ved å prøve utsagn 15, bare bleie.</a:t>
            </a:r>
          </a:p>
          <a:p>
            <a:pPr eaLnBrk="1" hangingPunct="1">
              <a:spcBef>
                <a:spcPct val="0"/>
              </a:spcBef>
            </a:pPr>
            <a:endParaRPr lang="nb-NO" altLang="nb-NO" dirty="0"/>
          </a:p>
        </p:txBody>
      </p:sp>
      <p:sp>
        <p:nvSpPr>
          <p:cNvPr id="240644"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37749" indent="-283750" eaLnBrk="0" hangingPunct="0">
              <a:defRPr>
                <a:solidFill>
                  <a:schemeClr val="tx1"/>
                </a:solidFill>
                <a:latin typeface="Calibri" pitchFamily="34" charset="0"/>
                <a:cs typeface="Arial" pitchFamily="34" charset="0"/>
              </a:defRPr>
            </a:lvl2pPr>
            <a:lvl3pPr marL="1134999" indent="-227000" eaLnBrk="0" hangingPunct="0">
              <a:defRPr>
                <a:solidFill>
                  <a:schemeClr val="tx1"/>
                </a:solidFill>
                <a:latin typeface="Calibri" pitchFamily="34" charset="0"/>
                <a:cs typeface="Arial" pitchFamily="34" charset="0"/>
              </a:defRPr>
            </a:lvl3pPr>
            <a:lvl4pPr marL="1588999" indent="-227000" eaLnBrk="0" hangingPunct="0">
              <a:defRPr>
                <a:solidFill>
                  <a:schemeClr val="tx1"/>
                </a:solidFill>
                <a:latin typeface="Calibri" pitchFamily="34" charset="0"/>
                <a:cs typeface="Arial" pitchFamily="34" charset="0"/>
              </a:defRPr>
            </a:lvl4pPr>
            <a:lvl5pPr marL="2042998" indent="-227000" eaLnBrk="0" hangingPunct="0">
              <a:defRPr>
                <a:solidFill>
                  <a:schemeClr val="tx1"/>
                </a:solidFill>
                <a:latin typeface="Calibri" pitchFamily="34" charset="0"/>
                <a:cs typeface="Arial" pitchFamily="34" charset="0"/>
              </a:defRPr>
            </a:lvl5pPr>
            <a:lvl6pPr marL="2496998" indent="-227000" eaLnBrk="0" fontAlgn="base" hangingPunct="0">
              <a:spcBef>
                <a:spcPct val="0"/>
              </a:spcBef>
              <a:spcAft>
                <a:spcPct val="0"/>
              </a:spcAft>
              <a:defRPr>
                <a:solidFill>
                  <a:schemeClr val="tx1"/>
                </a:solidFill>
                <a:latin typeface="Calibri" pitchFamily="34" charset="0"/>
                <a:cs typeface="Arial" pitchFamily="34" charset="0"/>
              </a:defRPr>
            </a:lvl6pPr>
            <a:lvl7pPr marL="2950997" indent="-227000" eaLnBrk="0" fontAlgn="base" hangingPunct="0">
              <a:spcBef>
                <a:spcPct val="0"/>
              </a:spcBef>
              <a:spcAft>
                <a:spcPct val="0"/>
              </a:spcAft>
              <a:defRPr>
                <a:solidFill>
                  <a:schemeClr val="tx1"/>
                </a:solidFill>
                <a:latin typeface="Calibri" pitchFamily="34" charset="0"/>
                <a:cs typeface="Arial" pitchFamily="34" charset="0"/>
              </a:defRPr>
            </a:lvl7pPr>
            <a:lvl8pPr marL="3404997" indent="-227000" eaLnBrk="0" fontAlgn="base" hangingPunct="0">
              <a:spcBef>
                <a:spcPct val="0"/>
              </a:spcBef>
              <a:spcAft>
                <a:spcPct val="0"/>
              </a:spcAft>
              <a:defRPr>
                <a:solidFill>
                  <a:schemeClr val="tx1"/>
                </a:solidFill>
                <a:latin typeface="Calibri" pitchFamily="34" charset="0"/>
                <a:cs typeface="Arial" pitchFamily="34" charset="0"/>
              </a:defRPr>
            </a:lvl8pPr>
            <a:lvl9pPr marL="3858997" indent="-2270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fld id="{1E976357-4231-4194-B9F5-623E289A80A0}" type="slidenum">
              <a:rPr lang="nb-NO" altLang="nb-NO" smtClean="0"/>
              <a:pPr eaLnBrk="1" fontAlgn="base" hangingPunct="1">
                <a:spcBef>
                  <a:spcPct val="0"/>
                </a:spcBef>
                <a:spcAft>
                  <a:spcPct val="0"/>
                </a:spcAft>
              </a:pPr>
              <a:t>43</a:t>
            </a:fld>
            <a:endParaRPr lang="nb-NO" altLang="nb-NO"/>
          </a:p>
        </p:txBody>
      </p:sp>
      <p:sp>
        <p:nvSpPr>
          <p:cNvPr id="240645" name="Plassholder for dato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37749" indent="-283750" eaLnBrk="0" hangingPunct="0">
              <a:defRPr>
                <a:solidFill>
                  <a:schemeClr val="tx1"/>
                </a:solidFill>
                <a:latin typeface="Calibri" pitchFamily="34" charset="0"/>
                <a:cs typeface="Arial" pitchFamily="34" charset="0"/>
              </a:defRPr>
            </a:lvl2pPr>
            <a:lvl3pPr marL="1134999" indent="-227000" eaLnBrk="0" hangingPunct="0">
              <a:defRPr>
                <a:solidFill>
                  <a:schemeClr val="tx1"/>
                </a:solidFill>
                <a:latin typeface="Calibri" pitchFamily="34" charset="0"/>
                <a:cs typeface="Arial" pitchFamily="34" charset="0"/>
              </a:defRPr>
            </a:lvl3pPr>
            <a:lvl4pPr marL="1588999" indent="-227000" eaLnBrk="0" hangingPunct="0">
              <a:defRPr>
                <a:solidFill>
                  <a:schemeClr val="tx1"/>
                </a:solidFill>
                <a:latin typeface="Calibri" pitchFamily="34" charset="0"/>
                <a:cs typeface="Arial" pitchFamily="34" charset="0"/>
              </a:defRPr>
            </a:lvl4pPr>
            <a:lvl5pPr marL="2042998" indent="-227000" eaLnBrk="0" hangingPunct="0">
              <a:defRPr>
                <a:solidFill>
                  <a:schemeClr val="tx1"/>
                </a:solidFill>
                <a:latin typeface="Calibri" pitchFamily="34" charset="0"/>
                <a:cs typeface="Arial" pitchFamily="34" charset="0"/>
              </a:defRPr>
            </a:lvl5pPr>
            <a:lvl6pPr marL="2496998" indent="-227000" eaLnBrk="0" fontAlgn="base" hangingPunct="0">
              <a:spcBef>
                <a:spcPct val="0"/>
              </a:spcBef>
              <a:spcAft>
                <a:spcPct val="0"/>
              </a:spcAft>
              <a:defRPr>
                <a:solidFill>
                  <a:schemeClr val="tx1"/>
                </a:solidFill>
                <a:latin typeface="Calibri" pitchFamily="34" charset="0"/>
                <a:cs typeface="Arial" pitchFamily="34" charset="0"/>
              </a:defRPr>
            </a:lvl6pPr>
            <a:lvl7pPr marL="2950997" indent="-227000" eaLnBrk="0" fontAlgn="base" hangingPunct="0">
              <a:spcBef>
                <a:spcPct val="0"/>
              </a:spcBef>
              <a:spcAft>
                <a:spcPct val="0"/>
              </a:spcAft>
              <a:defRPr>
                <a:solidFill>
                  <a:schemeClr val="tx1"/>
                </a:solidFill>
                <a:latin typeface="Calibri" pitchFamily="34" charset="0"/>
                <a:cs typeface="Arial" pitchFamily="34" charset="0"/>
              </a:defRPr>
            </a:lvl7pPr>
            <a:lvl8pPr marL="3404997" indent="-227000" eaLnBrk="0" fontAlgn="base" hangingPunct="0">
              <a:spcBef>
                <a:spcPct val="0"/>
              </a:spcBef>
              <a:spcAft>
                <a:spcPct val="0"/>
              </a:spcAft>
              <a:defRPr>
                <a:solidFill>
                  <a:schemeClr val="tx1"/>
                </a:solidFill>
                <a:latin typeface="Calibri" pitchFamily="34" charset="0"/>
                <a:cs typeface="Arial" pitchFamily="34" charset="0"/>
              </a:defRPr>
            </a:lvl8pPr>
            <a:lvl9pPr marL="3858997" indent="-2270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r>
              <a:rPr lang="nb-NO" altLang="nb-NO"/>
              <a:t>11.11.2013</a:t>
            </a:r>
          </a:p>
        </p:txBody>
      </p:sp>
    </p:spTree>
    <p:extLst>
      <p:ext uri="{BB962C8B-B14F-4D97-AF65-F5344CB8AC3E}">
        <p14:creationId xmlns:p14="http://schemas.microsoft.com/office/powerpoint/2010/main" val="35386766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a:t>Dette eksempel viser hvordan forvirring kan oppstå når spørsmål ikke stilles direkte.</a:t>
            </a:r>
          </a:p>
          <a:p>
            <a:pPr eaLnBrk="1" hangingPunct="1">
              <a:spcBef>
                <a:spcPct val="0"/>
              </a:spcBef>
            </a:pPr>
            <a:r>
              <a:rPr lang="nb-NO" altLang="nb-NO"/>
              <a:t>Innringeren hadde funnet en bevisstløs mann på gaten og operatøren ville vite om mannen var stoffmisbruker, men hun stilte spørsmålet indirekte. Legge merke til effekten av spørsmålet.</a:t>
            </a:r>
          </a:p>
          <a:p>
            <a:pPr eaLnBrk="1" hangingPunct="1">
              <a:spcBef>
                <a:spcPct val="0"/>
              </a:spcBef>
            </a:pPr>
            <a:endParaRPr lang="nb-NO" altLang="nb-NO"/>
          </a:p>
          <a:p>
            <a:pPr eaLnBrk="1" hangingPunct="1">
              <a:spcBef>
                <a:spcPct val="0"/>
              </a:spcBef>
            </a:pPr>
            <a:r>
              <a:rPr lang="nb-NO" altLang="nb-NO"/>
              <a:t>Innringeren tolket spørsmålet bokstavelig og på den måten klarte ikke operatøren å innhente informasjonen som var nødvendig.</a:t>
            </a:r>
          </a:p>
          <a:p>
            <a:pPr eaLnBrk="1" hangingPunct="1">
              <a:spcBef>
                <a:spcPct val="0"/>
              </a:spcBef>
            </a:pPr>
            <a:endParaRPr lang="nb-NO" altLang="nb-NO"/>
          </a:p>
          <a:p>
            <a:pPr eaLnBrk="1" hangingPunct="1">
              <a:spcBef>
                <a:spcPct val="0"/>
              </a:spcBef>
            </a:pPr>
            <a:r>
              <a:rPr lang="nb-NO" altLang="nb-NO"/>
              <a:t>Bevissthet rundt at helsepersonell har en autoritær rolle i seg selv som leder i kritiske situasjoner.</a:t>
            </a:r>
          </a:p>
          <a:p>
            <a:pPr eaLnBrk="1" hangingPunct="1">
              <a:spcBef>
                <a:spcPct val="0"/>
              </a:spcBef>
            </a:pPr>
            <a:endParaRPr lang="nb-NO" altLang="nb-NO"/>
          </a:p>
          <a:p>
            <a:pPr eaLnBrk="1" hangingPunct="1">
              <a:spcBef>
                <a:spcPct val="0"/>
              </a:spcBef>
            </a:pPr>
            <a:r>
              <a:rPr lang="nb-NO" altLang="nb-NO"/>
              <a:t>Lenke dette til hva som oppfattes om tabubelagt å spørre om. Eks. viser at det er ubehagelig å spørre om personen er rusmisbruker.</a:t>
            </a:r>
          </a:p>
          <a:p>
            <a:pPr eaLnBrk="1" hangingPunct="1">
              <a:spcBef>
                <a:spcPct val="0"/>
              </a:spcBef>
            </a:pPr>
            <a:endParaRPr lang="nb-NO" altLang="nb-NO"/>
          </a:p>
          <a:p>
            <a:pPr eaLnBrk="1" hangingPunct="1">
              <a:spcBef>
                <a:spcPct val="0"/>
              </a:spcBef>
            </a:pPr>
            <a:r>
              <a:rPr lang="nb-NO" altLang="nb-NO"/>
              <a:t>Stille åpne og direkte spørsmål, som kan stilles til alle.</a:t>
            </a:r>
          </a:p>
        </p:txBody>
      </p:sp>
      <p:sp>
        <p:nvSpPr>
          <p:cNvPr id="241668"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37749" indent="-283750" eaLnBrk="0" hangingPunct="0">
              <a:defRPr>
                <a:solidFill>
                  <a:schemeClr val="tx1"/>
                </a:solidFill>
                <a:latin typeface="Calibri" pitchFamily="34" charset="0"/>
                <a:cs typeface="Arial" pitchFamily="34" charset="0"/>
              </a:defRPr>
            </a:lvl2pPr>
            <a:lvl3pPr marL="1134999" indent="-227000" eaLnBrk="0" hangingPunct="0">
              <a:defRPr>
                <a:solidFill>
                  <a:schemeClr val="tx1"/>
                </a:solidFill>
                <a:latin typeface="Calibri" pitchFamily="34" charset="0"/>
                <a:cs typeface="Arial" pitchFamily="34" charset="0"/>
              </a:defRPr>
            </a:lvl3pPr>
            <a:lvl4pPr marL="1588999" indent="-227000" eaLnBrk="0" hangingPunct="0">
              <a:defRPr>
                <a:solidFill>
                  <a:schemeClr val="tx1"/>
                </a:solidFill>
                <a:latin typeface="Calibri" pitchFamily="34" charset="0"/>
                <a:cs typeface="Arial" pitchFamily="34" charset="0"/>
              </a:defRPr>
            </a:lvl4pPr>
            <a:lvl5pPr marL="2042998" indent="-227000" eaLnBrk="0" hangingPunct="0">
              <a:defRPr>
                <a:solidFill>
                  <a:schemeClr val="tx1"/>
                </a:solidFill>
                <a:latin typeface="Calibri" pitchFamily="34" charset="0"/>
                <a:cs typeface="Arial" pitchFamily="34" charset="0"/>
              </a:defRPr>
            </a:lvl5pPr>
            <a:lvl6pPr marL="2496998" indent="-227000" eaLnBrk="0" fontAlgn="base" hangingPunct="0">
              <a:spcBef>
                <a:spcPct val="0"/>
              </a:spcBef>
              <a:spcAft>
                <a:spcPct val="0"/>
              </a:spcAft>
              <a:defRPr>
                <a:solidFill>
                  <a:schemeClr val="tx1"/>
                </a:solidFill>
                <a:latin typeface="Calibri" pitchFamily="34" charset="0"/>
                <a:cs typeface="Arial" pitchFamily="34" charset="0"/>
              </a:defRPr>
            </a:lvl6pPr>
            <a:lvl7pPr marL="2950997" indent="-227000" eaLnBrk="0" fontAlgn="base" hangingPunct="0">
              <a:spcBef>
                <a:spcPct val="0"/>
              </a:spcBef>
              <a:spcAft>
                <a:spcPct val="0"/>
              </a:spcAft>
              <a:defRPr>
                <a:solidFill>
                  <a:schemeClr val="tx1"/>
                </a:solidFill>
                <a:latin typeface="Calibri" pitchFamily="34" charset="0"/>
                <a:cs typeface="Arial" pitchFamily="34" charset="0"/>
              </a:defRPr>
            </a:lvl7pPr>
            <a:lvl8pPr marL="3404997" indent="-227000" eaLnBrk="0" fontAlgn="base" hangingPunct="0">
              <a:spcBef>
                <a:spcPct val="0"/>
              </a:spcBef>
              <a:spcAft>
                <a:spcPct val="0"/>
              </a:spcAft>
              <a:defRPr>
                <a:solidFill>
                  <a:schemeClr val="tx1"/>
                </a:solidFill>
                <a:latin typeface="Calibri" pitchFamily="34" charset="0"/>
                <a:cs typeface="Arial" pitchFamily="34" charset="0"/>
              </a:defRPr>
            </a:lvl8pPr>
            <a:lvl9pPr marL="3858997" indent="-2270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fld id="{C96F4614-59E6-498C-9714-335C4F5B817F}" type="slidenum">
              <a:rPr lang="nb-NO" altLang="nb-NO" smtClean="0"/>
              <a:pPr eaLnBrk="1" fontAlgn="base" hangingPunct="1">
                <a:spcBef>
                  <a:spcPct val="0"/>
                </a:spcBef>
                <a:spcAft>
                  <a:spcPct val="0"/>
                </a:spcAft>
              </a:pPr>
              <a:t>44</a:t>
            </a:fld>
            <a:endParaRPr lang="nb-NO" altLang="nb-NO"/>
          </a:p>
        </p:txBody>
      </p:sp>
      <p:sp>
        <p:nvSpPr>
          <p:cNvPr id="241669" name="Plassholder for dato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37749" indent="-283750" eaLnBrk="0" hangingPunct="0">
              <a:defRPr>
                <a:solidFill>
                  <a:schemeClr val="tx1"/>
                </a:solidFill>
                <a:latin typeface="Calibri" pitchFamily="34" charset="0"/>
                <a:cs typeface="Arial" pitchFamily="34" charset="0"/>
              </a:defRPr>
            </a:lvl2pPr>
            <a:lvl3pPr marL="1134999" indent="-227000" eaLnBrk="0" hangingPunct="0">
              <a:defRPr>
                <a:solidFill>
                  <a:schemeClr val="tx1"/>
                </a:solidFill>
                <a:latin typeface="Calibri" pitchFamily="34" charset="0"/>
                <a:cs typeface="Arial" pitchFamily="34" charset="0"/>
              </a:defRPr>
            </a:lvl3pPr>
            <a:lvl4pPr marL="1588999" indent="-227000" eaLnBrk="0" hangingPunct="0">
              <a:defRPr>
                <a:solidFill>
                  <a:schemeClr val="tx1"/>
                </a:solidFill>
                <a:latin typeface="Calibri" pitchFamily="34" charset="0"/>
                <a:cs typeface="Arial" pitchFamily="34" charset="0"/>
              </a:defRPr>
            </a:lvl4pPr>
            <a:lvl5pPr marL="2042998" indent="-227000" eaLnBrk="0" hangingPunct="0">
              <a:defRPr>
                <a:solidFill>
                  <a:schemeClr val="tx1"/>
                </a:solidFill>
                <a:latin typeface="Calibri" pitchFamily="34" charset="0"/>
                <a:cs typeface="Arial" pitchFamily="34" charset="0"/>
              </a:defRPr>
            </a:lvl5pPr>
            <a:lvl6pPr marL="2496998" indent="-227000" eaLnBrk="0" fontAlgn="base" hangingPunct="0">
              <a:spcBef>
                <a:spcPct val="0"/>
              </a:spcBef>
              <a:spcAft>
                <a:spcPct val="0"/>
              </a:spcAft>
              <a:defRPr>
                <a:solidFill>
                  <a:schemeClr val="tx1"/>
                </a:solidFill>
                <a:latin typeface="Calibri" pitchFamily="34" charset="0"/>
                <a:cs typeface="Arial" pitchFamily="34" charset="0"/>
              </a:defRPr>
            </a:lvl6pPr>
            <a:lvl7pPr marL="2950997" indent="-227000" eaLnBrk="0" fontAlgn="base" hangingPunct="0">
              <a:spcBef>
                <a:spcPct val="0"/>
              </a:spcBef>
              <a:spcAft>
                <a:spcPct val="0"/>
              </a:spcAft>
              <a:defRPr>
                <a:solidFill>
                  <a:schemeClr val="tx1"/>
                </a:solidFill>
                <a:latin typeface="Calibri" pitchFamily="34" charset="0"/>
                <a:cs typeface="Arial" pitchFamily="34" charset="0"/>
              </a:defRPr>
            </a:lvl7pPr>
            <a:lvl8pPr marL="3404997" indent="-227000" eaLnBrk="0" fontAlgn="base" hangingPunct="0">
              <a:spcBef>
                <a:spcPct val="0"/>
              </a:spcBef>
              <a:spcAft>
                <a:spcPct val="0"/>
              </a:spcAft>
              <a:defRPr>
                <a:solidFill>
                  <a:schemeClr val="tx1"/>
                </a:solidFill>
                <a:latin typeface="Calibri" pitchFamily="34" charset="0"/>
                <a:cs typeface="Arial" pitchFamily="34" charset="0"/>
              </a:defRPr>
            </a:lvl8pPr>
            <a:lvl9pPr marL="3858997" indent="-2270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r>
              <a:rPr lang="nb-NO" altLang="nb-NO"/>
              <a:t>11.11.2013</a:t>
            </a:r>
          </a:p>
        </p:txBody>
      </p:sp>
    </p:spTree>
    <p:extLst>
      <p:ext uri="{BB962C8B-B14F-4D97-AF65-F5344CB8AC3E}">
        <p14:creationId xmlns:p14="http://schemas.microsoft.com/office/powerpoint/2010/main" val="41649943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5299745-5F13-4885-8FB7-48E69592EB33}" type="slidenum">
              <a:rPr lang="nb-NO" smtClean="0"/>
              <a:pPr/>
              <a:t>45</a:t>
            </a:fld>
            <a:endParaRPr lang="nb-NO"/>
          </a:p>
        </p:txBody>
      </p:sp>
    </p:spTree>
    <p:extLst>
      <p:ext uri="{BB962C8B-B14F-4D97-AF65-F5344CB8AC3E}">
        <p14:creationId xmlns:p14="http://schemas.microsoft.com/office/powerpoint/2010/main" val="18813225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nb-NO" dirty="0">
                <a:solidFill>
                  <a:prstClr val="black"/>
                </a:solidFill>
              </a:rPr>
              <a:t>I dette eksemplet handler det mer om å være oppmerksom på feil innringeren kan gjøre.</a:t>
            </a:r>
          </a:p>
          <a:p>
            <a:pPr lvl="0">
              <a:defRPr/>
            </a:pPr>
            <a:endParaRPr lang="nb-NO" dirty="0">
              <a:solidFill>
                <a:prstClr val="black"/>
              </a:solidFill>
            </a:endParaRPr>
          </a:p>
          <a:p>
            <a:pPr lvl="0">
              <a:defRPr/>
            </a:pPr>
            <a:r>
              <a:rPr lang="nb-NO" dirty="0">
                <a:solidFill>
                  <a:prstClr val="black"/>
                </a:solidFill>
              </a:rPr>
              <a:t>I dette tilfellet er innringeren en hjelpepleier som jobber ved et sykehjem. Hun ringer 113 for å be om ambulanse til en kvinne som har besvimt. Pasienten hadde hatt problemer med å puste før pleieren ringte, men begynte å puste igjen da samtalen med AMK fant sted.</a:t>
            </a:r>
          </a:p>
          <a:p>
            <a:endParaRPr lang="nb-NO" dirty="0"/>
          </a:p>
        </p:txBody>
      </p:sp>
      <p:sp>
        <p:nvSpPr>
          <p:cNvPr id="4" name="Slide Number Placeholder 3"/>
          <p:cNvSpPr>
            <a:spLocks noGrp="1"/>
          </p:cNvSpPr>
          <p:nvPr>
            <p:ph type="sldNum" sz="quarter" idx="10"/>
          </p:nvPr>
        </p:nvSpPr>
        <p:spPr/>
        <p:txBody>
          <a:bodyPr/>
          <a:lstStyle/>
          <a:p>
            <a:fld id="{D5299745-5F13-4885-8FB7-48E69592EB33}" type="slidenum">
              <a:rPr lang="nb-NO" smtClean="0"/>
              <a:pPr/>
              <a:t>46</a:t>
            </a:fld>
            <a:endParaRPr lang="nb-NO"/>
          </a:p>
        </p:txBody>
      </p:sp>
    </p:spTree>
    <p:extLst>
      <p:ext uri="{BB962C8B-B14F-4D97-AF65-F5344CB8AC3E}">
        <p14:creationId xmlns:p14="http://schemas.microsoft.com/office/powerpoint/2010/main" val="25355079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nb-NO" dirty="0">
                <a:solidFill>
                  <a:prstClr val="black"/>
                </a:solidFill>
              </a:rPr>
              <a:t>Still deg selv spørsmålet: Hvis noe av informasjonen mangler, eks. dato, navn, etterfølgende hendelser, vil du da kunne gjøre jobben din? Hvilken informasjon mangler hvor? Finn ut dette.</a:t>
            </a:r>
          </a:p>
          <a:p>
            <a:pPr lvl="0">
              <a:defRPr/>
            </a:pPr>
            <a:endParaRPr lang="nb-NO" dirty="0">
              <a:solidFill>
                <a:prstClr val="black"/>
              </a:solidFill>
            </a:endParaRPr>
          </a:p>
          <a:p>
            <a:pPr lvl="0">
              <a:defRPr/>
            </a:pPr>
            <a:r>
              <a:rPr lang="nb-NO" dirty="0">
                <a:solidFill>
                  <a:prstClr val="black"/>
                </a:solidFill>
              </a:rPr>
              <a:t>Eks: Ved resept og bruk av medikamenter kan det ofte stå: skal tas 3 ganger om dagen. For mange av oss er det innforstått at dette er jevnt fordelt utover en hel dag. For andre kan dette bety å ta tre doser etter hverandre. Og hvor lenge skal man gjøre dette?</a:t>
            </a:r>
          </a:p>
          <a:p>
            <a:pPr lvl="0">
              <a:defRPr/>
            </a:pPr>
            <a:endParaRPr lang="nb-NO" dirty="0">
              <a:solidFill>
                <a:prstClr val="black"/>
              </a:solidFill>
            </a:endParaRPr>
          </a:p>
          <a:p>
            <a:pPr lvl="0">
              <a:defRPr/>
            </a:pPr>
            <a:r>
              <a:rPr lang="nb-NO" dirty="0">
                <a:solidFill>
                  <a:prstClr val="black"/>
                </a:solidFill>
              </a:rPr>
              <a:t>Det er viktig at man som helsepersonell gir presise og enkle beskrivelser. Særlig </a:t>
            </a:r>
            <a:r>
              <a:rPr lang="nb-NO" dirty="0" err="1">
                <a:solidFill>
                  <a:prstClr val="black"/>
                </a:solidFill>
              </a:rPr>
              <a:t>ifht</a:t>
            </a:r>
            <a:r>
              <a:rPr lang="nb-NO" dirty="0">
                <a:solidFill>
                  <a:prstClr val="black"/>
                </a:solidFill>
              </a:rPr>
              <a:t> informasjon knyttet til tid og sted.</a:t>
            </a:r>
          </a:p>
          <a:p>
            <a:endParaRPr lang="nb-NO" dirty="0"/>
          </a:p>
        </p:txBody>
      </p:sp>
      <p:sp>
        <p:nvSpPr>
          <p:cNvPr id="4" name="Slide Number Placeholder 3"/>
          <p:cNvSpPr>
            <a:spLocks noGrp="1"/>
          </p:cNvSpPr>
          <p:nvPr>
            <p:ph type="sldNum" sz="quarter" idx="10"/>
          </p:nvPr>
        </p:nvSpPr>
        <p:spPr/>
        <p:txBody>
          <a:bodyPr/>
          <a:lstStyle/>
          <a:p>
            <a:fld id="{D5299745-5F13-4885-8FB7-48E69592EB33}" type="slidenum">
              <a:rPr lang="nb-NO" smtClean="0"/>
              <a:pPr/>
              <a:t>47</a:t>
            </a:fld>
            <a:endParaRPr lang="nb-NO"/>
          </a:p>
        </p:txBody>
      </p:sp>
    </p:spTree>
    <p:extLst>
      <p:ext uri="{BB962C8B-B14F-4D97-AF65-F5344CB8AC3E}">
        <p14:creationId xmlns:p14="http://schemas.microsoft.com/office/powerpoint/2010/main" val="9231343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ssholder for notater 2"/>
          <p:cNvSpPr>
            <a:spLocks noGrp="1"/>
          </p:cNvSpPr>
          <p:nvPr>
            <p:ph type="body" idx="1"/>
          </p:nvPr>
        </p:nvSpPr>
        <p:spPr/>
        <p:txBody>
          <a:bodyPr>
            <a:normAutofit fontScale="92500" lnSpcReduction="20000"/>
          </a:bodyPr>
          <a:lstStyle/>
          <a:p>
            <a:pPr lvl="0">
              <a:defRPr/>
            </a:pPr>
            <a:r>
              <a:rPr lang="nb-NO" dirty="0">
                <a:solidFill>
                  <a:prstClr val="black"/>
                </a:solidFill>
              </a:rPr>
              <a:t>Forankring handler om å skape og vise gjensidig forståelse</a:t>
            </a:r>
          </a:p>
          <a:p>
            <a:pPr lvl="0">
              <a:defRPr/>
            </a:pPr>
            <a:r>
              <a:rPr lang="nb-NO" dirty="0">
                <a:solidFill>
                  <a:prstClr val="black"/>
                </a:solidFill>
              </a:rPr>
              <a:t>Selv når innringer og operatør snakker samme morsmål, er det ingen iboende mening i ordene de bruker i utsagnene sine. Det å bli enig om mening og opparbeide forståelse er noe vi alle gjør i enhver hverdagssamtale, selv om vi ikke reflekterer over dette. Jamfør LEGO oppgaven. Forankring skjer i tre trinn.</a:t>
            </a:r>
          </a:p>
          <a:p>
            <a:pPr lvl="0">
              <a:defRPr/>
            </a:pPr>
            <a:endParaRPr lang="nb-NO" dirty="0">
              <a:solidFill>
                <a:prstClr val="black"/>
              </a:solidFill>
            </a:endParaRPr>
          </a:p>
          <a:p>
            <a:pPr lvl="0">
              <a:defRPr/>
            </a:pPr>
            <a:r>
              <a:rPr lang="nb-NO" dirty="0">
                <a:solidFill>
                  <a:prstClr val="black"/>
                </a:solidFill>
              </a:rPr>
              <a:t>Hvis det hadde vært implisitt forankring ville ikke innringer hatt mulighet til å rette opp misforståelsen. På objektiv (adr.) informasjon er AMK svært gode.  På mindre objektiv informasjon (diagnose) ikke like gode på forankring og det er her det er svært viktig å følge opp.</a:t>
            </a:r>
          </a:p>
          <a:p>
            <a:pPr lvl="0">
              <a:defRPr/>
            </a:pPr>
            <a:endParaRPr lang="nb-NO" dirty="0">
              <a:solidFill>
                <a:prstClr val="black"/>
              </a:solidFill>
            </a:endParaRPr>
          </a:p>
          <a:p>
            <a:pPr lvl="0">
              <a:defRPr/>
            </a:pPr>
            <a:r>
              <a:rPr lang="nb-NO" dirty="0">
                <a:solidFill>
                  <a:prstClr val="black"/>
                </a:solidFill>
              </a:rPr>
              <a:t>Eks: servitører er svært gode på dette. Forankring av detaljer. Det er også fordi de merker umiddelbare konsekvenser dersom de ikke forankrer godt informasjonen. De blir skjelt ut av både kunder og kokk.</a:t>
            </a:r>
          </a:p>
          <a:p>
            <a:pPr lvl="0">
              <a:defRPr/>
            </a:pPr>
            <a:r>
              <a:rPr lang="nb-NO" dirty="0">
                <a:solidFill>
                  <a:prstClr val="black"/>
                </a:solidFill>
              </a:rPr>
              <a:t>I dette tilfellet skjer forankringen i utsagn 2,3 og 4. De to andre forankringssekvensene er vedrørende husnummer og etasje.</a:t>
            </a:r>
          </a:p>
          <a:p>
            <a:pPr marL="227000" indent="-227000">
              <a:buFontTx/>
              <a:buAutoNum type="arabicPeriod"/>
              <a:defRPr/>
            </a:pPr>
            <a:endParaRPr lang="nb-NO" dirty="0">
              <a:solidFill>
                <a:prstClr val="black"/>
              </a:solidFill>
            </a:endParaRPr>
          </a:p>
          <a:p>
            <a:pPr marL="227000" indent="-227000">
              <a:buFontTx/>
              <a:buAutoNum type="arabicPeriod"/>
              <a:defRPr/>
            </a:pPr>
            <a:r>
              <a:rPr lang="nb-NO" dirty="0">
                <a:solidFill>
                  <a:prstClr val="black"/>
                </a:solidFill>
              </a:rPr>
              <a:t>Taleren gir noe informasjon</a:t>
            </a:r>
          </a:p>
          <a:p>
            <a:pPr marL="227000" indent="-227000">
              <a:buFontTx/>
              <a:buAutoNum type="arabicPeriod"/>
              <a:defRPr/>
            </a:pPr>
            <a:r>
              <a:rPr lang="nb-NO" dirty="0">
                <a:solidFill>
                  <a:prstClr val="black"/>
                </a:solidFill>
              </a:rPr>
              <a:t>Lytteren indikerer hva han/hun har forstått</a:t>
            </a:r>
          </a:p>
          <a:p>
            <a:pPr marL="227000" indent="-227000">
              <a:buFontTx/>
              <a:buAutoNum type="arabicPeriod"/>
              <a:defRPr/>
            </a:pPr>
            <a:r>
              <a:rPr lang="nb-NO" dirty="0">
                <a:solidFill>
                  <a:prstClr val="black"/>
                </a:solidFill>
              </a:rPr>
              <a:t>Taleren evaluerer hvorvidt lytterens forståelse er korrekt</a:t>
            </a:r>
          </a:p>
          <a:p>
            <a:pPr lvl="0">
              <a:defRPr/>
            </a:pPr>
            <a:endParaRPr lang="nb-NO" dirty="0">
              <a:solidFill>
                <a:prstClr val="black"/>
              </a:solidFill>
            </a:endParaRPr>
          </a:p>
          <a:p>
            <a:pPr lvl="0">
              <a:defRPr/>
            </a:pPr>
            <a:r>
              <a:rPr lang="nb-NO" dirty="0">
                <a:solidFill>
                  <a:prstClr val="black"/>
                </a:solidFill>
              </a:rPr>
              <a:t>Har man mindre til felles av språk og systemkunnskap kan det være en enda større utfordring – særlig hvis partnerne ikke viser vilje til å aktivt etablere mening.</a:t>
            </a:r>
          </a:p>
          <a:p>
            <a:pPr lvl="0">
              <a:defRPr/>
            </a:pPr>
            <a:r>
              <a:rPr lang="nb-NO" dirty="0">
                <a:solidFill>
                  <a:prstClr val="black"/>
                </a:solidFill>
              </a:rPr>
              <a:t>Forankring er eksplisitt når lytteren svarer på en måte som spesifiserer det han/hun har forstått. Når lytteren gjør dette har taleren også en mulighet til å forsikre seg om hvorvidt forståelsen er korrekt.</a:t>
            </a:r>
          </a:p>
          <a:p>
            <a:pPr lvl="0">
              <a:defRPr/>
            </a:pPr>
            <a:r>
              <a:rPr lang="nb-NO" dirty="0">
                <a:solidFill>
                  <a:prstClr val="black"/>
                </a:solidFill>
              </a:rPr>
              <a:t>Det implisitte er konstruert.</a:t>
            </a:r>
          </a:p>
          <a:p>
            <a:pPr lvl="0">
              <a:defRPr/>
            </a:pPr>
            <a:endParaRPr lang="nb-NO" dirty="0">
              <a:solidFill>
                <a:prstClr val="black"/>
              </a:solidFill>
            </a:endParaRPr>
          </a:p>
          <a:p>
            <a:pPr lvl="0">
              <a:defRPr/>
            </a:pPr>
            <a:r>
              <a:rPr lang="nb-NO" dirty="0">
                <a:solidFill>
                  <a:prstClr val="black"/>
                </a:solidFill>
              </a:rPr>
              <a:t>Umiddelbar feedback.</a:t>
            </a:r>
          </a:p>
          <a:p>
            <a:pPr lvl="0">
              <a:defRPr/>
            </a:pPr>
            <a:endParaRPr lang="nb-NO" dirty="0">
              <a:solidFill>
                <a:prstClr val="black"/>
              </a:solidFill>
            </a:endParaRPr>
          </a:p>
          <a:p>
            <a:pPr lvl="0">
              <a:defRPr/>
            </a:pPr>
            <a:r>
              <a:rPr lang="nb-NO" dirty="0">
                <a:solidFill>
                  <a:prstClr val="black"/>
                </a:solidFill>
              </a:rPr>
              <a:t>Kommunikasjon er et samarbeid. Personer kan si feil uansett intensjon.</a:t>
            </a:r>
          </a:p>
          <a:p>
            <a:pPr lvl="0">
              <a:defRPr/>
            </a:pPr>
            <a:r>
              <a:rPr lang="nb-NO" dirty="0">
                <a:solidFill>
                  <a:prstClr val="black"/>
                </a:solidFill>
              </a:rPr>
              <a:t>Viktig med sikring av informasjon.</a:t>
            </a:r>
          </a:p>
          <a:p>
            <a:pPr>
              <a:defRPr/>
            </a:pPr>
            <a:endParaRPr lang="nb-NO" dirty="0"/>
          </a:p>
          <a:p>
            <a:pPr>
              <a:defRPr/>
            </a:pPr>
            <a:endParaRPr lang="nb-NO" dirty="0"/>
          </a:p>
          <a:p>
            <a:pPr>
              <a:defRPr/>
            </a:pPr>
            <a:endParaRPr lang="nb-NO" dirty="0"/>
          </a:p>
        </p:txBody>
      </p:sp>
      <p:sp>
        <p:nvSpPr>
          <p:cNvPr id="249860"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37749" indent="-283750" eaLnBrk="0" hangingPunct="0">
              <a:defRPr>
                <a:solidFill>
                  <a:schemeClr val="tx1"/>
                </a:solidFill>
                <a:latin typeface="Calibri" pitchFamily="34" charset="0"/>
                <a:cs typeface="Arial" pitchFamily="34" charset="0"/>
              </a:defRPr>
            </a:lvl2pPr>
            <a:lvl3pPr marL="1134999" indent="-227000" eaLnBrk="0" hangingPunct="0">
              <a:defRPr>
                <a:solidFill>
                  <a:schemeClr val="tx1"/>
                </a:solidFill>
                <a:latin typeface="Calibri" pitchFamily="34" charset="0"/>
                <a:cs typeface="Arial" pitchFamily="34" charset="0"/>
              </a:defRPr>
            </a:lvl3pPr>
            <a:lvl4pPr marL="1588999" indent="-227000" eaLnBrk="0" hangingPunct="0">
              <a:defRPr>
                <a:solidFill>
                  <a:schemeClr val="tx1"/>
                </a:solidFill>
                <a:latin typeface="Calibri" pitchFamily="34" charset="0"/>
                <a:cs typeface="Arial" pitchFamily="34" charset="0"/>
              </a:defRPr>
            </a:lvl4pPr>
            <a:lvl5pPr marL="2042998" indent="-227000" eaLnBrk="0" hangingPunct="0">
              <a:defRPr>
                <a:solidFill>
                  <a:schemeClr val="tx1"/>
                </a:solidFill>
                <a:latin typeface="Calibri" pitchFamily="34" charset="0"/>
                <a:cs typeface="Arial" pitchFamily="34" charset="0"/>
              </a:defRPr>
            </a:lvl5pPr>
            <a:lvl6pPr marL="2496998" indent="-227000" eaLnBrk="0" fontAlgn="base" hangingPunct="0">
              <a:spcBef>
                <a:spcPct val="0"/>
              </a:spcBef>
              <a:spcAft>
                <a:spcPct val="0"/>
              </a:spcAft>
              <a:defRPr>
                <a:solidFill>
                  <a:schemeClr val="tx1"/>
                </a:solidFill>
                <a:latin typeface="Calibri" pitchFamily="34" charset="0"/>
                <a:cs typeface="Arial" pitchFamily="34" charset="0"/>
              </a:defRPr>
            </a:lvl6pPr>
            <a:lvl7pPr marL="2950997" indent="-227000" eaLnBrk="0" fontAlgn="base" hangingPunct="0">
              <a:spcBef>
                <a:spcPct val="0"/>
              </a:spcBef>
              <a:spcAft>
                <a:spcPct val="0"/>
              </a:spcAft>
              <a:defRPr>
                <a:solidFill>
                  <a:schemeClr val="tx1"/>
                </a:solidFill>
                <a:latin typeface="Calibri" pitchFamily="34" charset="0"/>
                <a:cs typeface="Arial" pitchFamily="34" charset="0"/>
              </a:defRPr>
            </a:lvl7pPr>
            <a:lvl8pPr marL="3404997" indent="-227000" eaLnBrk="0" fontAlgn="base" hangingPunct="0">
              <a:spcBef>
                <a:spcPct val="0"/>
              </a:spcBef>
              <a:spcAft>
                <a:spcPct val="0"/>
              </a:spcAft>
              <a:defRPr>
                <a:solidFill>
                  <a:schemeClr val="tx1"/>
                </a:solidFill>
                <a:latin typeface="Calibri" pitchFamily="34" charset="0"/>
                <a:cs typeface="Arial" pitchFamily="34" charset="0"/>
              </a:defRPr>
            </a:lvl8pPr>
            <a:lvl9pPr marL="3858997" indent="-2270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fld id="{F66C25CA-4610-4C6A-8F6E-8566818B2D1B}" type="slidenum">
              <a:rPr lang="nb-NO" altLang="nb-NO" smtClean="0"/>
              <a:pPr eaLnBrk="1" fontAlgn="base" hangingPunct="1">
                <a:spcBef>
                  <a:spcPct val="0"/>
                </a:spcBef>
                <a:spcAft>
                  <a:spcPct val="0"/>
                </a:spcAft>
              </a:pPr>
              <a:t>48</a:t>
            </a:fld>
            <a:endParaRPr lang="nb-NO" altLang="nb-NO"/>
          </a:p>
        </p:txBody>
      </p:sp>
      <p:sp>
        <p:nvSpPr>
          <p:cNvPr id="249861" name="Plassholder for dato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37749" indent="-283750" eaLnBrk="0" hangingPunct="0">
              <a:defRPr>
                <a:solidFill>
                  <a:schemeClr val="tx1"/>
                </a:solidFill>
                <a:latin typeface="Calibri" pitchFamily="34" charset="0"/>
                <a:cs typeface="Arial" pitchFamily="34" charset="0"/>
              </a:defRPr>
            </a:lvl2pPr>
            <a:lvl3pPr marL="1134999" indent="-227000" eaLnBrk="0" hangingPunct="0">
              <a:defRPr>
                <a:solidFill>
                  <a:schemeClr val="tx1"/>
                </a:solidFill>
                <a:latin typeface="Calibri" pitchFamily="34" charset="0"/>
                <a:cs typeface="Arial" pitchFamily="34" charset="0"/>
              </a:defRPr>
            </a:lvl3pPr>
            <a:lvl4pPr marL="1588999" indent="-227000" eaLnBrk="0" hangingPunct="0">
              <a:defRPr>
                <a:solidFill>
                  <a:schemeClr val="tx1"/>
                </a:solidFill>
                <a:latin typeface="Calibri" pitchFamily="34" charset="0"/>
                <a:cs typeface="Arial" pitchFamily="34" charset="0"/>
              </a:defRPr>
            </a:lvl4pPr>
            <a:lvl5pPr marL="2042998" indent="-227000" eaLnBrk="0" hangingPunct="0">
              <a:defRPr>
                <a:solidFill>
                  <a:schemeClr val="tx1"/>
                </a:solidFill>
                <a:latin typeface="Calibri" pitchFamily="34" charset="0"/>
                <a:cs typeface="Arial" pitchFamily="34" charset="0"/>
              </a:defRPr>
            </a:lvl5pPr>
            <a:lvl6pPr marL="2496998" indent="-227000" eaLnBrk="0" fontAlgn="base" hangingPunct="0">
              <a:spcBef>
                <a:spcPct val="0"/>
              </a:spcBef>
              <a:spcAft>
                <a:spcPct val="0"/>
              </a:spcAft>
              <a:defRPr>
                <a:solidFill>
                  <a:schemeClr val="tx1"/>
                </a:solidFill>
                <a:latin typeface="Calibri" pitchFamily="34" charset="0"/>
                <a:cs typeface="Arial" pitchFamily="34" charset="0"/>
              </a:defRPr>
            </a:lvl6pPr>
            <a:lvl7pPr marL="2950997" indent="-227000" eaLnBrk="0" fontAlgn="base" hangingPunct="0">
              <a:spcBef>
                <a:spcPct val="0"/>
              </a:spcBef>
              <a:spcAft>
                <a:spcPct val="0"/>
              </a:spcAft>
              <a:defRPr>
                <a:solidFill>
                  <a:schemeClr val="tx1"/>
                </a:solidFill>
                <a:latin typeface="Calibri" pitchFamily="34" charset="0"/>
                <a:cs typeface="Arial" pitchFamily="34" charset="0"/>
              </a:defRPr>
            </a:lvl7pPr>
            <a:lvl8pPr marL="3404997" indent="-227000" eaLnBrk="0" fontAlgn="base" hangingPunct="0">
              <a:spcBef>
                <a:spcPct val="0"/>
              </a:spcBef>
              <a:spcAft>
                <a:spcPct val="0"/>
              </a:spcAft>
              <a:defRPr>
                <a:solidFill>
                  <a:schemeClr val="tx1"/>
                </a:solidFill>
                <a:latin typeface="Calibri" pitchFamily="34" charset="0"/>
                <a:cs typeface="Arial" pitchFamily="34" charset="0"/>
              </a:defRPr>
            </a:lvl8pPr>
            <a:lvl9pPr marL="3858997" indent="-2270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r>
              <a:rPr lang="nb-NO" altLang="nb-NO"/>
              <a:t>11.11.2013</a:t>
            </a:r>
          </a:p>
        </p:txBody>
      </p:sp>
    </p:spTree>
    <p:extLst>
      <p:ext uri="{BB962C8B-B14F-4D97-AF65-F5344CB8AC3E}">
        <p14:creationId xmlns:p14="http://schemas.microsoft.com/office/powerpoint/2010/main" val="37340387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a:t>Eksemplet viser hvor viktig det faktisk er å avklare tidlig hva som ikke har blitt forstått.</a:t>
            </a:r>
          </a:p>
          <a:p>
            <a:pPr eaLnBrk="1" hangingPunct="1">
              <a:spcBef>
                <a:spcPct val="0"/>
              </a:spcBef>
            </a:pPr>
            <a:r>
              <a:rPr lang="nb-NO" altLang="nb-NO"/>
              <a:t>I dette eksemplet har innringeren svært sterk aksent og operatøren har vanskeligheter med å forstå innringeren. Utsagn 1-4 er de første sekundene innringeren forteller at kona hadde store problemer med å puste etter en operasjon. To og et halvt minutt senere etter at operatøren har innhentet informasjon og flere ting har skjedd dukker problemene med pustingen opp igjen. I utsagn 4 indikerte operatøren at hun hadde forstått hva innringeren hadde sagt ved å si ‘OK’, før hun stilte neste spørsmål. Først senere i samtalen ble det klart at operatøren ikke hadde forstått innringeren siden spørsmålet i utsagn 6 indikerer manglende forståelse for pusteproblemene.</a:t>
            </a:r>
          </a:p>
          <a:p>
            <a:pPr eaLnBrk="1" hangingPunct="1">
              <a:spcBef>
                <a:spcPct val="0"/>
              </a:spcBef>
            </a:pPr>
            <a:endParaRPr lang="nb-NO" altLang="nb-NO"/>
          </a:p>
          <a:p>
            <a:pPr eaLnBrk="1" hangingPunct="1">
              <a:spcBef>
                <a:spcPct val="0"/>
              </a:spcBef>
            </a:pPr>
            <a:r>
              <a:rPr lang="nb-NO" altLang="nb-NO"/>
              <a:t>Operatøren lytter ikke til innringer.</a:t>
            </a:r>
          </a:p>
          <a:p>
            <a:pPr eaLnBrk="1" hangingPunct="1">
              <a:spcBef>
                <a:spcPct val="0"/>
              </a:spcBef>
            </a:pPr>
            <a:endParaRPr lang="nb-NO" altLang="nb-NO"/>
          </a:p>
          <a:p>
            <a:pPr eaLnBrk="1" hangingPunct="1">
              <a:spcBef>
                <a:spcPct val="0"/>
              </a:spcBef>
            </a:pPr>
            <a:r>
              <a:rPr lang="nb-NO" altLang="nb-NO"/>
              <a:t>Konkrete på hva de har forstått som operatører.</a:t>
            </a:r>
          </a:p>
          <a:p>
            <a:pPr eaLnBrk="1" hangingPunct="1">
              <a:spcBef>
                <a:spcPct val="0"/>
              </a:spcBef>
            </a:pPr>
            <a:endParaRPr lang="nb-NO" altLang="nb-NO"/>
          </a:p>
          <a:p>
            <a:pPr eaLnBrk="1" hangingPunct="1">
              <a:spcBef>
                <a:spcPct val="0"/>
              </a:spcBef>
            </a:pPr>
            <a:r>
              <a:rPr lang="nb-NO" altLang="nb-NO"/>
              <a:t>1. Gi respons som inneholder informasjon og ikke bare er korte ord som ok, ja, nei. Vær konkret og vis hva du har oppfattet.</a:t>
            </a:r>
          </a:p>
        </p:txBody>
      </p:sp>
      <p:sp>
        <p:nvSpPr>
          <p:cNvPr id="250884"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37749" indent="-283750" eaLnBrk="0" hangingPunct="0">
              <a:defRPr>
                <a:solidFill>
                  <a:schemeClr val="tx1"/>
                </a:solidFill>
                <a:latin typeface="Calibri" pitchFamily="34" charset="0"/>
                <a:cs typeface="Arial" pitchFamily="34" charset="0"/>
              </a:defRPr>
            </a:lvl2pPr>
            <a:lvl3pPr marL="1134999" indent="-227000" eaLnBrk="0" hangingPunct="0">
              <a:defRPr>
                <a:solidFill>
                  <a:schemeClr val="tx1"/>
                </a:solidFill>
                <a:latin typeface="Calibri" pitchFamily="34" charset="0"/>
                <a:cs typeface="Arial" pitchFamily="34" charset="0"/>
              </a:defRPr>
            </a:lvl3pPr>
            <a:lvl4pPr marL="1588999" indent="-227000" eaLnBrk="0" hangingPunct="0">
              <a:defRPr>
                <a:solidFill>
                  <a:schemeClr val="tx1"/>
                </a:solidFill>
                <a:latin typeface="Calibri" pitchFamily="34" charset="0"/>
                <a:cs typeface="Arial" pitchFamily="34" charset="0"/>
              </a:defRPr>
            </a:lvl4pPr>
            <a:lvl5pPr marL="2042998" indent="-227000" eaLnBrk="0" hangingPunct="0">
              <a:defRPr>
                <a:solidFill>
                  <a:schemeClr val="tx1"/>
                </a:solidFill>
                <a:latin typeface="Calibri" pitchFamily="34" charset="0"/>
                <a:cs typeface="Arial" pitchFamily="34" charset="0"/>
              </a:defRPr>
            </a:lvl5pPr>
            <a:lvl6pPr marL="2496998" indent="-227000" eaLnBrk="0" fontAlgn="base" hangingPunct="0">
              <a:spcBef>
                <a:spcPct val="0"/>
              </a:spcBef>
              <a:spcAft>
                <a:spcPct val="0"/>
              </a:spcAft>
              <a:defRPr>
                <a:solidFill>
                  <a:schemeClr val="tx1"/>
                </a:solidFill>
                <a:latin typeface="Calibri" pitchFamily="34" charset="0"/>
                <a:cs typeface="Arial" pitchFamily="34" charset="0"/>
              </a:defRPr>
            </a:lvl6pPr>
            <a:lvl7pPr marL="2950997" indent="-227000" eaLnBrk="0" fontAlgn="base" hangingPunct="0">
              <a:spcBef>
                <a:spcPct val="0"/>
              </a:spcBef>
              <a:spcAft>
                <a:spcPct val="0"/>
              </a:spcAft>
              <a:defRPr>
                <a:solidFill>
                  <a:schemeClr val="tx1"/>
                </a:solidFill>
                <a:latin typeface="Calibri" pitchFamily="34" charset="0"/>
                <a:cs typeface="Arial" pitchFamily="34" charset="0"/>
              </a:defRPr>
            </a:lvl7pPr>
            <a:lvl8pPr marL="3404997" indent="-227000" eaLnBrk="0" fontAlgn="base" hangingPunct="0">
              <a:spcBef>
                <a:spcPct val="0"/>
              </a:spcBef>
              <a:spcAft>
                <a:spcPct val="0"/>
              </a:spcAft>
              <a:defRPr>
                <a:solidFill>
                  <a:schemeClr val="tx1"/>
                </a:solidFill>
                <a:latin typeface="Calibri" pitchFamily="34" charset="0"/>
                <a:cs typeface="Arial" pitchFamily="34" charset="0"/>
              </a:defRPr>
            </a:lvl8pPr>
            <a:lvl9pPr marL="3858997" indent="-2270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fld id="{6FE0A148-3E95-49D0-B77E-E940CFE6F10F}" type="slidenum">
              <a:rPr lang="nb-NO" altLang="nb-NO" smtClean="0"/>
              <a:pPr eaLnBrk="1" fontAlgn="base" hangingPunct="1">
                <a:spcBef>
                  <a:spcPct val="0"/>
                </a:spcBef>
                <a:spcAft>
                  <a:spcPct val="0"/>
                </a:spcAft>
              </a:pPr>
              <a:t>49</a:t>
            </a:fld>
            <a:endParaRPr lang="nb-NO" altLang="nb-NO"/>
          </a:p>
        </p:txBody>
      </p:sp>
      <p:sp>
        <p:nvSpPr>
          <p:cNvPr id="250885" name="Plassholder for dato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37749" indent="-283750" eaLnBrk="0" hangingPunct="0">
              <a:defRPr>
                <a:solidFill>
                  <a:schemeClr val="tx1"/>
                </a:solidFill>
                <a:latin typeface="Calibri" pitchFamily="34" charset="0"/>
                <a:cs typeface="Arial" pitchFamily="34" charset="0"/>
              </a:defRPr>
            </a:lvl2pPr>
            <a:lvl3pPr marL="1134999" indent="-227000" eaLnBrk="0" hangingPunct="0">
              <a:defRPr>
                <a:solidFill>
                  <a:schemeClr val="tx1"/>
                </a:solidFill>
                <a:latin typeface="Calibri" pitchFamily="34" charset="0"/>
                <a:cs typeface="Arial" pitchFamily="34" charset="0"/>
              </a:defRPr>
            </a:lvl3pPr>
            <a:lvl4pPr marL="1588999" indent="-227000" eaLnBrk="0" hangingPunct="0">
              <a:defRPr>
                <a:solidFill>
                  <a:schemeClr val="tx1"/>
                </a:solidFill>
                <a:latin typeface="Calibri" pitchFamily="34" charset="0"/>
                <a:cs typeface="Arial" pitchFamily="34" charset="0"/>
              </a:defRPr>
            </a:lvl4pPr>
            <a:lvl5pPr marL="2042998" indent="-227000" eaLnBrk="0" hangingPunct="0">
              <a:defRPr>
                <a:solidFill>
                  <a:schemeClr val="tx1"/>
                </a:solidFill>
                <a:latin typeface="Calibri" pitchFamily="34" charset="0"/>
                <a:cs typeface="Arial" pitchFamily="34" charset="0"/>
              </a:defRPr>
            </a:lvl5pPr>
            <a:lvl6pPr marL="2496998" indent="-227000" eaLnBrk="0" fontAlgn="base" hangingPunct="0">
              <a:spcBef>
                <a:spcPct val="0"/>
              </a:spcBef>
              <a:spcAft>
                <a:spcPct val="0"/>
              </a:spcAft>
              <a:defRPr>
                <a:solidFill>
                  <a:schemeClr val="tx1"/>
                </a:solidFill>
                <a:latin typeface="Calibri" pitchFamily="34" charset="0"/>
                <a:cs typeface="Arial" pitchFamily="34" charset="0"/>
              </a:defRPr>
            </a:lvl6pPr>
            <a:lvl7pPr marL="2950997" indent="-227000" eaLnBrk="0" fontAlgn="base" hangingPunct="0">
              <a:spcBef>
                <a:spcPct val="0"/>
              </a:spcBef>
              <a:spcAft>
                <a:spcPct val="0"/>
              </a:spcAft>
              <a:defRPr>
                <a:solidFill>
                  <a:schemeClr val="tx1"/>
                </a:solidFill>
                <a:latin typeface="Calibri" pitchFamily="34" charset="0"/>
                <a:cs typeface="Arial" pitchFamily="34" charset="0"/>
              </a:defRPr>
            </a:lvl7pPr>
            <a:lvl8pPr marL="3404997" indent="-227000" eaLnBrk="0" fontAlgn="base" hangingPunct="0">
              <a:spcBef>
                <a:spcPct val="0"/>
              </a:spcBef>
              <a:spcAft>
                <a:spcPct val="0"/>
              </a:spcAft>
              <a:defRPr>
                <a:solidFill>
                  <a:schemeClr val="tx1"/>
                </a:solidFill>
                <a:latin typeface="Calibri" pitchFamily="34" charset="0"/>
                <a:cs typeface="Arial" pitchFamily="34" charset="0"/>
              </a:defRPr>
            </a:lvl8pPr>
            <a:lvl9pPr marL="3858997" indent="-2270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r>
              <a:rPr lang="nb-NO" altLang="nb-NO"/>
              <a:t>11.11.2013</a:t>
            </a:r>
          </a:p>
        </p:txBody>
      </p:sp>
    </p:spTree>
    <p:extLst>
      <p:ext uri="{BB962C8B-B14F-4D97-AF65-F5344CB8AC3E}">
        <p14:creationId xmlns:p14="http://schemas.microsoft.com/office/powerpoint/2010/main" val="20219031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D5299745-5F13-4885-8FB7-48E69592EB33}" type="slidenum">
              <a:rPr lang="nb-NO" smtClean="0"/>
              <a:pPr/>
              <a:t>50</a:t>
            </a:fld>
            <a:endParaRPr lang="nb-NO"/>
          </a:p>
        </p:txBody>
      </p:sp>
    </p:spTree>
    <p:extLst>
      <p:ext uri="{BB962C8B-B14F-4D97-AF65-F5344CB8AC3E}">
        <p14:creationId xmlns:p14="http://schemas.microsoft.com/office/powerpoint/2010/main" val="2031188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4B12D3F-E72A-4FB1-8003-F4DC5515C846}" type="slidenum">
              <a:rPr lang="nb-NO" smtClean="0"/>
              <a:pPr/>
              <a:t>5</a:t>
            </a:fld>
            <a:endParaRPr lang="nb-NO"/>
          </a:p>
        </p:txBody>
      </p:sp>
    </p:spTree>
    <p:extLst>
      <p:ext uri="{BB962C8B-B14F-4D97-AF65-F5344CB8AC3E}">
        <p14:creationId xmlns:p14="http://schemas.microsoft.com/office/powerpoint/2010/main" val="16065488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dirty="0"/>
              <a:t>Flying a </a:t>
            </a:r>
            <a:r>
              <a:rPr lang="nb-NO" altLang="nb-NO" dirty="0" err="1"/>
              <a:t>kite</a:t>
            </a:r>
            <a:r>
              <a:rPr lang="nb-NO" altLang="nb-NO" dirty="0"/>
              <a:t>. Dersom man vet noe om konteksten kan relativt komplisert informasjon forstås.</a:t>
            </a:r>
          </a:p>
        </p:txBody>
      </p:sp>
      <p:sp>
        <p:nvSpPr>
          <p:cNvPr id="25293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37749" indent="-283750" eaLnBrk="0" hangingPunct="0">
              <a:defRPr>
                <a:solidFill>
                  <a:schemeClr val="tx1"/>
                </a:solidFill>
                <a:latin typeface="Calibri" pitchFamily="34" charset="0"/>
                <a:cs typeface="Arial" pitchFamily="34" charset="0"/>
              </a:defRPr>
            </a:lvl2pPr>
            <a:lvl3pPr marL="1134999" indent="-227000" eaLnBrk="0" hangingPunct="0">
              <a:defRPr>
                <a:solidFill>
                  <a:schemeClr val="tx1"/>
                </a:solidFill>
                <a:latin typeface="Calibri" pitchFamily="34" charset="0"/>
                <a:cs typeface="Arial" pitchFamily="34" charset="0"/>
              </a:defRPr>
            </a:lvl3pPr>
            <a:lvl4pPr marL="1588999" indent="-227000" eaLnBrk="0" hangingPunct="0">
              <a:defRPr>
                <a:solidFill>
                  <a:schemeClr val="tx1"/>
                </a:solidFill>
                <a:latin typeface="Calibri" pitchFamily="34" charset="0"/>
                <a:cs typeface="Arial" pitchFamily="34" charset="0"/>
              </a:defRPr>
            </a:lvl4pPr>
            <a:lvl5pPr marL="2042998" indent="-227000" eaLnBrk="0" hangingPunct="0">
              <a:defRPr>
                <a:solidFill>
                  <a:schemeClr val="tx1"/>
                </a:solidFill>
                <a:latin typeface="Calibri" pitchFamily="34" charset="0"/>
                <a:cs typeface="Arial" pitchFamily="34" charset="0"/>
              </a:defRPr>
            </a:lvl5pPr>
            <a:lvl6pPr marL="2496998" indent="-227000" eaLnBrk="0" fontAlgn="base" hangingPunct="0">
              <a:spcBef>
                <a:spcPct val="0"/>
              </a:spcBef>
              <a:spcAft>
                <a:spcPct val="0"/>
              </a:spcAft>
              <a:defRPr>
                <a:solidFill>
                  <a:schemeClr val="tx1"/>
                </a:solidFill>
                <a:latin typeface="Calibri" pitchFamily="34" charset="0"/>
                <a:cs typeface="Arial" pitchFamily="34" charset="0"/>
              </a:defRPr>
            </a:lvl6pPr>
            <a:lvl7pPr marL="2950997" indent="-227000" eaLnBrk="0" fontAlgn="base" hangingPunct="0">
              <a:spcBef>
                <a:spcPct val="0"/>
              </a:spcBef>
              <a:spcAft>
                <a:spcPct val="0"/>
              </a:spcAft>
              <a:defRPr>
                <a:solidFill>
                  <a:schemeClr val="tx1"/>
                </a:solidFill>
                <a:latin typeface="Calibri" pitchFamily="34" charset="0"/>
                <a:cs typeface="Arial" pitchFamily="34" charset="0"/>
              </a:defRPr>
            </a:lvl7pPr>
            <a:lvl8pPr marL="3404997" indent="-227000" eaLnBrk="0" fontAlgn="base" hangingPunct="0">
              <a:spcBef>
                <a:spcPct val="0"/>
              </a:spcBef>
              <a:spcAft>
                <a:spcPct val="0"/>
              </a:spcAft>
              <a:defRPr>
                <a:solidFill>
                  <a:schemeClr val="tx1"/>
                </a:solidFill>
                <a:latin typeface="Calibri" pitchFamily="34" charset="0"/>
                <a:cs typeface="Arial" pitchFamily="34" charset="0"/>
              </a:defRPr>
            </a:lvl8pPr>
            <a:lvl9pPr marL="3858997" indent="-2270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fld id="{E37294FC-4E36-4637-8244-B3F6F7DC170B}" type="slidenum">
              <a:rPr lang="nb-NO" altLang="nb-NO" smtClean="0"/>
              <a:pPr eaLnBrk="1" fontAlgn="base" hangingPunct="1">
                <a:spcBef>
                  <a:spcPct val="0"/>
                </a:spcBef>
                <a:spcAft>
                  <a:spcPct val="0"/>
                </a:spcAft>
              </a:pPr>
              <a:t>51</a:t>
            </a:fld>
            <a:endParaRPr lang="nb-NO" altLang="nb-NO"/>
          </a:p>
        </p:txBody>
      </p:sp>
      <p:sp>
        <p:nvSpPr>
          <p:cNvPr id="252933" name="Plassholder for dato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37749" indent="-283750" eaLnBrk="0" hangingPunct="0">
              <a:defRPr>
                <a:solidFill>
                  <a:schemeClr val="tx1"/>
                </a:solidFill>
                <a:latin typeface="Calibri" pitchFamily="34" charset="0"/>
                <a:cs typeface="Arial" pitchFamily="34" charset="0"/>
              </a:defRPr>
            </a:lvl2pPr>
            <a:lvl3pPr marL="1134999" indent="-227000" eaLnBrk="0" hangingPunct="0">
              <a:defRPr>
                <a:solidFill>
                  <a:schemeClr val="tx1"/>
                </a:solidFill>
                <a:latin typeface="Calibri" pitchFamily="34" charset="0"/>
                <a:cs typeface="Arial" pitchFamily="34" charset="0"/>
              </a:defRPr>
            </a:lvl3pPr>
            <a:lvl4pPr marL="1588999" indent="-227000" eaLnBrk="0" hangingPunct="0">
              <a:defRPr>
                <a:solidFill>
                  <a:schemeClr val="tx1"/>
                </a:solidFill>
                <a:latin typeface="Calibri" pitchFamily="34" charset="0"/>
                <a:cs typeface="Arial" pitchFamily="34" charset="0"/>
              </a:defRPr>
            </a:lvl4pPr>
            <a:lvl5pPr marL="2042998" indent="-227000" eaLnBrk="0" hangingPunct="0">
              <a:defRPr>
                <a:solidFill>
                  <a:schemeClr val="tx1"/>
                </a:solidFill>
                <a:latin typeface="Calibri" pitchFamily="34" charset="0"/>
                <a:cs typeface="Arial" pitchFamily="34" charset="0"/>
              </a:defRPr>
            </a:lvl5pPr>
            <a:lvl6pPr marL="2496998" indent="-227000" eaLnBrk="0" fontAlgn="base" hangingPunct="0">
              <a:spcBef>
                <a:spcPct val="0"/>
              </a:spcBef>
              <a:spcAft>
                <a:spcPct val="0"/>
              </a:spcAft>
              <a:defRPr>
                <a:solidFill>
                  <a:schemeClr val="tx1"/>
                </a:solidFill>
                <a:latin typeface="Calibri" pitchFamily="34" charset="0"/>
                <a:cs typeface="Arial" pitchFamily="34" charset="0"/>
              </a:defRPr>
            </a:lvl6pPr>
            <a:lvl7pPr marL="2950997" indent="-227000" eaLnBrk="0" fontAlgn="base" hangingPunct="0">
              <a:spcBef>
                <a:spcPct val="0"/>
              </a:spcBef>
              <a:spcAft>
                <a:spcPct val="0"/>
              </a:spcAft>
              <a:defRPr>
                <a:solidFill>
                  <a:schemeClr val="tx1"/>
                </a:solidFill>
                <a:latin typeface="Calibri" pitchFamily="34" charset="0"/>
                <a:cs typeface="Arial" pitchFamily="34" charset="0"/>
              </a:defRPr>
            </a:lvl7pPr>
            <a:lvl8pPr marL="3404997" indent="-227000" eaLnBrk="0" fontAlgn="base" hangingPunct="0">
              <a:spcBef>
                <a:spcPct val="0"/>
              </a:spcBef>
              <a:spcAft>
                <a:spcPct val="0"/>
              </a:spcAft>
              <a:defRPr>
                <a:solidFill>
                  <a:schemeClr val="tx1"/>
                </a:solidFill>
                <a:latin typeface="Calibri" pitchFamily="34" charset="0"/>
                <a:cs typeface="Arial" pitchFamily="34" charset="0"/>
              </a:defRPr>
            </a:lvl8pPr>
            <a:lvl9pPr marL="3858997" indent="-2270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r>
              <a:rPr lang="nb-NO" altLang="nb-NO"/>
              <a:t>11.11.2013</a:t>
            </a:r>
          </a:p>
        </p:txBody>
      </p:sp>
    </p:spTree>
    <p:extLst>
      <p:ext uri="{BB962C8B-B14F-4D97-AF65-F5344CB8AC3E}">
        <p14:creationId xmlns:p14="http://schemas.microsoft.com/office/powerpoint/2010/main" val="11719435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5299745-5F13-4885-8FB7-48E69592EB33}" type="slidenum">
              <a:rPr lang="nb-NO" smtClean="0"/>
              <a:pPr/>
              <a:t>52</a:t>
            </a:fld>
            <a:endParaRPr lang="nb-NO"/>
          </a:p>
        </p:txBody>
      </p:sp>
    </p:spTree>
    <p:extLst>
      <p:ext uri="{BB962C8B-B14F-4D97-AF65-F5344CB8AC3E}">
        <p14:creationId xmlns:p14="http://schemas.microsoft.com/office/powerpoint/2010/main" val="14167456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99745-5F13-4885-8FB7-48E69592EB33}" type="slidenum">
              <a:rPr lang="nb-NO" smtClean="0"/>
              <a:pPr/>
              <a:t>53</a:t>
            </a:fld>
            <a:endParaRPr lang="nb-NO"/>
          </a:p>
        </p:txBody>
      </p:sp>
    </p:spTree>
    <p:extLst>
      <p:ext uri="{BB962C8B-B14F-4D97-AF65-F5344CB8AC3E}">
        <p14:creationId xmlns:p14="http://schemas.microsoft.com/office/powerpoint/2010/main" val="6128427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99745-5F13-4885-8FB7-48E69592EB33}" type="slidenum">
              <a:rPr lang="nb-NO" smtClean="0"/>
              <a:pPr/>
              <a:t>54</a:t>
            </a:fld>
            <a:endParaRPr lang="nb-NO"/>
          </a:p>
        </p:txBody>
      </p:sp>
    </p:spTree>
    <p:extLst>
      <p:ext uri="{BB962C8B-B14F-4D97-AF65-F5344CB8AC3E}">
        <p14:creationId xmlns:p14="http://schemas.microsoft.com/office/powerpoint/2010/main" val="22335441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99745-5F13-4885-8FB7-48E69592EB33}" type="slidenum">
              <a:rPr lang="nb-NO" smtClean="0"/>
              <a:pPr/>
              <a:t>55</a:t>
            </a:fld>
            <a:endParaRPr lang="nb-NO"/>
          </a:p>
        </p:txBody>
      </p:sp>
    </p:spTree>
    <p:extLst>
      <p:ext uri="{BB962C8B-B14F-4D97-AF65-F5344CB8AC3E}">
        <p14:creationId xmlns:p14="http://schemas.microsoft.com/office/powerpoint/2010/main" val="32916971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5299745-5F13-4885-8FB7-48E69592EB33}" type="slidenum">
              <a:rPr lang="nb-NO" smtClean="0"/>
              <a:pPr/>
              <a:t>56</a:t>
            </a:fld>
            <a:endParaRPr lang="nb-NO"/>
          </a:p>
        </p:txBody>
      </p:sp>
    </p:spTree>
    <p:extLst>
      <p:ext uri="{BB962C8B-B14F-4D97-AF65-F5344CB8AC3E}">
        <p14:creationId xmlns:p14="http://schemas.microsoft.com/office/powerpoint/2010/main" val="24201184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5299745-5F13-4885-8FB7-48E69592EB33}" type="slidenum">
              <a:rPr lang="nb-NO" smtClean="0"/>
              <a:pPr/>
              <a:t>57</a:t>
            </a:fld>
            <a:endParaRPr lang="nb-NO"/>
          </a:p>
        </p:txBody>
      </p:sp>
    </p:spTree>
    <p:extLst>
      <p:ext uri="{BB962C8B-B14F-4D97-AF65-F5344CB8AC3E}">
        <p14:creationId xmlns:p14="http://schemas.microsoft.com/office/powerpoint/2010/main" val="17636927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5299745-5F13-4885-8FB7-48E69592EB33}" type="slidenum">
              <a:rPr lang="nb-NO" smtClean="0"/>
              <a:pPr/>
              <a:t>58</a:t>
            </a:fld>
            <a:endParaRPr lang="nb-NO"/>
          </a:p>
        </p:txBody>
      </p:sp>
    </p:spTree>
    <p:extLst>
      <p:ext uri="{BB962C8B-B14F-4D97-AF65-F5344CB8AC3E}">
        <p14:creationId xmlns:p14="http://schemas.microsoft.com/office/powerpoint/2010/main" val="23703341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5299745-5F13-4885-8FB7-48E69592EB33}" type="slidenum">
              <a:rPr lang="nb-NO" smtClean="0"/>
              <a:pPr/>
              <a:t>59</a:t>
            </a:fld>
            <a:endParaRPr lang="nb-NO"/>
          </a:p>
        </p:txBody>
      </p:sp>
    </p:spTree>
    <p:extLst>
      <p:ext uri="{BB962C8B-B14F-4D97-AF65-F5344CB8AC3E}">
        <p14:creationId xmlns:p14="http://schemas.microsoft.com/office/powerpoint/2010/main" val="39014309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5299745-5F13-4885-8FB7-48E69592EB33}" type="slidenum">
              <a:rPr lang="nb-NO" smtClean="0"/>
              <a:pPr/>
              <a:t>60</a:t>
            </a:fld>
            <a:endParaRPr lang="nb-NO"/>
          </a:p>
        </p:txBody>
      </p:sp>
    </p:spTree>
    <p:extLst>
      <p:ext uri="{BB962C8B-B14F-4D97-AF65-F5344CB8AC3E}">
        <p14:creationId xmlns:p14="http://schemas.microsoft.com/office/powerpoint/2010/main" val="3730470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4B12D3F-E72A-4FB1-8003-F4DC5515C846}" type="slidenum">
              <a:rPr lang="nb-NO" smtClean="0"/>
              <a:pPr/>
              <a:t>6</a:t>
            </a:fld>
            <a:endParaRPr lang="nb-NO"/>
          </a:p>
        </p:txBody>
      </p:sp>
    </p:spTree>
    <p:extLst>
      <p:ext uri="{BB962C8B-B14F-4D97-AF65-F5344CB8AC3E}">
        <p14:creationId xmlns:p14="http://schemas.microsoft.com/office/powerpoint/2010/main" val="29065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4B12D3F-E72A-4FB1-8003-F4DC5515C846}" type="slidenum">
              <a:rPr lang="nb-NO" smtClean="0"/>
              <a:pPr/>
              <a:t>7</a:t>
            </a:fld>
            <a:endParaRPr lang="nb-NO"/>
          </a:p>
        </p:txBody>
      </p:sp>
    </p:spTree>
    <p:extLst>
      <p:ext uri="{BB962C8B-B14F-4D97-AF65-F5344CB8AC3E}">
        <p14:creationId xmlns:p14="http://schemas.microsoft.com/office/powerpoint/2010/main" val="1583458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B12D3F-E72A-4FB1-8003-F4DC5515C846}" type="slidenum">
              <a:rPr lang="nb-NO" smtClean="0"/>
              <a:pPr/>
              <a:t>8</a:t>
            </a:fld>
            <a:endParaRPr lang="nb-NO"/>
          </a:p>
        </p:txBody>
      </p:sp>
    </p:spTree>
    <p:extLst>
      <p:ext uri="{BB962C8B-B14F-4D97-AF65-F5344CB8AC3E}">
        <p14:creationId xmlns:p14="http://schemas.microsoft.com/office/powerpoint/2010/main" val="3640521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ssholder for notater 2"/>
          <p:cNvSpPr>
            <a:spLocks noGrp="1"/>
          </p:cNvSpPr>
          <p:nvPr>
            <p:ph type="body" idx="1"/>
          </p:nvPr>
        </p:nvSpPr>
        <p:spPr/>
        <p:txBody>
          <a:bodyPr>
            <a:normAutofit/>
          </a:bodyPr>
          <a:lstStyle/>
          <a:p>
            <a:pPr>
              <a:defRPr/>
            </a:pPr>
            <a:r>
              <a:rPr lang="nb-NO" dirty="0"/>
              <a:t>Forklare bakgrunnen for bildene. Evt. Legge til egne bilder. Målet ar å bryte ned ideen om at flyktninger utgjør størstedelen av innvandrerne. Det finnes mange grupper og ‘innvandrere’ omfatter alle.</a:t>
            </a:r>
          </a:p>
          <a:p>
            <a:pPr>
              <a:defRPr/>
            </a:pPr>
            <a:endParaRPr lang="nb-NO" dirty="0"/>
          </a:p>
          <a:p>
            <a:pPr marL="227000" indent="-227000">
              <a:buFontTx/>
              <a:buAutoNum type="arabicPeriod"/>
              <a:defRPr/>
            </a:pPr>
            <a:r>
              <a:rPr lang="nb-NO" dirty="0"/>
              <a:t>Menn fra Pakistan på kurs hos Oslo Sporveier 1977 (</a:t>
            </a:r>
            <a:r>
              <a:rPr lang="nb-NO" dirty="0" err="1"/>
              <a:t>Ramyana</a:t>
            </a:r>
            <a:r>
              <a:rPr lang="nb-NO" dirty="0"/>
              <a:t>)</a:t>
            </a:r>
          </a:p>
          <a:p>
            <a:pPr marL="227000" indent="-227000">
              <a:buFontTx/>
              <a:buAutoNum type="arabicPeriod"/>
              <a:defRPr/>
            </a:pPr>
            <a:r>
              <a:rPr lang="nb-NO" dirty="0"/>
              <a:t>Indisk poet og guru som samarbeidet med Arne Garborg, som het Sri </a:t>
            </a:r>
            <a:r>
              <a:rPr lang="nb-NO" dirty="0" err="1"/>
              <a:t>Ananda</a:t>
            </a:r>
            <a:r>
              <a:rPr lang="nb-NO" dirty="0"/>
              <a:t>. Bosatte seg i Nord-Østerdalen. Giftet seg med en norsk dame. Kom hit i 1917 og døde i 1945.</a:t>
            </a:r>
          </a:p>
          <a:p>
            <a:pPr marL="227000" indent="-227000">
              <a:buFontTx/>
              <a:buAutoNum type="arabicPeriod"/>
              <a:defRPr/>
            </a:pPr>
            <a:r>
              <a:rPr lang="nb-NO" dirty="0"/>
              <a:t>Kongefamilien som kommer til Norge  på begynnelsen av 1900-tallet. Dette er dronning Maud og kong Haakon med Olav i 1905. Her ville de vise at de kunne stå på ski. Var dette et integreringsstunt?</a:t>
            </a:r>
          </a:p>
          <a:p>
            <a:pPr marL="227000" indent="-227000">
              <a:buFontTx/>
              <a:buAutoNum type="arabicPeriod"/>
              <a:defRPr/>
            </a:pPr>
            <a:r>
              <a:rPr lang="nb-NO" dirty="0"/>
              <a:t>Dette viser et polsk ektepar. De var i tvangsarbeidsleir i Tyskland under krigen. De kom til Norge som flyktninger i 1951. Bildet er tatt under gårdsarbeid på Skarnes i 1952.</a:t>
            </a:r>
          </a:p>
          <a:p>
            <a:pPr marL="227000" indent="-227000">
              <a:buFontTx/>
              <a:buAutoNum type="arabicPeriod"/>
              <a:defRPr/>
            </a:pPr>
            <a:r>
              <a:rPr lang="nb-NO" dirty="0"/>
              <a:t>Det siste bildet er av </a:t>
            </a:r>
            <a:r>
              <a:rPr lang="nb-NO" dirty="0" err="1"/>
              <a:t>Sadiqi</a:t>
            </a:r>
            <a:r>
              <a:rPr lang="nb-NO" dirty="0"/>
              <a:t>. Han var en pakistansk gjesteforsker ved UiO i 1972-73 på institutt for generell genetikk. Universitetsutdannet fra Oxford med doktorgrad. Endte opp med å jobbe på bensinstasjon på Majorstua.</a:t>
            </a:r>
          </a:p>
          <a:p>
            <a:pPr marL="227000" indent="-227000">
              <a:buFontTx/>
              <a:buAutoNum type="arabicPeriod"/>
              <a:defRPr/>
            </a:pPr>
            <a:endParaRPr lang="nb-NO" dirty="0"/>
          </a:p>
        </p:txBody>
      </p:sp>
      <p:sp>
        <p:nvSpPr>
          <p:cNvPr id="189444"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7749" indent="-283750">
              <a:defRPr>
                <a:solidFill>
                  <a:schemeClr val="tx1"/>
                </a:solidFill>
                <a:latin typeface="Calibri" pitchFamily="34" charset="0"/>
              </a:defRPr>
            </a:lvl2pPr>
            <a:lvl3pPr marL="1134999" indent="-227000">
              <a:defRPr>
                <a:solidFill>
                  <a:schemeClr val="tx1"/>
                </a:solidFill>
                <a:latin typeface="Calibri" pitchFamily="34" charset="0"/>
              </a:defRPr>
            </a:lvl3pPr>
            <a:lvl4pPr marL="1588999" indent="-227000">
              <a:defRPr>
                <a:solidFill>
                  <a:schemeClr val="tx1"/>
                </a:solidFill>
                <a:latin typeface="Calibri" pitchFamily="34" charset="0"/>
              </a:defRPr>
            </a:lvl4pPr>
            <a:lvl5pPr marL="2042998" indent="-227000">
              <a:defRPr>
                <a:solidFill>
                  <a:schemeClr val="tx1"/>
                </a:solidFill>
                <a:latin typeface="Calibri" pitchFamily="34" charset="0"/>
              </a:defRPr>
            </a:lvl5pPr>
            <a:lvl6pPr marL="2496998" indent="-227000" fontAlgn="base">
              <a:spcBef>
                <a:spcPct val="0"/>
              </a:spcBef>
              <a:spcAft>
                <a:spcPct val="0"/>
              </a:spcAft>
              <a:defRPr>
                <a:solidFill>
                  <a:schemeClr val="tx1"/>
                </a:solidFill>
                <a:latin typeface="Calibri" pitchFamily="34" charset="0"/>
              </a:defRPr>
            </a:lvl6pPr>
            <a:lvl7pPr marL="2950997" indent="-227000" fontAlgn="base">
              <a:spcBef>
                <a:spcPct val="0"/>
              </a:spcBef>
              <a:spcAft>
                <a:spcPct val="0"/>
              </a:spcAft>
              <a:defRPr>
                <a:solidFill>
                  <a:schemeClr val="tx1"/>
                </a:solidFill>
                <a:latin typeface="Calibri" pitchFamily="34" charset="0"/>
              </a:defRPr>
            </a:lvl7pPr>
            <a:lvl8pPr marL="3404997" indent="-227000" fontAlgn="base">
              <a:spcBef>
                <a:spcPct val="0"/>
              </a:spcBef>
              <a:spcAft>
                <a:spcPct val="0"/>
              </a:spcAft>
              <a:defRPr>
                <a:solidFill>
                  <a:schemeClr val="tx1"/>
                </a:solidFill>
                <a:latin typeface="Calibri" pitchFamily="34" charset="0"/>
              </a:defRPr>
            </a:lvl8pPr>
            <a:lvl9pPr marL="3858997" indent="-2270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BD044E4-AC87-41D9-B191-9608C5F9ADAA}" type="slidenum">
              <a:rPr lang="nb-NO" altLang="nb-NO" smtClean="0"/>
              <a:pPr fontAlgn="base">
                <a:spcBef>
                  <a:spcPct val="0"/>
                </a:spcBef>
                <a:spcAft>
                  <a:spcPct val="0"/>
                </a:spcAft>
                <a:defRPr/>
              </a:pPr>
              <a:t>9</a:t>
            </a:fld>
            <a:endParaRPr lang="nb-NO" altLang="nb-NO"/>
          </a:p>
        </p:txBody>
      </p:sp>
    </p:spTree>
    <p:extLst>
      <p:ext uri="{BB962C8B-B14F-4D97-AF65-F5344CB8AC3E}">
        <p14:creationId xmlns:p14="http://schemas.microsoft.com/office/powerpoint/2010/main" val="3557665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521C136A-6381-4272-B6F9-6C62EDAE6F04}" type="datetimeFigureOut">
              <a:rPr lang="nb-NO" smtClean="0"/>
              <a:pPr/>
              <a:t>13.04.2018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6109387-65A3-4F44-8D42-B4EB18586036}" type="slidenum">
              <a:rPr lang="nb-NO" smtClean="0"/>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21C136A-6381-4272-B6F9-6C62EDAE6F04}" type="datetimeFigureOut">
              <a:rPr lang="nb-NO" smtClean="0"/>
              <a:pPr/>
              <a:t>13.04.2018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6109387-65A3-4F44-8D42-B4EB18586036}"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21C136A-6381-4272-B6F9-6C62EDAE6F04}" type="datetimeFigureOut">
              <a:rPr lang="nb-NO" smtClean="0"/>
              <a:pPr/>
              <a:t>13.04.2018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6109387-65A3-4F44-8D42-B4EB18586036}" type="slidenum">
              <a:rPr lang="nb-NO" smtClean="0"/>
              <a:pPr/>
              <a:t>‹#›</a:t>
            </a:fld>
            <a:endParaRPr lang="nb-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tel og innhold lys brun bakgrunn">
    <p:spTree>
      <p:nvGrpSpPr>
        <p:cNvPr id="1" name=""/>
        <p:cNvGrpSpPr/>
        <p:nvPr/>
      </p:nvGrpSpPr>
      <p:grpSpPr>
        <a:xfrm>
          <a:off x="0" y="0"/>
          <a:ext cx="0" cy="0"/>
          <a:chOff x="0" y="0"/>
          <a:chExt cx="0" cy="0"/>
        </a:xfrm>
      </p:grpSpPr>
      <p:sp>
        <p:nvSpPr>
          <p:cNvPr id="12" name="Rektangel 11">
            <a:extLst>
              <a:ext uri="{FF2B5EF4-FFF2-40B4-BE49-F238E27FC236}">
                <a16:creationId xmlns="" xmlns:a16="http://schemas.microsoft.com/office/drawing/2014/main" id="{A01CC69B-9FD8-427A-82DE-123472262D0A}"/>
              </a:ext>
            </a:extLst>
          </p:cNvPr>
          <p:cNvSpPr/>
          <p:nvPr userDrawn="1"/>
        </p:nvSpPr>
        <p:spPr>
          <a:xfrm>
            <a:off x="218756" y="291670"/>
            <a:ext cx="8708372" cy="6276311"/>
          </a:xfrm>
          <a:prstGeom prst="rect">
            <a:avLst/>
          </a:prstGeom>
          <a:solidFill>
            <a:srgbClr val="EFE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75"/>
          </a:p>
        </p:txBody>
      </p:sp>
      <p:sp>
        <p:nvSpPr>
          <p:cNvPr id="2" name="Title 1"/>
          <p:cNvSpPr>
            <a:spLocks noGrp="1"/>
          </p:cNvSpPr>
          <p:nvPr>
            <p:ph type="title"/>
          </p:nvPr>
        </p:nvSpPr>
        <p:spPr>
          <a:xfrm>
            <a:off x="761594" y="655756"/>
            <a:ext cx="7886700" cy="769441"/>
          </a:xfrm>
        </p:spPr>
        <p:txBody>
          <a:bodyPr>
            <a:spAutoFit/>
          </a:bodyPr>
          <a:lstStyle>
            <a:lvl1pPr>
              <a:defRPr/>
            </a:lvl1pPr>
          </a:lstStyle>
          <a:p>
            <a:r>
              <a:rPr lang="nb-NO"/>
              <a:t>Klikk for å redigere tittelstil</a:t>
            </a:r>
            <a:endParaRPr lang="en-US" dirty="0"/>
          </a:p>
        </p:txBody>
      </p:sp>
      <p:sp>
        <p:nvSpPr>
          <p:cNvPr id="8" name="Plassholder for tekst 7">
            <a:extLst>
              <a:ext uri="{FF2B5EF4-FFF2-40B4-BE49-F238E27FC236}">
                <a16:creationId xmlns="" xmlns:a16="http://schemas.microsoft.com/office/drawing/2014/main" id="{CD5B7968-9160-4F95-9A28-7FEC1B18BF11}"/>
              </a:ext>
            </a:extLst>
          </p:cNvPr>
          <p:cNvSpPr>
            <a:spLocks noGrp="1"/>
          </p:cNvSpPr>
          <p:nvPr>
            <p:ph type="body" sz="quarter" idx="11"/>
          </p:nvPr>
        </p:nvSpPr>
        <p:spPr>
          <a:xfrm>
            <a:off x="761504" y="1363702"/>
            <a:ext cx="7886700" cy="423242"/>
          </a:xfrm>
        </p:spPr>
        <p:txBody>
          <a:bodyPr wrap="square">
            <a:spAutoFit/>
          </a:bodyPr>
          <a:lstStyle>
            <a:lvl1pPr marL="0" indent="0">
              <a:lnSpc>
                <a:spcPct val="100000"/>
              </a:lnSpc>
              <a:spcAft>
                <a:spcPts val="0"/>
              </a:spcAft>
              <a:buNone/>
              <a:defRPr sz="2063">
                <a:solidFill>
                  <a:schemeClr val="accent4"/>
                </a:solidFill>
              </a:defRPr>
            </a:lvl1pPr>
            <a:lvl2pPr marL="270000" indent="0">
              <a:buNone/>
              <a:defRPr/>
            </a:lvl2pPr>
          </a:lstStyle>
          <a:p>
            <a:pPr lvl="0"/>
            <a:r>
              <a:rPr lang="nb-NO"/>
              <a:t>Klikk for å redigere tekststiler i malen</a:t>
            </a:r>
          </a:p>
        </p:txBody>
      </p:sp>
      <p:sp>
        <p:nvSpPr>
          <p:cNvPr id="11" name="Plassholder for tekst 10">
            <a:extLst>
              <a:ext uri="{FF2B5EF4-FFF2-40B4-BE49-F238E27FC236}">
                <a16:creationId xmlns="" xmlns:a16="http://schemas.microsoft.com/office/drawing/2014/main" id="{745275BF-CA46-49C6-A317-71743D61B0EC}"/>
              </a:ext>
            </a:extLst>
          </p:cNvPr>
          <p:cNvSpPr>
            <a:spLocks noGrp="1"/>
          </p:cNvSpPr>
          <p:nvPr>
            <p:ph type="body" sz="quarter" idx="12"/>
          </p:nvPr>
        </p:nvSpPr>
        <p:spPr>
          <a:xfrm>
            <a:off x="761594" y="2177396"/>
            <a:ext cx="7886700" cy="3641147"/>
          </a:xfrm>
          <a:prstGeom prst="rect">
            <a:avLst/>
          </a:prstGeom>
        </p:spPr>
        <p:txBody>
          <a:bodyPr lIns="0" tIns="0" rIns="0" bIns="0"/>
          <a:lstStyle/>
          <a:p>
            <a:pPr lvl="0"/>
            <a:r>
              <a:rPr lang="nb-NO"/>
              <a:t>Klikk for å redigere tekststiler i malen</a:t>
            </a:r>
          </a:p>
        </p:txBody>
      </p:sp>
      <p:sp>
        <p:nvSpPr>
          <p:cNvPr id="14" name="TekstSylinder 13">
            <a:extLst>
              <a:ext uri="{FF2B5EF4-FFF2-40B4-BE49-F238E27FC236}">
                <a16:creationId xmlns="" xmlns:a16="http://schemas.microsoft.com/office/drawing/2014/main" id="{A5802A09-1244-437C-B1BA-C96CFC86F407}"/>
              </a:ext>
            </a:extLst>
          </p:cNvPr>
          <p:cNvSpPr txBox="1"/>
          <p:nvPr userDrawn="1"/>
        </p:nvSpPr>
        <p:spPr>
          <a:xfrm>
            <a:off x="761595" y="6291038"/>
            <a:ext cx="193411" cy="92333"/>
          </a:xfrm>
          <a:prstGeom prst="rect">
            <a:avLst/>
          </a:prstGeom>
          <a:noFill/>
        </p:spPr>
        <p:txBody>
          <a:bodyPr wrap="square" lIns="0" tIns="0" rIns="0" bIns="0" rtlCol="0">
            <a:spAutoFit/>
          </a:bodyPr>
          <a:lstStyle/>
          <a:p>
            <a:pPr marL="0" marR="0" lvl="0" indent="0" algn="l" defTabSz="171450" rtl="0" eaLnBrk="1" fontAlgn="auto" latinLnBrk="0" hangingPunct="1">
              <a:lnSpc>
                <a:spcPct val="100000"/>
              </a:lnSpc>
              <a:spcBef>
                <a:spcPts val="0"/>
              </a:spcBef>
              <a:spcAft>
                <a:spcPts val="0"/>
              </a:spcAft>
              <a:buClrTx/>
              <a:buSzTx/>
              <a:buFontTx/>
              <a:buNone/>
              <a:tabLst/>
              <a:defRPr/>
            </a:pPr>
            <a:r>
              <a:rPr lang="nb-NO" sz="600" b="1" dirty="0">
                <a:solidFill>
                  <a:schemeClr val="accent6"/>
                </a:solidFill>
                <a:latin typeface="Arial" panose="020B0604020202020204" pitchFamily="34" charset="0"/>
                <a:cs typeface="Arial" panose="020B0604020202020204" pitchFamily="34" charset="0"/>
              </a:rPr>
              <a:t>FHI - </a:t>
            </a:r>
            <a:r>
              <a:rPr lang="nb-NO" sz="600" dirty="0">
                <a:solidFill>
                  <a:schemeClr val="accent6"/>
                </a:solidFill>
                <a:latin typeface="Arial" panose="020B0604020202020204" pitchFamily="34" charset="0"/>
                <a:cs typeface="Arial" panose="020B0604020202020204" pitchFamily="34" charset="0"/>
              </a:rPr>
              <a:t> </a:t>
            </a:r>
          </a:p>
        </p:txBody>
      </p:sp>
      <p:sp>
        <p:nvSpPr>
          <p:cNvPr id="6" name="Plassholder for dato 5">
            <a:extLst>
              <a:ext uri="{FF2B5EF4-FFF2-40B4-BE49-F238E27FC236}">
                <a16:creationId xmlns="" xmlns:a16="http://schemas.microsoft.com/office/drawing/2014/main" id="{463A727C-8736-49BF-8ADE-F780822BD707}"/>
              </a:ext>
            </a:extLst>
          </p:cNvPr>
          <p:cNvSpPr>
            <a:spLocks noGrp="1"/>
          </p:cNvSpPr>
          <p:nvPr>
            <p:ph type="dt" sz="half" idx="13"/>
          </p:nvPr>
        </p:nvSpPr>
        <p:spPr/>
        <p:txBody>
          <a:bodyPr/>
          <a:lstStyle/>
          <a:p>
            <a:fld id="{286F342A-38DB-4162-9258-C1639628DEFF}" type="datetime1">
              <a:rPr lang="nb-NO" smtClean="0"/>
              <a:t>13.04.2018</a:t>
            </a:fld>
            <a:endParaRPr lang="nb-NO" dirty="0"/>
          </a:p>
        </p:txBody>
      </p:sp>
    </p:spTree>
    <p:extLst>
      <p:ext uri="{BB962C8B-B14F-4D97-AF65-F5344CB8AC3E}">
        <p14:creationId xmlns:p14="http://schemas.microsoft.com/office/powerpoint/2010/main" val="1781394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21C136A-6381-4272-B6F9-6C62EDAE6F04}" type="datetimeFigureOut">
              <a:rPr lang="nb-NO" smtClean="0"/>
              <a:pPr/>
              <a:t>13.04.2018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6109387-65A3-4F44-8D42-B4EB18586036}" type="slidenum">
              <a:rPr lang="nb-NO" smtClean="0"/>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521C136A-6381-4272-B6F9-6C62EDAE6F04}" type="datetimeFigureOut">
              <a:rPr lang="nb-NO" smtClean="0"/>
              <a:pPr/>
              <a:t>13.04.2018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6109387-65A3-4F44-8D42-B4EB18586036}" type="slidenum">
              <a:rPr lang="nb-NO" smtClean="0"/>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521C136A-6381-4272-B6F9-6C62EDAE6F04}" type="datetimeFigureOut">
              <a:rPr lang="nb-NO" smtClean="0"/>
              <a:pPr/>
              <a:t>13.04.2018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6109387-65A3-4F44-8D42-B4EB18586036}" type="slidenum">
              <a:rPr lang="nb-NO" smtClean="0"/>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521C136A-6381-4272-B6F9-6C62EDAE6F04}" type="datetimeFigureOut">
              <a:rPr lang="nb-NO" smtClean="0"/>
              <a:pPr/>
              <a:t>13.04.2018</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6109387-65A3-4F44-8D42-B4EB18586036}" type="slidenum">
              <a:rPr lang="nb-NO" smtClean="0"/>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521C136A-6381-4272-B6F9-6C62EDAE6F04}" type="datetimeFigureOut">
              <a:rPr lang="nb-NO" smtClean="0"/>
              <a:pPr/>
              <a:t>13.04.2018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6109387-65A3-4F44-8D42-B4EB18586036}" type="slidenum">
              <a:rPr lang="nb-NO" smtClean="0"/>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521C136A-6381-4272-B6F9-6C62EDAE6F04}" type="datetimeFigureOut">
              <a:rPr lang="nb-NO" smtClean="0"/>
              <a:pPr/>
              <a:t>13.04.2018</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6109387-65A3-4F44-8D42-B4EB18586036}" type="slidenum">
              <a:rPr lang="nb-NO" smtClean="0"/>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521C136A-6381-4272-B6F9-6C62EDAE6F04}" type="datetimeFigureOut">
              <a:rPr lang="nb-NO" smtClean="0"/>
              <a:pPr/>
              <a:t>13.04.2018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6109387-65A3-4F44-8D42-B4EB18586036}" type="slidenum">
              <a:rPr lang="nb-NO" smtClean="0"/>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521C136A-6381-4272-B6F9-6C62EDAE6F04}" type="datetimeFigureOut">
              <a:rPr lang="nb-NO" smtClean="0"/>
              <a:pPr/>
              <a:t>13.04.2018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6109387-65A3-4F44-8D42-B4EB18586036}"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C136A-6381-4272-B6F9-6C62EDAE6F04}" type="datetimeFigureOut">
              <a:rPr lang="nb-NO" smtClean="0"/>
              <a:pPr/>
              <a:t>13.04.2018</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09387-65A3-4F44-8D42-B4EB18586036}"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sb.no/_image/224858/labe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1.png"/><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fhi.no/hn/migrasjonshelse/" TargetMode="External"/><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jpeg"/></Relationships>
</file>

<file path=ppt/slides/_rels/slide54.xml.rels><?xml version="1.0" encoding="UTF-8" standalone="yes"?>
<Relationships xmlns="http://schemas.openxmlformats.org/package/2006/relationships"><Relationship Id="rId8" Type="http://schemas.openxmlformats.org/officeDocument/2006/relationships/hyperlink" Target="http://www.ssb.no/innvandring-og-innvandrere" TargetMode="External"/><Relationship Id="rId3" Type="http://schemas.openxmlformats.org/officeDocument/2006/relationships/hyperlink" Target="http://www.tolkeportalen.no/" TargetMode="External"/><Relationship Id="rId7" Type="http://schemas.openxmlformats.org/officeDocument/2006/relationships/hyperlink" Target="http://www.mighealth.net/no"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www.nakmi.no/" TargetMode="External"/><Relationship Id="rId5" Type="http://schemas.openxmlformats.org/officeDocument/2006/relationships/hyperlink" Target="http://www.klarspr&#229;k.no/" TargetMode="External"/><Relationship Id="rId4" Type="http://schemas.openxmlformats.org/officeDocument/2006/relationships/hyperlink" Target="http://www.helsedirektoratet.no/"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s://www.regjeringen.no/no/dokumenter/meld.-st.-19-2014-2015/id2402807/sec1" TargetMode="External"/><Relationship Id="rId3" Type="http://schemas.openxmlformats.org/officeDocument/2006/relationships/hyperlink" Target="https://helsedirektoratet.no/retningslinjer/asylsokere-flyktninger-og-familiegjenforente" TargetMode="External"/><Relationship Id="rId7" Type="http://schemas.openxmlformats.org/officeDocument/2006/relationships/hyperlink" Target="https://www.regjeringen.no/no/dokumenter/meld.-st.-26-2014-2015/id2409890/"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www.regjeringen.no/no/dokumenter/NOU-2014-8/id2001246/" TargetMode="External"/><Relationship Id="rId5" Type="http://schemas.openxmlformats.org/officeDocument/2006/relationships/hyperlink" Target="https://www.regjeringen.no/no/dokumenter/likeverdige-helse--og-omsorgstjenester/id733870/" TargetMode="External"/><Relationship Id="rId4" Type="http://schemas.openxmlformats.org/officeDocument/2006/relationships/hyperlink" Target="https://helsedirektoratet.no/retningslinjer/veileder-om-kommunikasjon-via-tolk-for-ledere-og-personell-i-helse-og-omsorgstjenestene" TargetMode="External"/><Relationship Id="rId9" Type="http://schemas.openxmlformats.org/officeDocument/2006/relationships/hyperlink" Target="https://www.regjeringen.no/no/dokumenter/meld.-st.-30-20152016/id2499847/sec1"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legeforeningen.no/Fagmed/Norsk-psykiatrisk-forening/Utvalg/Utvalg-for-transkulturell-psykiatri--barne--og-ungdomspsykiatr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psykol.no/Foreningen/Organisasjon/Utvalg-raad-og-interesseforeninger/Interesseforeninger/Forening-for-interkulturell-psykologi-FIP"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akmi.no/Images/assets/63794%20ny_t-share%20veiviser%20redigert%2011%2012%2013.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0" y="1988840"/>
            <a:ext cx="7668344" cy="18722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ctrTitle"/>
          </p:nvPr>
        </p:nvSpPr>
        <p:spPr>
          <a:xfrm>
            <a:off x="0" y="1988840"/>
            <a:ext cx="7668344" cy="1944215"/>
          </a:xfrm>
        </p:spPr>
        <p:txBody>
          <a:bodyPr>
            <a:noAutofit/>
          </a:bodyPr>
          <a:lstStyle/>
          <a:p>
            <a:r>
              <a:rPr lang="nb-NO" sz="6000" b="1" dirty="0">
                <a:solidFill>
                  <a:schemeClr val="tx2"/>
                </a:solidFill>
              </a:rPr>
              <a:t>Språkbarrierer og Kommunikasjon</a:t>
            </a:r>
            <a:endParaRPr lang="nb-NO" sz="7200" b="1" dirty="0">
              <a:solidFill>
                <a:schemeClr val="tx2"/>
              </a:solidFill>
            </a:endParaRPr>
          </a:p>
        </p:txBody>
      </p:sp>
      <p:sp>
        <p:nvSpPr>
          <p:cNvPr id="5" name="TekstSylinder 4"/>
          <p:cNvSpPr txBox="1"/>
          <p:nvPr/>
        </p:nvSpPr>
        <p:spPr>
          <a:xfrm>
            <a:off x="0" y="4293096"/>
            <a:ext cx="7668344" cy="1200329"/>
          </a:xfrm>
          <a:prstGeom prst="rect">
            <a:avLst/>
          </a:prstGeom>
          <a:noFill/>
        </p:spPr>
        <p:txBody>
          <a:bodyPr wrap="square" rtlCol="0">
            <a:spAutoFit/>
          </a:bodyPr>
          <a:lstStyle/>
          <a:p>
            <a:pPr algn="ctr"/>
            <a:endParaRPr lang="nb-NO" sz="1200" b="1" dirty="0" smtClean="0">
              <a:solidFill>
                <a:schemeClr val="tx1">
                  <a:lumMod val="65000"/>
                  <a:lumOff val="35000"/>
                </a:schemeClr>
              </a:solidFill>
              <a:latin typeface="+mj-lt"/>
            </a:endParaRPr>
          </a:p>
          <a:p>
            <a:pPr algn="ctr"/>
            <a:endParaRPr lang="nb-NO" sz="1200" b="1" dirty="0" smtClean="0">
              <a:solidFill>
                <a:schemeClr val="tx1">
                  <a:lumMod val="65000"/>
                  <a:lumOff val="35000"/>
                </a:schemeClr>
              </a:solidFill>
              <a:latin typeface="+mj-lt"/>
            </a:endParaRPr>
          </a:p>
          <a:p>
            <a:pPr algn="ctr"/>
            <a:r>
              <a:rPr lang="nb-NO" sz="1200" b="1" dirty="0" smtClean="0">
                <a:solidFill>
                  <a:schemeClr val="tx1">
                    <a:lumMod val="65000"/>
                    <a:lumOff val="35000"/>
                  </a:schemeClr>
                </a:solidFill>
                <a:latin typeface="+mj-lt"/>
              </a:rPr>
              <a:t>Warsame </a:t>
            </a:r>
            <a:r>
              <a:rPr lang="nb-NO" sz="1200" b="1" dirty="0">
                <a:solidFill>
                  <a:schemeClr val="tx1">
                    <a:lumMod val="65000"/>
                    <a:lumOff val="35000"/>
                  </a:schemeClr>
                </a:solidFill>
                <a:latin typeface="+mj-lt"/>
              </a:rPr>
              <a:t>Ali</a:t>
            </a:r>
          </a:p>
          <a:p>
            <a:pPr algn="ctr"/>
            <a:r>
              <a:rPr lang="nb-NO" sz="1200" dirty="0" smtClean="0">
                <a:solidFill>
                  <a:schemeClr val="tx1">
                    <a:lumMod val="65000"/>
                    <a:lumOff val="35000"/>
                  </a:schemeClr>
                </a:solidFill>
                <a:latin typeface="+mj-lt"/>
              </a:rPr>
              <a:t>Warsame.ali@fhi.no</a:t>
            </a:r>
            <a:endParaRPr lang="nb-NO" sz="1200" dirty="0">
              <a:solidFill>
                <a:schemeClr val="tx1">
                  <a:lumMod val="65000"/>
                  <a:lumOff val="35000"/>
                </a:schemeClr>
              </a:solidFill>
              <a:latin typeface="+mj-lt"/>
            </a:endParaRPr>
          </a:p>
          <a:p>
            <a:pPr algn="ctr"/>
            <a:r>
              <a:rPr lang="nb-NO" sz="1200" dirty="0">
                <a:solidFill>
                  <a:schemeClr val="tx1">
                    <a:lumMod val="65000"/>
                    <a:lumOff val="35000"/>
                  </a:schemeClr>
                </a:solidFill>
                <a:latin typeface="+mj-lt"/>
              </a:rPr>
              <a:t>Utarbeidet av </a:t>
            </a:r>
            <a:r>
              <a:rPr lang="nb-NO" sz="1200" b="1" dirty="0">
                <a:solidFill>
                  <a:schemeClr val="tx1">
                    <a:lumMod val="65000"/>
                    <a:lumOff val="35000"/>
                  </a:schemeClr>
                </a:solidFill>
                <a:latin typeface="+mj-lt"/>
              </a:rPr>
              <a:t>Thor Indseth </a:t>
            </a:r>
            <a:r>
              <a:rPr lang="nb-NO" sz="1200" dirty="0">
                <a:solidFill>
                  <a:schemeClr val="tx1">
                    <a:lumMod val="65000"/>
                    <a:lumOff val="35000"/>
                  </a:schemeClr>
                </a:solidFill>
                <a:latin typeface="+mj-lt"/>
              </a:rPr>
              <a:t>i samarbeid med </a:t>
            </a:r>
            <a:r>
              <a:rPr lang="nb-NO" sz="1200" b="1" dirty="0">
                <a:solidFill>
                  <a:schemeClr val="tx1">
                    <a:lumMod val="65000"/>
                    <a:lumOff val="35000"/>
                  </a:schemeClr>
                </a:solidFill>
                <a:latin typeface="+mj-lt"/>
              </a:rPr>
              <a:t>Jennifer Gerwing,</a:t>
            </a:r>
            <a:r>
              <a:rPr lang="nb-NO" sz="1200" b="1" baseline="30000" dirty="0">
                <a:solidFill>
                  <a:schemeClr val="tx1">
                    <a:lumMod val="65000"/>
                    <a:lumOff val="35000"/>
                  </a:schemeClr>
                </a:solidFill>
                <a:latin typeface="+mj-lt"/>
              </a:rPr>
              <a:t> </a:t>
            </a:r>
            <a:r>
              <a:rPr lang="nb-NO" sz="1200" i="1" dirty="0" smtClean="0">
                <a:solidFill>
                  <a:schemeClr val="tx1">
                    <a:lumMod val="65000"/>
                    <a:lumOff val="35000"/>
                  </a:schemeClr>
                </a:solidFill>
                <a:latin typeface="+mj-lt"/>
              </a:rPr>
              <a:t>NAKMI</a:t>
            </a:r>
            <a:endParaRPr lang="nb-NO" sz="1200" i="1" dirty="0">
              <a:solidFill>
                <a:schemeClr val="tx1">
                  <a:lumMod val="65000"/>
                  <a:lumOff val="35000"/>
                </a:schemeClr>
              </a:solidFill>
              <a:latin typeface="+mj-lt"/>
            </a:endParaRPr>
          </a:p>
          <a:p>
            <a:pPr algn="ctr"/>
            <a:r>
              <a:rPr lang="nb-NO" sz="1200" i="1" dirty="0">
                <a:solidFill>
                  <a:schemeClr val="tx1">
                    <a:lumMod val="65000"/>
                    <a:lumOff val="35000"/>
                  </a:schemeClr>
                </a:solidFill>
                <a:latin typeface="+mj-lt"/>
              </a:rPr>
              <a:t>E-post: </a:t>
            </a:r>
            <a:r>
              <a:rPr lang="nb-NO" sz="1200" i="1" dirty="0" smtClean="0">
                <a:solidFill>
                  <a:schemeClr val="tx1">
                    <a:lumMod val="65000"/>
                    <a:lumOff val="35000"/>
                  </a:schemeClr>
                </a:solidFill>
                <a:latin typeface="+mj-lt"/>
              </a:rPr>
              <a:t>thor.indseth@fhi.no</a:t>
            </a:r>
            <a:endParaRPr lang="nb-NO" sz="1200" i="1" dirty="0">
              <a:solidFill>
                <a:schemeClr val="tx1">
                  <a:lumMod val="65000"/>
                  <a:lumOff val="35000"/>
                </a:schemeClr>
              </a:solidFill>
              <a:latin typeface="+mj-lt"/>
            </a:endParaRPr>
          </a:p>
        </p:txBody>
      </p:sp>
      <p:sp>
        <p:nvSpPr>
          <p:cNvPr id="10" name="TekstSylinder 9"/>
          <p:cNvSpPr txBox="1"/>
          <p:nvPr/>
        </p:nvSpPr>
        <p:spPr>
          <a:xfrm>
            <a:off x="0" y="3933056"/>
            <a:ext cx="7668344" cy="646331"/>
          </a:xfrm>
          <a:prstGeom prst="rect">
            <a:avLst/>
          </a:prstGeom>
          <a:solidFill>
            <a:schemeClr val="accent5">
              <a:lumMod val="20000"/>
              <a:lumOff val="80000"/>
            </a:schemeClr>
          </a:solidFill>
          <a:ln>
            <a:noFill/>
          </a:ln>
        </p:spPr>
        <p:txBody>
          <a:bodyPr wrap="square" rtlCol="0">
            <a:spAutoFit/>
          </a:bodyPr>
          <a:lstStyle/>
          <a:p>
            <a:pPr algn="ctr"/>
            <a:r>
              <a:rPr lang="nb-NO" sz="1200" dirty="0">
                <a:solidFill>
                  <a:schemeClr val="tx2"/>
                </a:solidFill>
              </a:rPr>
              <a:t>TUBERKULOSE FAGDAG </a:t>
            </a:r>
            <a:endParaRPr lang="nb-NO" sz="1200" dirty="0" smtClean="0">
              <a:solidFill>
                <a:schemeClr val="tx2"/>
              </a:solidFill>
            </a:endParaRPr>
          </a:p>
          <a:p>
            <a:pPr algn="ctr"/>
            <a:r>
              <a:rPr lang="nb-NO" sz="1200" dirty="0" smtClean="0">
                <a:solidFill>
                  <a:schemeClr val="tx2"/>
                </a:solidFill>
              </a:rPr>
              <a:t>12.04.2018</a:t>
            </a:r>
          </a:p>
          <a:p>
            <a:pPr algn="ctr"/>
            <a:r>
              <a:rPr lang="nb-NO" sz="1200" dirty="0" smtClean="0">
                <a:solidFill>
                  <a:schemeClr val="tx2"/>
                </a:solidFill>
              </a:rPr>
              <a:t>TRONDHEIM</a:t>
            </a:r>
            <a:endParaRPr lang="nb-NO" sz="1200" dirty="0">
              <a:solidFill>
                <a:schemeClr val="tx2"/>
              </a:solidFill>
            </a:endParaRPr>
          </a:p>
        </p:txBody>
      </p:sp>
      <p:pic>
        <p:nvPicPr>
          <p:cNvPr id="17" name="Bilde 16" descr="kollage4.jpg"/>
          <p:cNvPicPr>
            <a:picLocks noChangeAspect="1"/>
          </p:cNvPicPr>
          <p:nvPr/>
        </p:nvPicPr>
        <p:blipFill>
          <a:blip r:embed="rId3" cstate="print"/>
          <a:stretch>
            <a:fillRect/>
          </a:stretch>
        </p:blipFill>
        <p:spPr>
          <a:xfrm>
            <a:off x="7638678" y="0"/>
            <a:ext cx="1505322" cy="6021288"/>
          </a:xfrm>
          <a:prstGeom prst="rect">
            <a:avLst/>
          </a:prstGeom>
        </p:spPr>
      </p:pic>
      <p:pic>
        <p:nvPicPr>
          <p:cNvPr id="3" name="Bil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1949" y="5837673"/>
            <a:ext cx="1843553" cy="1093601"/>
          </a:xfrm>
          <a:prstGeom prst="rect">
            <a:avLst/>
          </a:prstGeom>
        </p:spPr>
      </p:pic>
    </p:spTree>
    <p:extLst>
      <p:ext uri="{BB962C8B-B14F-4D97-AF65-F5344CB8AC3E}">
        <p14:creationId xmlns:p14="http://schemas.microsoft.com/office/powerpoint/2010/main" val="46466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Plassholder for innhold 2"/>
          <p:cNvSpPr>
            <a:spLocks noGrp="1"/>
          </p:cNvSpPr>
          <p:nvPr>
            <p:ph idx="1"/>
          </p:nvPr>
        </p:nvSpPr>
        <p:spPr>
          <a:xfrm>
            <a:off x="1485901" y="1808561"/>
            <a:ext cx="6326981" cy="3726656"/>
          </a:xfrm>
        </p:spPr>
        <p:txBody>
          <a:bodyPr/>
          <a:lstStyle/>
          <a:p>
            <a:pPr marL="0" indent="0">
              <a:buNone/>
            </a:pPr>
            <a:endParaRPr lang="en-GB" altLang="nb-NO" dirty="0"/>
          </a:p>
          <a:p>
            <a:pPr marL="0" indent="0">
              <a:buNone/>
            </a:pPr>
            <a:endParaRPr lang="nb-NO" altLang="nb-NO" dirty="0">
              <a:solidFill>
                <a:srgbClr val="005295"/>
              </a:solidFill>
            </a:endParaRPr>
          </a:p>
          <a:p>
            <a:pPr lvl="1" eaLnBrk="1" hangingPunct="1"/>
            <a:endParaRPr lang="en-GB" altLang="nb-NO" dirty="0"/>
          </a:p>
        </p:txBody>
      </p:sp>
      <p:sp>
        <p:nvSpPr>
          <p:cNvPr id="8" name="Rektangel 7"/>
          <p:cNvSpPr/>
          <p:nvPr/>
        </p:nvSpPr>
        <p:spPr>
          <a:xfrm>
            <a:off x="1134666" y="5563791"/>
            <a:ext cx="6858001" cy="1309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dirty="0"/>
          </a:p>
          <a:p>
            <a:pPr algn="ctr">
              <a:defRPr/>
            </a:pPr>
            <a:endParaRPr lang="nb-NO" sz="1350" dirty="0"/>
          </a:p>
        </p:txBody>
      </p:sp>
      <p:sp>
        <p:nvSpPr>
          <p:cNvPr id="10" name="Plassholder for lysbildenummer 9"/>
          <p:cNvSpPr>
            <a:spLocks noGrp="1"/>
          </p:cNvSpPr>
          <p:nvPr>
            <p:ph type="sldNum" sz="quarter" idx="12"/>
          </p:nvPr>
        </p:nvSpPr>
        <p:spPr/>
        <p:txBody>
          <a:bodyPr/>
          <a:lstStyle/>
          <a:p>
            <a:pPr>
              <a:defRPr/>
            </a:pPr>
            <a:fld id="{7ED51A5A-FBE0-437C-9FC8-E76D6FF2CD25}" type="slidenum">
              <a:rPr lang="nb-NO">
                <a:solidFill>
                  <a:schemeClr val="accent6">
                    <a:lumMod val="75000"/>
                  </a:schemeClr>
                </a:solidFill>
              </a:rPr>
              <a:pPr>
                <a:defRPr/>
              </a:pPr>
              <a:t>10</a:t>
            </a:fld>
            <a:endParaRPr lang="nb-NO" dirty="0">
              <a:solidFill>
                <a:schemeClr val="accent6">
                  <a:lumMod val="75000"/>
                </a:schemeClr>
              </a:solidFill>
            </a:endParaRPr>
          </a:p>
        </p:txBody>
      </p:sp>
      <p:pic>
        <p:nvPicPr>
          <p:cNvPr id="7174" name="Plassholder for innhold 6" descr="Norsk innvandringshistori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3367" y="1959528"/>
            <a:ext cx="480179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kstSylinder 10"/>
          <p:cNvSpPr txBox="1"/>
          <p:nvPr/>
        </p:nvSpPr>
        <p:spPr>
          <a:xfrm>
            <a:off x="1306116" y="5689998"/>
            <a:ext cx="1133475" cy="219291"/>
          </a:xfrm>
          <a:prstGeom prst="rect">
            <a:avLst/>
          </a:prstGeom>
          <a:noFill/>
        </p:spPr>
        <p:txBody>
          <a:bodyPr>
            <a:spAutoFit/>
          </a:bodyPr>
          <a:lstStyle/>
          <a:p>
            <a:pPr>
              <a:defRPr/>
            </a:pPr>
            <a:r>
              <a:rPr lang="nb-NO" sz="825" dirty="0">
                <a:solidFill>
                  <a:schemeClr val="accent6">
                    <a:lumMod val="75000"/>
                  </a:schemeClr>
                </a:solidFill>
              </a:rPr>
              <a:t>Kilde: </a:t>
            </a:r>
            <a:r>
              <a:rPr lang="nb-NO" sz="825" dirty="0" err="1">
                <a:solidFill>
                  <a:schemeClr val="accent6">
                    <a:lumMod val="75000"/>
                  </a:schemeClr>
                </a:solidFill>
              </a:rPr>
              <a:t>Kjeldstadli</a:t>
            </a:r>
            <a:r>
              <a:rPr lang="nb-NO" sz="825" dirty="0">
                <a:solidFill>
                  <a:schemeClr val="accent6">
                    <a:lumMod val="75000"/>
                  </a:schemeClr>
                </a:solidFill>
              </a:rPr>
              <a:t> 2001</a:t>
            </a:r>
          </a:p>
        </p:txBody>
      </p:sp>
      <p:sp>
        <p:nvSpPr>
          <p:cNvPr id="13" name="Rectangle 12"/>
          <p:cNvSpPr/>
          <p:nvPr/>
        </p:nvSpPr>
        <p:spPr>
          <a:xfrm>
            <a:off x="2165114" y="3609734"/>
            <a:ext cx="2484276" cy="19255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4" name="Rectangle 13"/>
          <p:cNvSpPr/>
          <p:nvPr/>
        </p:nvSpPr>
        <p:spPr>
          <a:xfrm>
            <a:off x="4548657" y="2032937"/>
            <a:ext cx="2484276" cy="348641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6" name="Rectangular Callout 15"/>
          <p:cNvSpPr/>
          <p:nvPr/>
        </p:nvSpPr>
        <p:spPr>
          <a:xfrm>
            <a:off x="2414082" y="3776141"/>
            <a:ext cx="1188392" cy="648072"/>
          </a:xfrm>
          <a:prstGeom prst="wedgeRectCallout">
            <a:avLst>
              <a:gd name="adj1" fmla="val 48897"/>
              <a:gd name="adj2" fmla="val -8477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900" dirty="0">
                <a:solidFill>
                  <a:schemeClr val="tx1"/>
                </a:solidFill>
              </a:rPr>
              <a:t>Menn fra Pakistan på kurs hos Oslo Sporveier 1977</a:t>
            </a:r>
          </a:p>
        </p:txBody>
      </p:sp>
      <p:sp>
        <p:nvSpPr>
          <p:cNvPr id="15" name="Rektangel 3"/>
          <p:cNvSpPr/>
          <p:nvPr/>
        </p:nvSpPr>
        <p:spPr>
          <a:xfrm>
            <a:off x="1143000" y="1052736"/>
            <a:ext cx="6858000" cy="9181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7" name="Tittel 4"/>
          <p:cNvSpPr>
            <a:spLocks noGrp="1"/>
          </p:cNvSpPr>
          <p:nvPr>
            <p:ph type="title"/>
          </p:nvPr>
        </p:nvSpPr>
        <p:spPr>
          <a:xfrm>
            <a:off x="1485900" y="1063229"/>
            <a:ext cx="6172200" cy="857250"/>
          </a:xfrm>
        </p:spPr>
        <p:txBody>
          <a:bodyPr/>
          <a:lstStyle/>
          <a:p>
            <a:r>
              <a:rPr lang="nb-NO" dirty="0">
                <a:solidFill>
                  <a:schemeClr val="accent1">
                    <a:lumMod val="75000"/>
                  </a:schemeClr>
                </a:solidFill>
              </a:rPr>
              <a:t>Innvandring til Norge</a:t>
            </a:r>
          </a:p>
        </p:txBody>
      </p:sp>
    </p:spTree>
    <p:extLst>
      <p:ext uri="{BB962C8B-B14F-4D97-AF65-F5344CB8AC3E}">
        <p14:creationId xmlns:p14="http://schemas.microsoft.com/office/powerpoint/2010/main" val="2362877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Plassholder for innhold 2"/>
          <p:cNvSpPr>
            <a:spLocks noGrp="1"/>
          </p:cNvSpPr>
          <p:nvPr>
            <p:ph idx="1"/>
          </p:nvPr>
        </p:nvSpPr>
        <p:spPr>
          <a:xfrm>
            <a:off x="1485901" y="1808561"/>
            <a:ext cx="6326981" cy="3726656"/>
          </a:xfrm>
        </p:spPr>
        <p:txBody>
          <a:bodyPr/>
          <a:lstStyle/>
          <a:p>
            <a:pPr marL="0" indent="0">
              <a:buNone/>
            </a:pPr>
            <a:endParaRPr lang="en-GB" altLang="nb-NO"/>
          </a:p>
          <a:p>
            <a:pPr marL="0" indent="0">
              <a:buNone/>
            </a:pPr>
            <a:endParaRPr lang="nb-NO" altLang="nb-NO">
              <a:solidFill>
                <a:srgbClr val="005295"/>
              </a:solidFill>
            </a:endParaRPr>
          </a:p>
          <a:p>
            <a:pPr lvl="1" eaLnBrk="1" hangingPunct="1"/>
            <a:endParaRPr lang="en-GB" altLang="nb-NO"/>
          </a:p>
        </p:txBody>
      </p:sp>
      <p:sp>
        <p:nvSpPr>
          <p:cNvPr id="8" name="Rektangel 7"/>
          <p:cNvSpPr/>
          <p:nvPr/>
        </p:nvSpPr>
        <p:spPr>
          <a:xfrm>
            <a:off x="1134666" y="5563791"/>
            <a:ext cx="6858001" cy="1309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dirty="0"/>
          </a:p>
          <a:p>
            <a:pPr algn="ctr">
              <a:defRPr/>
            </a:pPr>
            <a:endParaRPr lang="nb-NO" sz="1350" dirty="0"/>
          </a:p>
        </p:txBody>
      </p:sp>
      <p:sp>
        <p:nvSpPr>
          <p:cNvPr id="10" name="Plassholder for lysbildenummer 9"/>
          <p:cNvSpPr>
            <a:spLocks noGrp="1"/>
          </p:cNvSpPr>
          <p:nvPr>
            <p:ph type="sldNum" sz="quarter" idx="12"/>
          </p:nvPr>
        </p:nvSpPr>
        <p:spPr/>
        <p:txBody>
          <a:bodyPr/>
          <a:lstStyle/>
          <a:p>
            <a:pPr>
              <a:defRPr/>
            </a:pPr>
            <a:fld id="{7ED51A5A-FBE0-437C-9FC8-E76D6FF2CD25}" type="slidenum">
              <a:rPr lang="nb-NO">
                <a:solidFill>
                  <a:schemeClr val="accent6">
                    <a:lumMod val="75000"/>
                  </a:schemeClr>
                </a:solidFill>
              </a:rPr>
              <a:pPr>
                <a:defRPr/>
              </a:pPr>
              <a:t>11</a:t>
            </a:fld>
            <a:endParaRPr lang="nb-NO" dirty="0">
              <a:solidFill>
                <a:schemeClr val="accent6">
                  <a:lumMod val="75000"/>
                </a:schemeClr>
              </a:solidFill>
            </a:endParaRPr>
          </a:p>
        </p:txBody>
      </p:sp>
      <p:pic>
        <p:nvPicPr>
          <p:cNvPr id="7174" name="Plassholder for innhold 6" descr="Norsk innvandringshistori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3367" y="1965778"/>
            <a:ext cx="480179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kstSylinder 10"/>
          <p:cNvSpPr txBox="1"/>
          <p:nvPr/>
        </p:nvSpPr>
        <p:spPr>
          <a:xfrm>
            <a:off x="1306116" y="5689998"/>
            <a:ext cx="1133475" cy="219291"/>
          </a:xfrm>
          <a:prstGeom prst="rect">
            <a:avLst/>
          </a:prstGeom>
          <a:noFill/>
        </p:spPr>
        <p:txBody>
          <a:bodyPr>
            <a:spAutoFit/>
          </a:bodyPr>
          <a:lstStyle/>
          <a:p>
            <a:pPr>
              <a:defRPr/>
            </a:pPr>
            <a:r>
              <a:rPr lang="nb-NO" sz="825" dirty="0">
                <a:solidFill>
                  <a:schemeClr val="accent6">
                    <a:lumMod val="75000"/>
                  </a:schemeClr>
                </a:solidFill>
              </a:rPr>
              <a:t>Kilde: </a:t>
            </a:r>
            <a:r>
              <a:rPr lang="nb-NO" sz="825" dirty="0" err="1">
                <a:solidFill>
                  <a:schemeClr val="accent6">
                    <a:lumMod val="75000"/>
                  </a:schemeClr>
                </a:solidFill>
              </a:rPr>
              <a:t>Kjeldstadli</a:t>
            </a:r>
            <a:r>
              <a:rPr lang="nb-NO" sz="825" dirty="0">
                <a:solidFill>
                  <a:schemeClr val="accent6">
                    <a:lumMod val="75000"/>
                  </a:schemeClr>
                </a:solidFill>
              </a:rPr>
              <a:t> 2001</a:t>
            </a:r>
          </a:p>
        </p:txBody>
      </p:sp>
      <p:sp>
        <p:nvSpPr>
          <p:cNvPr id="13" name="Rectangle 12"/>
          <p:cNvSpPr/>
          <p:nvPr/>
        </p:nvSpPr>
        <p:spPr>
          <a:xfrm>
            <a:off x="2087724" y="1994819"/>
            <a:ext cx="2484276" cy="348641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4" name="Rectangle 13"/>
          <p:cNvSpPr/>
          <p:nvPr/>
        </p:nvSpPr>
        <p:spPr>
          <a:xfrm>
            <a:off x="4548657" y="2039187"/>
            <a:ext cx="2484276" cy="1630803"/>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5" name="Rectangle 14"/>
          <p:cNvSpPr/>
          <p:nvPr/>
        </p:nvSpPr>
        <p:spPr>
          <a:xfrm>
            <a:off x="5798660" y="3684480"/>
            <a:ext cx="1166496" cy="1630803"/>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4" name="Rectangular Callout 3"/>
          <p:cNvSpPr/>
          <p:nvPr/>
        </p:nvSpPr>
        <p:spPr>
          <a:xfrm>
            <a:off x="5798660" y="2014858"/>
            <a:ext cx="1295409" cy="1282989"/>
          </a:xfrm>
          <a:prstGeom prst="wedgeRectCallout">
            <a:avLst>
              <a:gd name="adj1" fmla="val -48372"/>
              <a:gd name="adj2" fmla="val 826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900" dirty="0" err="1">
                <a:solidFill>
                  <a:schemeClr val="tx1"/>
                </a:solidFill>
              </a:rPr>
              <a:t>Walenty</a:t>
            </a:r>
            <a:r>
              <a:rPr lang="nb-NO" sz="900" dirty="0">
                <a:solidFill>
                  <a:schemeClr val="tx1"/>
                </a:solidFill>
              </a:rPr>
              <a:t> </a:t>
            </a:r>
            <a:r>
              <a:rPr lang="nb-NO" sz="900" dirty="0" err="1">
                <a:solidFill>
                  <a:schemeClr val="tx1"/>
                </a:solidFill>
              </a:rPr>
              <a:t>Kosior</a:t>
            </a:r>
            <a:r>
              <a:rPr lang="nb-NO" sz="900" dirty="0">
                <a:solidFill>
                  <a:schemeClr val="tx1"/>
                </a:solidFill>
              </a:rPr>
              <a:t> (</a:t>
            </a:r>
            <a:r>
              <a:rPr lang="nb-NO" sz="900" dirty="0" err="1">
                <a:solidFill>
                  <a:schemeClr val="tx1"/>
                </a:solidFill>
              </a:rPr>
              <a:t>Pl</a:t>
            </a:r>
            <a:r>
              <a:rPr lang="nb-NO" sz="900" dirty="0">
                <a:solidFill>
                  <a:schemeClr val="tx1"/>
                </a:solidFill>
              </a:rPr>
              <a:t>). Tvangsarbeidere i Tyskland. </a:t>
            </a:r>
            <a:r>
              <a:rPr lang="nb-NO" sz="900" dirty="0" smtClean="0">
                <a:solidFill>
                  <a:schemeClr val="tx1"/>
                </a:solidFill>
              </a:rPr>
              <a:t>Nektet </a:t>
            </a:r>
            <a:r>
              <a:rPr lang="nb-NO" sz="900" dirty="0">
                <a:solidFill>
                  <a:schemeClr val="tx1"/>
                </a:solidFill>
              </a:rPr>
              <a:t>å returnere til kommuniststyrt Polen. Flyktninger til Norge 1951.</a:t>
            </a:r>
            <a:r>
              <a:rPr lang="nb-NO" sz="1350" dirty="0"/>
              <a:t>nger til.</a:t>
            </a:r>
          </a:p>
        </p:txBody>
      </p:sp>
      <p:sp>
        <p:nvSpPr>
          <p:cNvPr id="20" name="Rektangel 3"/>
          <p:cNvSpPr/>
          <p:nvPr/>
        </p:nvSpPr>
        <p:spPr>
          <a:xfrm>
            <a:off x="1143000" y="1052736"/>
            <a:ext cx="6858000" cy="9181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21" name="Tittel 4"/>
          <p:cNvSpPr>
            <a:spLocks noGrp="1"/>
          </p:cNvSpPr>
          <p:nvPr>
            <p:ph type="title"/>
          </p:nvPr>
        </p:nvSpPr>
        <p:spPr>
          <a:xfrm>
            <a:off x="1485900" y="1063229"/>
            <a:ext cx="6172200" cy="857250"/>
          </a:xfrm>
        </p:spPr>
        <p:txBody>
          <a:bodyPr/>
          <a:lstStyle/>
          <a:p>
            <a:r>
              <a:rPr lang="nb-NO" dirty="0">
                <a:solidFill>
                  <a:schemeClr val="accent1">
                    <a:lumMod val="75000"/>
                  </a:schemeClr>
                </a:solidFill>
              </a:rPr>
              <a:t>Innvandring til Norge</a:t>
            </a:r>
          </a:p>
        </p:txBody>
      </p:sp>
    </p:spTree>
    <p:extLst>
      <p:ext uri="{BB962C8B-B14F-4D97-AF65-F5344CB8AC3E}">
        <p14:creationId xmlns:p14="http://schemas.microsoft.com/office/powerpoint/2010/main" val="1573154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Plassholder for innhold 2"/>
          <p:cNvSpPr>
            <a:spLocks noGrp="1"/>
          </p:cNvSpPr>
          <p:nvPr>
            <p:ph idx="1"/>
          </p:nvPr>
        </p:nvSpPr>
        <p:spPr>
          <a:xfrm>
            <a:off x="1840558" y="1707378"/>
            <a:ext cx="6326981" cy="3726656"/>
          </a:xfrm>
        </p:spPr>
        <p:txBody>
          <a:bodyPr/>
          <a:lstStyle/>
          <a:p>
            <a:pPr marL="0" indent="0">
              <a:buNone/>
            </a:pPr>
            <a:endParaRPr lang="en-GB" altLang="nb-NO"/>
          </a:p>
          <a:p>
            <a:pPr marL="0" indent="0">
              <a:buNone/>
            </a:pPr>
            <a:endParaRPr lang="nb-NO" altLang="nb-NO">
              <a:solidFill>
                <a:srgbClr val="005295"/>
              </a:solidFill>
            </a:endParaRPr>
          </a:p>
          <a:p>
            <a:pPr lvl="1" eaLnBrk="1" hangingPunct="1"/>
            <a:endParaRPr lang="en-GB" altLang="nb-NO"/>
          </a:p>
        </p:txBody>
      </p:sp>
      <p:sp>
        <p:nvSpPr>
          <p:cNvPr id="8" name="Rektangel 7"/>
          <p:cNvSpPr/>
          <p:nvPr/>
        </p:nvSpPr>
        <p:spPr>
          <a:xfrm>
            <a:off x="1134666" y="5563791"/>
            <a:ext cx="6858001" cy="1309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dirty="0"/>
          </a:p>
          <a:p>
            <a:pPr algn="ctr">
              <a:defRPr/>
            </a:pPr>
            <a:endParaRPr lang="nb-NO" sz="1350" dirty="0"/>
          </a:p>
        </p:txBody>
      </p:sp>
      <p:sp>
        <p:nvSpPr>
          <p:cNvPr id="10" name="Plassholder for lysbildenummer 9"/>
          <p:cNvSpPr>
            <a:spLocks noGrp="1"/>
          </p:cNvSpPr>
          <p:nvPr>
            <p:ph type="sldNum" sz="quarter" idx="12"/>
          </p:nvPr>
        </p:nvSpPr>
        <p:spPr/>
        <p:txBody>
          <a:bodyPr/>
          <a:lstStyle/>
          <a:p>
            <a:pPr>
              <a:defRPr/>
            </a:pPr>
            <a:fld id="{7ED51A5A-FBE0-437C-9FC8-E76D6FF2CD25}" type="slidenum">
              <a:rPr lang="nb-NO">
                <a:solidFill>
                  <a:schemeClr val="accent6">
                    <a:lumMod val="75000"/>
                  </a:schemeClr>
                </a:solidFill>
              </a:rPr>
              <a:pPr>
                <a:defRPr/>
              </a:pPr>
              <a:t>12</a:t>
            </a:fld>
            <a:endParaRPr lang="nb-NO" dirty="0">
              <a:solidFill>
                <a:schemeClr val="accent6">
                  <a:lumMod val="75000"/>
                </a:schemeClr>
              </a:solidFill>
            </a:endParaRPr>
          </a:p>
        </p:txBody>
      </p:sp>
      <p:pic>
        <p:nvPicPr>
          <p:cNvPr id="7174" name="Plassholder for innhold 6" descr="Norsk innvandringshistori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3367" y="1978745"/>
            <a:ext cx="480179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kstSylinder 10"/>
          <p:cNvSpPr txBox="1"/>
          <p:nvPr/>
        </p:nvSpPr>
        <p:spPr>
          <a:xfrm>
            <a:off x="1306116" y="5689998"/>
            <a:ext cx="1133475" cy="219291"/>
          </a:xfrm>
          <a:prstGeom prst="rect">
            <a:avLst/>
          </a:prstGeom>
          <a:noFill/>
        </p:spPr>
        <p:txBody>
          <a:bodyPr>
            <a:spAutoFit/>
          </a:bodyPr>
          <a:lstStyle/>
          <a:p>
            <a:pPr>
              <a:defRPr/>
            </a:pPr>
            <a:r>
              <a:rPr lang="nb-NO" sz="825" dirty="0">
                <a:solidFill>
                  <a:schemeClr val="accent6">
                    <a:lumMod val="75000"/>
                  </a:schemeClr>
                </a:solidFill>
              </a:rPr>
              <a:t>Kilde: </a:t>
            </a:r>
            <a:r>
              <a:rPr lang="nb-NO" sz="825" dirty="0" err="1">
                <a:solidFill>
                  <a:schemeClr val="accent6">
                    <a:lumMod val="75000"/>
                  </a:schemeClr>
                </a:solidFill>
              </a:rPr>
              <a:t>Kjeldstadli</a:t>
            </a:r>
            <a:r>
              <a:rPr lang="nb-NO" sz="825" dirty="0">
                <a:solidFill>
                  <a:schemeClr val="accent6">
                    <a:lumMod val="75000"/>
                  </a:schemeClr>
                </a:solidFill>
              </a:rPr>
              <a:t> 2001</a:t>
            </a:r>
          </a:p>
        </p:txBody>
      </p:sp>
      <p:sp>
        <p:nvSpPr>
          <p:cNvPr id="13" name="Rectangle 12"/>
          <p:cNvSpPr/>
          <p:nvPr/>
        </p:nvSpPr>
        <p:spPr>
          <a:xfrm>
            <a:off x="2087724" y="1807836"/>
            <a:ext cx="2484276" cy="348641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4" name="Rectangle 13"/>
          <p:cNvSpPr/>
          <p:nvPr/>
        </p:nvSpPr>
        <p:spPr>
          <a:xfrm>
            <a:off x="4548657" y="2052154"/>
            <a:ext cx="2484276" cy="1630803"/>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5" name="Rectangle 14"/>
          <p:cNvSpPr/>
          <p:nvPr/>
        </p:nvSpPr>
        <p:spPr>
          <a:xfrm>
            <a:off x="4624299" y="3675980"/>
            <a:ext cx="1166496" cy="1630803"/>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6" name="Rectangular Callout 15"/>
          <p:cNvSpPr/>
          <p:nvPr/>
        </p:nvSpPr>
        <p:spPr>
          <a:xfrm>
            <a:off x="5004049" y="2376413"/>
            <a:ext cx="1188392" cy="908465"/>
          </a:xfrm>
          <a:prstGeom prst="wedgeRectCallout">
            <a:avLst>
              <a:gd name="adj1" fmla="val 59684"/>
              <a:gd name="adj2" fmla="val 8313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900" dirty="0" err="1">
                <a:solidFill>
                  <a:schemeClr val="tx1"/>
                </a:solidFill>
              </a:rPr>
              <a:t>Saddiqi</a:t>
            </a:r>
            <a:r>
              <a:rPr lang="nb-NO" sz="900" dirty="0">
                <a:solidFill>
                  <a:schemeClr val="tx1"/>
                </a:solidFill>
              </a:rPr>
              <a:t> (Pa.) gjesteforsker UiO 1972. Jobb på bensinstasjon på Majorstua</a:t>
            </a:r>
          </a:p>
        </p:txBody>
      </p:sp>
      <p:sp>
        <p:nvSpPr>
          <p:cNvPr id="17" name="Rektangel 3"/>
          <p:cNvSpPr/>
          <p:nvPr/>
        </p:nvSpPr>
        <p:spPr>
          <a:xfrm>
            <a:off x="1143000" y="1052736"/>
            <a:ext cx="6858000" cy="9181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8" name="Tittel 4"/>
          <p:cNvSpPr>
            <a:spLocks noGrp="1"/>
          </p:cNvSpPr>
          <p:nvPr>
            <p:ph type="title"/>
          </p:nvPr>
        </p:nvSpPr>
        <p:spPr>
          <a:xfrm>
            <a:off x="1485900" y="1063229"/>
            <a:ext cx="6172200" cy="857250"/>
          </a:xfrm>
        </p:spPr>
        <p:txBody>
          <a:bodyPr/>
          <a:lstStyle/>
          <a:p>
            <a:r>
              <a:rPr lang="nb-NO" dirty="0">
                <a:solidFill>
                  <a:schemeClr val="accent1">
                    <a:lumMod val="75000"/>
                  </a:schemeClr>
                </a:solidFill>
              </a:rPr>
              <a:t>Innvandring til Norge</a:t>
            </a:r>
          </a:p>
        </p:txBody>
      </p:sp>
    </p:spTree>
    <p:extLst>
      <p:ext uri="{BB962C8B-B14F-4D97-AF65-F5344CB8AC3E}">
        <p14:creationId xmlns:p14="http://schemas.microsoft.com/office/powerpoint/2010/main" val="4099438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Plassholder for innhold 2"/>
          <p:cNvSpPr>
            <a:spLocks noGrp="1"/>
          </p:cNvSpPr>
          <p:nvPr>
            <p:ph idx="1"/>
          </p:nvPr>
        </p:nvSpPr>
        <p:spPr>
          <a:xfrm>
            <a:off x="1485901" y="1808561"/>
            <a:ext cx="6326981" cy="3726656"/>
          </a:xfrm>
        </p:spPr>
        <p:txBody>
          <a:bodyPr/>
          <a:lstStyle/>
          <a:p>
            <a:pPr marL="0" indent="0">
              <a:buNone/>
            </a:pPr>
            <a:endParaRPr lang="en-GB" altLang="nb-NO"/>
          </a:p>
          <a:p>
            <a:pPr marL="0" indent="0">
              <a:buNone/>
            </a:pPr>
            <a:endParaRPr lang="nb-NO" altLang="nb-NO">
              <a:solidFill>
                <a:srgbClr val="005295"/>
              </a:solidFill>
            </a:endParaRPr>
          </a:p>
          <a:p>
            <a:pPr lvl="1" eaLnBrk="1" hangingPunct="1"/>
            <a:endParaRPr lang="en-GB" altLang="nb-NO"/>
          </a:p>
        </p:txBody>
      </p:sp>
      <p:sp>
        <p:nvSpPr>
          <p:cNvPr id="8" name="Rektangel 7"/>
          <p:cNvSpPr/>
          <p:nvPr/>
        </p:nvSpPr>
        <p:spPr>
          <a:xfrm>
            <a:off x="1134666" y="5563791"/>
            <a:ext cx="6858001" cy="1309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dirty="0"/>
          </a:p>
          <a:p>
            <a:pPr algn="ctr">
              <a:defRPr/>
            </a:pPr>
            <a:endParaRPr lang="nb-NO" sz="1350" dirty="0"/>
          </a:p>
        </p:txBody>
      </p:sp>
      <p:sp>
        <p:nvSpPr>
          <p:cNvPr id="10" name="Plassholder for lysbildenummer 9"/>
          <p:cNvSpPr>
            <a:spLocks noGrp="1"/>
          </p:cNvSpPr>
          <p:nvPr>
            <p:ph type="sldNum" sz="quarter" idx="12"/>
          </p:nvPr>
        </p:nvSpPr>
        <p:spPr/>
        <p:txBody>
          <a:bodyPr/>
          <a:lstStyle/>
          <a:p>
            <a:pPr>
              <a:defRPr/>
            </a:pPr>
            <a:fld id="{7ED51A5A-FBE0-437C-9FC8-E76D6FF2CD25}" type="slidenum">
              <a:rPr lang="nb-NO">
                <a:solidFill>
                  <a:schemeClr val="accent6">
                    <a:lumMod val="75000"/>
                  </a:schemeClr>
                </a:solidFill>
              </a:rPr>
              <a:pPr>
                <a:defRPr/>
              </a:pPr>
              <a:t>13</a:t>
            </a:fld>
            <a:endParaRPr lang="nb-NO" dirty="0">
              <a:solidFill>
                <a:schemeClr val="accent6">
                  <a:lumMod val="75000"/>
                </a:schemeClr>
              </a:solidFill>
            </a:endParaRPr>
          </a:p>
        </p:txBody>
      </p:sp>
      <p:pic>
        <p:nvPicPr>
          <p:cNvPr id="7174" name="Plassholder for innhold 6" descr="Norsk innvandringshistori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3367" y="1975416"/>
            <a:ext cx="480179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kstSylinder 10"/>
          <p:cNvSpPr txBox="1"/>
          <p:nvPr/>
        </p:nvSpPr>
        <p:spPr>
          <a:xfrm>
            <a:off x="1306116" y="5689998"/>
            <a:ext cx="1133475" cy="219291"/>
          </a:xfrm>
          <a:prstGeom prst="rect">
            <a:avLst/>
          </a:prstGeom>
          <a:noFill/>
        </p:spPr>
        <p:txBody>
          <a:bodyPr>
            <a:spAutoFit/>
          </a:bodyPr>
          <a:lstStyle/>
          <a:p>
            <a:pPr>
              <a:defRPr/>
            </a:pPr>
            <a:r>
              <a:rPr lang="nb-NO" sz="825" dirty="0">
                <a:solidFill>
                  <a:schemeClr val="accent6">
                    <a:lumMod val="75000"/>
                  </a:schemeClr>
                </a:solidFill>
              </a:rPr>
              <a:t>Kilde: </a:t>
            </a:r>
            <a:r>
              <a:rPr lang="nb-NO" sz="825" dirty="0" err="1">
                <a:solidFill>
                  <a:schemeClr val="accent6">
                    <a:lumMod val="75000"/>
                  </a:schemeClr>
                </a:solidFill>
              </a:rPr>
              <a:t>Kjeldstadli</a:t>
            </a:r>
            <a:r>
              <a:rPr lang="nb-NO" sz="825" dirty="0">
                <a:solidFill>
                  <a:schemeClr val="accent6">
                    <a:lumMod val="75000"/>
                  </a:schemeClr>
                </a:solidFill>
              </a:rPr>
              <a:t> 2001</a:t>
            </a:r>
          </a:p>
        </p:txBody>
      </p:sp>
      <p:sp>
        <p:nvSpPr>
          <p:cNvPr id="13" name="Rectangle 12"/>
          <p:cNvSpPr/>
          <p:nvPr/>
        </p:nvSpPr>
        <p:spPr>
          <a:xfrm>
            <a:off x="2087724" y="2004456"/>
            <a:ext cx="2484276" cy="156716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4" name="Rectangle 13"/>
          <p:cNvSpPr/>
          <p:nvPr/>
        </p:nvSpPr>
        <p:spPr>
          <a:xfrm>
            <a:off x="4548657" y="2048825"/>
            <a:ext cx="2484276" cy="348641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5" name="Rectangular Callout 14"/>
          <p:cNvSpPr/>
          <p:nvPr/>
        </p:nvSpPr>
        <p:spPr>
          <a:xfrm>
            <a:off x="3213276" y="2389894"/>
            <a:ext cx="1188392" cy="908465"/>
          </a:xfrm>
          <a:prstGeom prst="wedgeRectCallout">
            <a:avLst>
              <a:gd name="adj1" fmla="val 10605"/>
              <a:gd name="adj2" fmla="val 9160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900" dirty="0">
                <a:solidFill>
                  <a:schemeClr val="tx1"/>
                </a:solidFill>
              </a:rPr>
              <a:t>Familie med Arbeidsinnvandrere som lærer å gå på ski 1907</a:t>
            </a:r>
          </a:p>
        </p:txBody>
      </p:sp>
      <p:sp>
        <p:nvSpPr>
          <p:cNvPr id="20" name="Rektangel 3"/>
          <p:cNvSpPr/>
          <p:nvPr/>
        </p:nvSpPr>
        <p:spPr>
          <a:xfrm>
            <a:off x="1143000" y="1052736"/>
            <a:ext cx="6858000" cy="9181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21" name="Tittel 4"/>
          <p:cNvSpPr>
            <a:spLocks noGrp="1"/>
          </p:cNvSpPr>
          <p:nvPr>
            <p:ph type="title"/>
          </p:nvPr>
        </p:nvSpPr>
        <p:spPr>
          <a:xfrm>
            <a:off x="1485900" y="1063229"/>
            <a:ext cx="6172200" cy="857250"/>
          </a:xfrm>
        </p:spPr>
        <p:txBody>
          <a:bodyPr/>
          <a:lstStyle/>
          <a:p>
            <a:r>
              <a:rPr lang="nb-NO" dirty="0">
                <a:solidFill>
                  <a:schemeClr val="accent1">
                    <a:lumMod val="75000"/>
                  </a:schemeClr>
                </a:solidFill>
              </a:rPr>
              <a:t>Innvandring til Norge</a:t>
            </a:r>
          </a:p>
        </p:txBody>
      </p:sp>
    </p:spTree>
    <p:extLst>
      <p:ext uri="{BB962C8B-B14F-4D97-AF65-F5344CB8AC3E}">
        <p14:creationId xmlns:p14="http://schemas.microsoft.com/office/powerpoint/2010/main" val="3094571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p:cNvSpPr txBox="1">
            <a:spLocks noChangeArrowheads="1"/>
          </p:cNvSpPr>
          <p:nvPr/>
        </p:nvSpPr>
        <p:spPr bwMode="auto">
          <a:xfrm>
            <a:off x="2262478" y="5599278"/>
            <a:ext cx="5616903" cy="168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nb-NO" altLang="nb-NO" sz="750" b="1" dirty="0">
              <a:solidFill>
                <a:schemeClr val="accent2">
                  <a:lumMod val="75000"/>
                </a:schemeClr>
              </a:solidFill>
            </a:endParaRPr>
          </a:p>
          <a:p>
            <a:pPr>
              <a:spcBef>
                <a:spcPct val="0"/>
              </a:spcBef>
              <a:buFontTx/>
              <a:buNone/>
            </a:pPr>
            <a:endParaRPr lang="nb-NO" altLang="nb-NO" sz="750" b="1" dirty="0">
              <a:solidFill>
                <a:schemeClr val="accent2">
                  <a:lumMod val="75000"/>
                </a:schemeClr>
              </a:solidFill>
            </a:endParaRPr>
          </a:p>
          <a:p>
            <a:pPr>
              <a:spcBef>
                <a:spcPct val="0"/>
              </a:spcBef>
              <a:buFontTx/>
              <a:buNone/>
            </a:pPr>
            <a:endParaRPr lang="nb-NO" altLang="nb-NO" sz="750" b="1" dirty="0">
              <a:solidFill>
                <a:schemeClr val="accent2">
                  <a:lumMod val="75000"/>
                </a:schemeClr>
              </a:solidFill>
            </a:endParaRPr>
          </a:p>
          <a:p>
            <a:pPr>
              <a:spcBef>
                <a:spcPct val="0"/>
              </a:spcBef>
              <a:buFontTx/>
              <a:buNone/>
            </a:pPr>
            <a:endParaRPr lang="nb-NO" altLang="nb-NO" sz="750" b="1" dirty="0">
              <a:solidFill>
                <a:schemeClr val="accent2">
                  <a:lumMod val="75000"/>
                </a:schemeClr>
              </a:solidFill>
            </a:endParaRPr>
          </a:p>
          <a:p>
            <a:pPr>
              <a:spcBef>
                <a:spcPct val="0"/>
              </a:spcBef>
              <a:buFontTx/>
              <a:buNone/>
            </a:pPr>
            <a:endParaRPr lang="nb-NO" altLang="nb-NO" sz="750" b="1" dirty="0">
              <a:solidFill>
                <a:schemeClr val="accent2">
                  <a:lumMod val="75000"/>
                </a:schemeClr>
              </a:solidFill>
            </a:endParaRPr>
          </a:p>
          <a:p>
            <a:pPr>
              <a:spcBef>
                <a:spcPct val="0"/>
              </a:spcBef>
              <a:buFontTx/>
              <a:buNone/>
            </a:pPr>
            <a:endParaRPr lang="nb-NO" altLang="nb-NO" sz="750" b="1" dirty="0">
              <a:solidFill>
                <a:schemeClr val="accent2">
                  <a:lumMod val="75000"/>
                </a:schemeClr>
              </a:solidFill>
            </a:endParaRPr>
          </a:p>
          <a:p>
            <a:pPr>
              <a:spcBef>
                <a:spcPct val="0"/>
              </a:spcBef>
              <a:buFontTx/>
              <a:buNone/>
            </a:pPr>
            <a:r>
              <a:rPr lang="nb-NO" altLang="nb-NO" sz="750" b="1" dirty="0">
                <a:solidFill>
                  <a:schemeClr val="accent2">
                    <a:lumMod val="75000"/>
                  </a:schemeClr>
                </a:solidFill>
              </a:rPr>
              <a:t>Statistisk sentralbyrå (2017): Innvandrerbefolkningen i Norge </a:t>
            </a:r>
          </a:p>
          <a:p>
            <a:pPr>
              <a:spcBef>
                <a:spcPct val="0"/>
              </a:spcBef>
              <a:buNone/>
            </a:pPr>
            <a:r>
              <a:rPr lang="nb-NO" sz="750" dirty="0">
                <a:solidFill>
                  <a:schemeClr val="accent2">
                    <a:lumMod val="75000"/>
                  </a:schemeClr>
                </a:solidFill>
              </a:rPr>
              <a:t>Tilgjengelig fra: </a:t>
            </a:r>
            <a:r>
              <a:rPr lang="nb-NO" altLang="nb-NO" sz="750" dirty="0">
                <a:solidFill>
                  <a:schemeClr val="accent2">
                    <a:lumMod val="75000"/>
                  </a:schemeClr>
                </a:solidFill>
                <a:hlinkClick r:id="rId3"/>
              </a:rPr>
              <a:t>https://www.ssb.no/_image/224858/label</a:t>
            </a:r>
            <a:endParaRPr lang="nb-NO" altLang="nb-NO" sz="750" dirty="0">
              <a:solidFill>
                <a:schemeClr val="accent2">
                  <a:lumMod val="75000"/>
                </a:schemeClr>
              </a:solidFill>
            </a:endParaRPr>
          </a:p>
          <a:p>
            <a:pPr>
              <a:spcBef>
                <a:spcPct val="0"/>
              </a:spcBef>
              <a:buNone/>
            </a:pPr>
            <a:endParaRPr lang="nb-NO" sz="750" dirty="0">
              <a:solidFill>
                <a:schemeClr val="accent6">
                  <a:lumMod val="75000"/>
                </a:schemeClr>
              </a:solidFill>
            </a:endParaRPr>
          </a:p>
          <a:p>
            <a:pPr>
              <a:spcBef>
                <a:spcPct val="0"/>
              </a:spcBef>
              <a:buNone/>
            </a:pPr>
            <a:endParaRPr lang="nb-NO" altLang="nb-NO" sz="750" dirty="0">
              <a:solidFill>
                <a:schemeClr val="accent2">
                  <a:lumMod val="75000"/>
                </a:schemeClr>
              </a:solidFill>
            </a:endParaRPr>
          </a:p>
          <a:p>
            <a:pPr>
              <a:spcBef>
                <a:spcPct val="0"/>
              </a:spcBef>
              <a:buNone/>
            </a:pPr>
            <a:endParaRPr lang="nb-NO" sz="750" dirty="0">
              <a:solidFill>
                <a:schemeClr val="accent2">
                  <a:lumMod val="75000"/>
                </a:schemeClr>
              </a:solidFill>
            </a:endParaRPr>
          </a:p>
          <a:p>
            <a:pPr>
              <a:spcBef>
                <a:spcPct val="0"/>
              </a:spcBef>
              <a:buFontTx/>
              <a:buNone/>
            </a:pPr>
            <a:endParaRPr lang="nb-NO" altLang="nb-NO" sz="1050" dirty="0">
              <a:solidFill>
                <a:srgbClr val="F18D05"/>
              </a:solidFill>
            </a:endParaRPr>
          </a:p>
          <a:p>
            <a:pPr>
              <a:spcBef>
                <a:spcPct val="0"/>
              </a:spcBef>
              <a:buFontTx/>
              <a:buNone/>
            </a:pPr>
            <a:endParaRPr lang="nb-NO" altLang="nb-NO" sz="1050" dirty="0">
              <a:solidFill>
                <a:srgbClr val="F18D05"/>
              </a:solidFill>
            </a:endParaRPr>
          </a:p>
        </p:txBody>
      </p:sp>
      <p:sp>
        <p:nvSpPr>
          <p:cNvPr id="4" name="Rectangle 3"/>
          <p:cNvSpPr/>
          <p:nvPr/>
        </p:nvSpPr>
        <p:spPr>
          <a:xfrm>
            <a:off x="339810" y="3483061"/>
            <a:ext cx="7346092" cy="2063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7504" y="116632"/>
            <a:ext cx="8794224" cy="5959662"/>
          </a:xfrm>
        </p:spPr>
      </p:pic>
    </p:spTree>
    <p:extLst>
      <p:ext uri="{BB962C8B-B14F-4D97-AF65-F5344CB8AC3E}">
        <p14:creationId xmlns:p14="http://schemas.microsoft.com/office/powerpoint/2010/main" val="4032925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4"/>
          <p:cNvSpPr>
            <a:spLocks noGrp="1"/>
          </p:cNvSpPr>
          <p:nvPr>
            <p:ph type="sldNum" sz="quarter" idx="12"/>
          </p:nvPr>
        </p:nvSpPr>
        <p:spPr/>
        <p:txBody>
          <a:bodyPr/>
          <a:lstStyle/>
          <a:p>
            <a:pPr>
              <a:defRPr/>
            </a:pPr>
            <a:fld id="{3DA8A17D-BDFA-456E-AC94-3527278535D6}" type="slidenum">
              <a:rPr lang="nb-NO"/>
              <a:pPr>
                <a:defRPr/>
              </a:pPr>
              <a:t>15</a:t>
            </a:fld>
            <a:endParaRPr lang="nb-NO"/>
          </a:p>
        </p:txBody>
      </p:sp>
      <p:sp>
        <p:nvSpPr>
          <p:cNvPr id="5" name="Plassholder for lysbildenummer 6"/>
          <p:cNvSpPr txBox="1">
            <a:spLocks/>
          </p:cNvSpPr>
          <p:nvPr/>
        </p:nvSpPr>
        <p:spPr>
          <a:xfrm>
            <a:off x="6057900" y="5624514"/>
            <a:ext cx="1600200" cy="273844"/>
          </a:xfrm>
          <a:prstGeom prst="rect">
            <a:avLst/>
          </a:prstGeom>
        </p:spPr>
        <p:txBody>
          <a:bodyPr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798E93E-4B71-44F1-BEB8-4C5802DB8F73}" type="slidenum">
              <a:rPr lang="nb-NO" sz="900">
                <a:solidFill>
                  <a:schemeClr val="accent6">
                    <a:lumMod val="75000"/>
                  </a:schemeClr>
                </a:solidFill>
              </a:rPr>
              <a:pPr>
                <a:defRPr/>
              </a:pPr>
              <a:t>15</a:t>
            </a:fld>
            <a:endParaRPr lang="nb-NO" sz="900" dirty="0">
              <a:solidFill>
                <a:schemeClr val="accent6">
                  <a:lumMod val="75000"/>
                </a:schemeClr>
              </a:solidFill>
            </a:endParaRPr>
          </a:p>
        </p:txBody>
      </p:sp>
      <p:sp>
        <p:nvSpPr>
          <p:cNvPr id="6" name="Rektangel 5"/>
          <p:cNvSpPr/>
          <p:nvPr/>
        </p:nvSpPr>
        <p:spPr>
          <a:xfrm>
            <a:off x="1143000" y="1646636"/>
            <a:ext cx="6858000" cy="53578"/>
          </a:xfrm>
          <a:prstGeom prst="rect">
            <a:avLst/>
          </a:prstGeom>
          <a:solidFill>
            <a:srgbClr val="0251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dirty="0">
              <a:solidFill>
                <a:srgbClr val="005195"/>
              </a:solidFill>
            </a:endParaRPr>
          </a:p>
          <a:p>
            <a:pPr algn="ctr">
              <a:defRPr/>
            </a:pPr>
            <a:endParaRPr lang="nb-NO" sz="1350" dirty="0">
              <a:solidFill>
                <a:srgbClr val="005195"/>
              </a:solidFill>
            </a:endParaRPr>
          </a:p>
        </p:txBody>
      </p:sp>
      <p:sp>
        <p:nvSpPr>
          <p:cNvPr id="7" name="Rektangel 6"/>
          <p:cNvSpPr/>
          <p:nvPr/>
        </p:nvSpPr>
        <p:spPr>
          <a:xfrm>
            <a:off x="1143000" y="1729980"/>
            <a:ext cx="3429000" cy="53578"/>
          </a:xfrm>
          <a:prstGeom prst="rect">
            <a:avLst/>
          </a:prstGeom>
          <a:solidFill>
            <a:srgbClr val="6BAD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005195"/>
              </a:solidFill>
            </a:endParaRPr>
          </a:p>
        </p:txBody>
      </p:sp>
      <p:sp>
        <p:nvSpPr>
          <p:cNvPr id="12295" name="Tittel 2"/>
          <p:cNvSpPr>
            <a:spLocks noGrp="1"/>
          </p:cNvSpPr>
          <p:nvPr>
            <p:ph type="title"/>
          </p:nvPr>
        </p:nvSpPr>
        <p:spPr>
          <a:xfrm>
            <a:off x="1143000" y="954755"/>
            <a:ext cx="6849666" cy="857250"/>
          </a:xfrm>
        </p:spPr>
        <p:txBody>
          <a:bodyPr>
            <a:normAutofit/>
          </a:bodyPr>
          <a:lstStyle/>
          <a:p>
            <a:r>
              <a:rPr lang="nb-NO" altLang="nb-NO" sz="2100" b="1" dirty="0">
                <a:solidFill>
                  <a:srgbClr val="005195"/>
                </a:solidFill>
                <a:latin typeface="Gulim" panose="020B0600000101010101" pitchFamily="34" charset="-127"/>
                <a:ea typeface="Gulim" panose="020B0600000101010101" pitchFamily="34" charset="-127"/>
              </a:rPr>
              <a:t>INNVANDRERBEFOLKNINGEN I NORGE</a:t>
            </a:r>
          </a:p>
        </p:txBody>
      </p:sp>
      <p:sp>
        <p:nvSpPr>
          <p:cNvPr id="12297" name="TekstSylinder 2"/>
          <p:cNvSpPr txBox="1">
            <a:spLocks noChangeArrowheads="1"/>
          </p:cNvSpPr>
          <p:nvPr/>
        </p:nvSpPr>
        <p:spPr bwMode="auto">
          <a:xfrm>
            <a:off x="5631270" y="4238110"/>
            <a:ext cx="193476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nb-NO" altLang="nb-NO" sz="1350" dirty="0">
                <a:solidFill>
                  <a:schemeClr val="accent5">
                    <a:lumMod val="75000"/>
                  </a:schemeClr>
                </a:solidFill>
              </a:rPr>
              <a:t>Polen, Litauen, Sverige, Tyskland, Danmark</a:t>
            </a:r>
          </a:p>
        </p:txBody>
      </p:sp>
      <p:sp>
        <p:nvSpPr>
          <p:cNvPr id="12298" name="TekstSylinder 11"/>
          <p:cNvSpPr txBox="1">
            <a:spLocks noChangeArrowheads="1"/>
          </p:cNvSpPr>
          <p:nvPr/>
        </p:nvSpPr>
        <p:spPr bwMode="auto">
          <a:xfrm>
            <a:off x="5609647" y="3401347"/>
            <a:ext cx="193476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nb-NO" altLang="nb-NO" sz="1350" dirty="0">
                <a:solidFill>
                  <a:schemeClr val="accent5">
                    <a:lumMod val="75000"/>
                  </a:schemeClr>
                </a:solidFill>
              </a:rPr>
              <a:t>Somalia</a:t>
            </a:r>
          </a:p>
        </p:txBody>
      </p:sp>
      <p:sp>
        <p:nvSpPr>
          <p:cNvPr id="12299" name="TekstSylinder 12"/>
          <p:cNvSpPr txBox="1">
            <a:spLocks noChangeArrowheads="1"/>
          </p:cNvSpPr>
          <p:nvPr/>
        </p:nvSpPr>
        <p:spPr bwMode="auto">
          <a:xfrm>
            <a:off x="5609646" y="2747964"/>
            <a:ext cx="193476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nb-NO" altLang="nb-NO" sz="1350" dirty="0">
                <a:solidFill>
                  <a:schemeClr val="accent5">
                    <a:lumMod val="75000"/>
                  </a:schemeClr>
                </a:solidFill>
              </a:rPr>
              <a:t>Pakistan, Filippinene</a:t>
            </a:r>
          </a:p>
        </p:txBody>
      </p:sp>
      <p:sp>
        <p:nvSpPr>
          <p:cNvPr id="12300" name="TekstSylinder 13"/>
          <p:cNvSpPr txBox="1">
            <a:spLocks noChangeArrowheads="1"/>
          </p:cNvSpPr>
          <p:nvPr/>
        </p:nvSpPr>
        <p:spPr bwMode="auto">
          <a:xfrm>
            <a:off x="5609646" y="2393416"/>
            <a:ext cx="193476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nb-NO" altLang="nb-NO" sz="1350" dirty="0">
                <a:solidFill>
                  <a:schemeClr val="accent5">
                    <a:lumMod val="75000"/>
                  </a:schemeClr>
                </a:solidFill>
              </a:rPr>
              <a:t>Chile</a:t>
            </a:r>
          </a:p>
        </p:txBody>
      </p:sp>
      <p:sp>
        <p:nvSpPr>
          <p:cNvPr id="14" name="TekstSylinder 4"/>
          <p:cNvSpPr txBox="1">
            <a:spLocks noChangeArrowheads="1"/>
          </p:cNvSpPr>
          <p:nvPr/>
        </p:nvSpPr>
        <p:spPr bwMode="auto">
          <a:xfrm>
            <a:off x="1143000" y="5576888"/>
            <a:ext cx="5616903"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nb-NO" altLang="nb-NO" sz="750" b="1" dirty="0">
                <a:solidFill>
                  <a:schemeClr val="accent2">
                    <a:lumMod val="75000"/>
                  </a:schemeClr>
                </a:solidFill>
              </a:rPr>
              <a:t>Statistisk sentralbyrå </a:t>
            </a:r>
            <a:r>
              <a:rPr lang="nb-NO" altLang="nb-NO" sz="750" b="1">
                <a:solidFill>
                  <a:schemeClr val="accent2">
                    <a:lumMod val="75000"/>
                  </a:schemeClr>
                </a:solidFill>
              </a:rPr>
              <a:t>(2017): </a:t>
            </a:r>
            <a:r>
              <a:rPr lang="nb-NO" altLang="nb-NO" sz="750" b="1" dirty="0">
                <a:solidFill>
                  <a:schemeClr val="accent2">
                    <a:lumMod val="75000"/>
                  </a:schemeClr>
                </a:solidFill>
              </a:rPr>
              <a:t>Innvandrerbefolkningen i Norge</a:t>
            </a:r>
          </a:p>
          <a:p>
            <a:pPr>
              <a:spcBef>
                <a:spcPct val="0"/>
              </a:spcBef>
              <a:buNone/>
            </a:pPr>
            <a:r>
              <a:rPr lang="nb-NO" sz="750" dirty="0">
                <a:solidFill>
                  <a:schemeClr val="accent2">
                    <a:lumMod val="75000"/>
                  </a:schemeClr>
                </a:solidFill>
              </a:rPr>
              <a:t>Tilgjengelig fra: </a:t>
            </a:r>
            <a:r>
              <a:rPr lang="nb-NO" altLang="nb-NO" sz="750" dirty="0">
                <a:solidFill>
                  <a:schemeClr val="accent5">
                    <a:lumMod val="75000"/>
                  </a:schemeClr>
                </a:solidFill>
              </a:rPr>
              <a:t>https://www.ssb.no/innvbef/</a:t>
            </a:r>
          </a:p>
          <a:p>
            <a:pPr>
              <a:spcBef>
                <a:spcPct val="0"/>
              </a:spcBef>
              <a:buFontTx/>
              <a:buNone/>
            </a:pPr>
            <a:endParaRPr lang="nb-NO" sz="750" dirty="0">
              <a:solidFill>
                <a:schemeClr val="accent2">
                  <a:lumMod val="75000"/>
                </a:schemeClr>
              </a:solidFill>
            </a:endParaRPr>
          </a:p>
          <a:p>
            <a:pPr>
              <a:spcBef>
                <a:spcPct val="0"/>
              </a:spcBef>
              <a:buFontTx/>
              <a:buNone/>
            </a:pPr>
            <a:endParaRPr lang="nb-NO" altLang="nb-NO" sz="1050" dirty="0">
              <a:solidFill>
                <a:srgbClr val="F18D05"/>
              </a:solidFill>
            </a:endParaRPr>
          </a:p>
          <a:p>
            <a:pPr>
              <a:spcBef>
                <a:spcPct val="0"/>
              </a:spcBef>
              <a:buFontTx/>
              <a:buNone/>
            </a:pPr>
            <a:endParaRPr lang="nb-NO" altLang="nb-NO" sz="1050" dirty="0">
              <a:solidFill>
                <a:srgbClr val="F18D05"/>
              </a:solidFill>
            </a:endParaRPr>
          </a:p>
        </p:txBody>
      </p:sp>
      <p:sp>
        <p:nvSpPr>
          <p:cNvPr id="18" name="Rektangel 8"/>
          <p:cNvSpPr/>
          <p:nvPr/>
        </p:nvSpPr>
        <p:spPr>
          <a:xfrm>
            <a:off x="1134666" y="5563791"/>
            <a:ext cx="6858001" cy="13097"/>
          </a:xfrm>
          <a:prstGeom prst="rect">
            <a:avLst/>
          </a:prstGeom>
          <a:solidFill>
            <a:srgbClr val="F18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nb-NO" altLang="nb-NO" sz="1350">
              <a:solidFill>
                <a:srgbClr val="F18E05"/>
              </a:solidFill>
            </a:endParaRPr>
          </a:p>
          <a:p>
            <a:pPr algn="ctr">
              <a:defRPr/>
            </a:pPr>
            <a:endParaRPr lang="nb-NO" altLang="nb-NO" sz="1350">
              <a:solidFill>
                <a:srgbClr val="F18E05"/>
              </a:solidFill>
            </a:endParaRPr>
          </a:p>
        </p:txBody>
      </p:sp>
      <p:pic>
        <p:nvPicPr>
          <p:cNvPr id="4098" name="Picture 2" descr="Figur 1. Innvandrere og norskfødte med innvandrerforeldre etter landbakgrun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666" y="1842584"/>
            <a:ext cx="4357688"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804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19673" y="63140"/>
            <a:ext cx="5616623" cy="6736437"/>
          </a:xfrm>
        </p:spPr>
      </p:pic>
    </p:spTree>
    <p:extLst>
      <p:ext uri="{BB962C8B-B14F-4D97-AF65-F5344CB8AC3E}">
        <p14:creationId xmlns:p14="http://schemas.microsoft.com/office/powerpoint/2010/main" val="3089637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0" y="260648"/>
            <a:ext cx="9144000" cy="12241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ormAutofit/>
          </a:bodyPr>
          <a:lstStyle/>
          <a:p>
            <a:r>
              <a:rPr lang="nb-NO" dirty="0">
                <a:solidFill>
                  <a:schemeClr val="accent1">
                    <a:lumMod val="75000"/>
                  </a:schemeClr>
                </a:solidFill>
              </a:rPr>
              <a:t>Hvor mange har språkutfordringer?</a:t>
            </a:r>
          </a:p>
        </p:txBody>
      </p:sp>
      <p:sp>
        <p:nvSpPr>
          <p:cNvPr id="3" name="Plassholder for innhold 2"/>
          <p:cNvSpPr>
            <a:spLocks noGrp="1"/>
          </p:cNvSpPr>
          <p:nvPr>
            <p:ph idx="1"/>
          </p:nvPr>
        </p:nvSpPr>
        <p:spPr>
          <a:xfrm>
            <a:off x="395536" y="1484784"/>
            <a:ext cx="8424936" cy="4896544"/>
          </a:xfrm>
        </p:spPr>
        <p:txBody>
          <a:bodyPr>
            <a:noAutofit/>
          </a:bodyPr>
          <a:lstStyle/>
          <a:p>
            <a:r>
              <a:rPr lang="nb-NO" sz="2400" b="1" dirty="0"/>
              <a:t>Innvandrere i Norge</a:t>
            </a:r>
            <a:r>
              <a:rPr lang="nb-NO" sz="2400" dirty="0"/>
              <a:t>: om lag 725 000 </a:t>
            </a:r>
            <a:r>
              <a:rPr lang="nb-NO" sz="2400" b="1" dirty="0"/>
              <a:t>(1.1.2017)*</a:t>
            </a:r>
          </a:p>
          <a:p>
            <a:r>
              <a:rPr lang="nb-NO" sz="2400" b="1" dirty="0"/>
              <a:t>Hvor gode er norskferdighetene?</a:t>
            </a:r>
          </a:p>
          <a:p>
            <a:pPr lvl="1"/>
            <a:r>
              <a:rPr lang="nb-NO" sz="2000" dirty="0"/>
              <a:t>Det tar lang tid å lære et språk godt</a:t>
            </a:r>
          </a:p>
          <a:p>
            <a:pPr lvl="1"/>
            <a:r>
              <a:rPr lang="nb-NO" sz="2000" dirty="0"/>
              <a:t>40% av alle innvandrere har botid på under fire år**</a:t>
            </a:r>
          </a:p>
          <a:p>
            <a:pPr lvl="1"/>
            <a:r>
              <a:rPr lang="nb-NO" sz="2000" dirty="0"/>
              <a:t>60% av innvandere med mindre enn fem års botid har problemer med å forstå enkle tekster***</a:t>
            </a:r>
          </a:p>
          <a:p>
            <a:r>
              <a:rPr lang="nb-NO" sz="2400" b="1" dirty="0"/>
              <a:t>Språkbarrierer er en utfordring for </a:t>
            </a:r>
            <a:r>
              <a:rPr lang="nb-NO" sz="2400" b="1" dirty="0" smtClean="0"/>
              <a:t>de offentlig tjenestene</a:t>
            </a:r>
            <a:endParaRPr lang="nb-NO" sz="2400" b="1" dirty="0"/>
          </a:p>
          <a:p>
            <a:r>
              <a:rPr lang="nb-NO" sz="2400" b="1" dirty="0"/>
              <a:t>Tilleggsutfordring:</a:t>
            </a:r>
          </a:p>
          <a:p>
            <a:pPr lvl="1"/>
            <a:r>
              <a:rPr lang="nb-NO" sz="2000" dirty="0"/>
              <a:t>Personer med kort botid har ofte lite kjennskap </a:t>
            </a:r>
            <a:r>
              <a:rPr lang="nb-NO" sz="2000" dirty="0" smtClean="0"/>
              <a:t>til offentlige tjenester og systemet generelt</a:t>
            </a:r>
          </a:p>
          <a:p>
            <a:pPr lvl="1"/>
            <a:r>
              <a:rPr lang="nb-NO" sz="2000" dirty="0" smtClean="0"/>
              <a:t>Personer </a:t>
            </a:r>
            <a:r>
              <a:rPr lang="nb-NO" sz="2000" dirty="0"/>
              <a:t>med lav utdannelse har ofte lite kunnskap om helse og kropp</a:t>
            </a:r>
          </a:p>
        </p:txBody>
      </p:sp>
      <p:sp>
        <p:nvSpPr>
          <p:cNvPr id="5" name="TekstSylinder 11"/>
          <p:cNvSpPr txBox="1"/>
          <p:nvPr/>
        </p:nvSpPr>
        <p:spPr>
          <a:xfrm>
            <a:off x="539552" y="5996607"/>
            <a:ext cx="7920558" cy="769441"/>
          </a:xfrm>
          <a:prstGeom prst="rect">
            <a:avLst/>
          </a:prstGeom>
          <a:noFill/>
        </p:spPr>
        <p:txBody>
          <a:bodyPr wrap="square">
            <a:spAutoFit/>
          </a:bodyPr>
          <a:lstStyle/>
          <a:p>
            <a:pPr fontAlgn="auto">
              <a:spcBef>
                <a:spcPts val="0"/>
              </a:spcBef>
              <a:spcAft>
                <a:spcPts val="0"/>
              </a:spcAft>
              <a:defRPr/>
            </a:pPr>
            <a:r>
              <a:rPr lang="nb-NO" sz="1100" dirty="0"/>
              <a:t>* https://www.ssb.no/innvandring-og-innvandrere/nokkeltall</a:t>
            </a:r>
          </a:p>
          <a:p>
            <a:pPr fontAlgn="auto">
              <a:spcBef>
                <a:spcPts val="0"/>
              </a:spcBef>
              <a:spcAft>
                <a:spcPts val="0"/>
              </a:spcAft>
              <a:defRPr/>
            </a:pPr>
            <a:r>
              <a:rPr lang="nb-NO" sz="1100" dirty="0"/>
              <a:t>** Tall generert fra SSB Tabell: 10598</a:t>
            </a:r>
          </a:p>
          <a:p>
            <a:pPr>
              <a:defRPr/>
            </a:pPr>
            <a:r>
              <a:rPr lang="nb-NO" sz="1100" dirty="0">
                <a:latin typeface="+mn-lt"/>
                <a:cs typeface="+mn-cs"/>
              </a:rPr>
              <a:t>*** </a:t>
            </a:r>
            <a:r>
              <a:rPr lang="en-US" sz="1100" dirty="0"/>
              <a:t>OECD 2011. Literacy for Life: Further Results from the Adult Literacy and Life Skills Survey</a:t>
            </a:r>
            <a:r>
              <a:rPr lang="en-US" sz="1100" i="1" dirty="0"/>
              <a:t>, </a:t>
            </a:r>
            <a:r>
              <a:rPr lang="en-US" sz="1100" dirty="0"/>
              <a:t>OECD Publishing.</a:t>
            </a:r>
          </a:p>
          <a:p>
            <a:pPr fontAlgn="auto">
              <a:spcBef>
                <a:spcPts val="0"/>
              </a:spcBef>
              <a:spcAft>
                <a:spcPts val="0"/>
              </a:spcAft>
              <a:defRPr/>
            </a:pPr>
            <a:r>
              <a:rPr lang="nb-NO" sz="1100" dirty="0">
                <a:latin typeface="+mn-lt"/>
                <a:cs typeface="+mn-cs"/>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628800"/>
            <a:ext cx="4032448" cy="4616648"/>
          </a:xfrm>
          <a:prstGeom prst="rect">
            <a:avLst/>
          </a:prstGeom>
        </p:spPr>
        <p:txBody>
          <a:bodyPr wrap="square">
            <a:spAutoFit/>
          </a:bodyPr>
          <a:lstStyle/>
          <a:p>
            <a:pPr marL="720000" indent="-900000">
              <a:spcAft>
                <a:spcPts val="600"/>
              </a:spcAft>
            </a:pPr>
            <a:r>
              <a:rPr lang="nb-NO" sz="2200" b="1" dirty="0"/>
              <a:t>Lege: </a:t>
            </a:r>
            <a:r>
              <a:rPr lang="nb-NO" sz="2200" dirty="0"/>
              <a:t>og og hvordan er det  med- for du bruker medikamenter. ikke sant, du bruker </a:t>
            </a:r>
            <a:r>
              <a:rPr lang="nb-NO" sz="2200" dirty="0" err="1"/>
              <a:t>imur</a:t>
            </a:r>
            <a:r>
              <a:rPr lang="nb-NO" sz="2200" u="sng" dirty="0" err="1"/>
              <a:t>el</a:t>
            </a:r>
            <a:r>
              <a:rPr lang="nb-NO" sz="2200" dirty="0"/>
              <a:t>?(2.0) husker du hva du bruker?</a:t>
            </a:r>
          </a:p>
          <a:p>
            <a:pPr marL="720000" lvl="0" indent="-900000">
              <a:spcAft>
                <a:spcPts val="600"/>
              </a:spcAft>
            </a:pPr>
            <a:r>
              <a:rPr lang="nb-NO" sz="2200" b="1" dirty="0"/>
              <a:t>Far:    </a:t>
            </a:r>
            <a:r>
              <a:rPr lang="nb-NO" sz="2200" dirty="0"/>
              <a:t>bruker du m- medisiner nå:? nei.</a:t>
            </a:r>
          </a:p>
          <a:p>
            <a:pPr marL="720000" lvl="0" indent="-900000">
              <a:spcAft>
                <a:spcPts val="600"/>
              </a:spcAft>
            </a:pPr>
            <a:r>
              <a:rPr lang="nb-NO" sz="2200" b="1" dirty="0"/>
              <a:t>Mor:  </a:t>
            </a:r>
            <a:r>
              <a:rPr lang="nb-NO" sz="2200" dirty="0"/>
              <a:t>nei</a:t>
            </a:r>
          </a:p>
          <a:p>
            <a:pPr marL="720000" lvl="0" indent="-900000">
              <a:spcAft>
                <a:spcPts val="600"/>
              </a:spcAft>
            </a:pPr>
            <a:r>
              <a:rPr lang="nb-NO" sz="2200" b="1" dirty="0"/>
              <a:t>Gutt:	</a:t>
            </a:r>
            <a:r>
              <a:rPr lang="nb-NO" sz="2200" dirty="0"/>
              <a:t>nei [rister på hodet]</a:t>
            </a:r>
          </a:p>
          <a:p>
            <a:pPr marL="720000" lvl="0" indent="-900000">
              <a:spcAft>
                <a:spcPts val="600"/>
              </a:spcAft>
            </a:pPr>
            <a:r>
              <a:rPr lang="nb-NO" sz="2200" b="1" dirty="0"/>
              <a:t>Far: </a:t>
            </a:r>
            <a:r>
              <a:rPr lang="nb-NO" sz="2200" dirty="0"/>
              <a:t>	nei</a:t>
            </a:r>
          </a:p>
          <a:p>
            <a:pPr marL="720000" lvl="0" indent="-900000">
              <a:spcAft>
                <a:spcPts val="600"/>
              </a:spcAft>
            </a:pPr>
            <a:r>
              <a:rPr lang="nb-NO" sz="2200" b="1" dirty="0"/>
              <a:t>Lege:</a:t>
            </a:r>
            <a:r>
              <a:rPr lang="nb-NO" sz="2200" dirty="0"/>
              <a:t>	du bruker ingen medisiner?</a:t>
            </a:r>
          </a:p>
          <a:p>
            <a:pPr marL="720000" lvl="0" indent="-900000">
              <a:spcAft>
                <a:spcPts val="600"/>
              </a:spcAft>
            </a:pPr>
            <a:r>
              <a:rPr lang="nb-NO" sz="2200" b="1" dirty="0"/>
              <a:t>Gutt:</a:t>
            </a:r>
            <a:r>
              <a:rPr lang="nb-NO" sz="2200" dirty="0"/>
              <a:t>	nei (.)</a:t>
            </a:r>
          </a:p>
        </p:txBody>
      </p:sp>
      <p:sp>
        <p:nvSpPr>
          <p:cNvPr id="7" name="Rectangle 6"/>
          <p:cNvSpPr/>
          <p:nvPr/>
        </p:nvSpPr>
        <p:spPr>
          <a:xfrm>
            <a:off x="5004048" y="1052736"/>
            <a:ext cx="3960440" cy="5447645"/>
          </a:xfrm>
          <a:prstGeom prst="rect">
            <a:avLst/>
          </a:prstGeom>
        </p:spPr>
        <p:txBody>
          <a:bodyPr wrap="square">
            <a:spAutoFit/>
          </a:bodyPr>
          <a:lstStyle/>
          <a:p>
            <a:pPr marL="720000" indent="-720000">
              <a:spcAft>
                <a:spcPts val="600"/>
              </a:spcAft>
            </a:pPr>
            <a:r>
              <a:rPr lang="nb-NO" sz="2200" b="1" dirty="0"/>
              <a:t>Lege: </a:t>
            </a:r>
            <a:r>
              <a:rPr lang="nb-NO" sz="2200" dirty="0"/>
              <a:t>du har slutta med (.) </a:t>
            </a:r>
            <a:r>
              <a:rPr lang="nb-NO" sz="2200" u="sng" dirty="0"/>
              <a:t>alt</a:t>
            </a:r>
            <a:r>
              <a:rPr lang="nb-NO" sz="2200" dirty="0"/>
              <a:t> sammen?</a:t>
            </a:r>
          </a:p>
          <a:p>
            <a:pPr marL="720000" lvl="0" indent="-720000">
              <a:spcAft>
                <a:spcPts val="600"/>
              </a:spcAft>
            </a:pPr>
            <a:r>
              <a:rPr lang="nb-NO" sz="2200" b="1" dirty="0"/>
              <a:t>Gutt:</a:t>
            </a:r>
            <a:r>
              <a:rPr lang="nb-NO" sz="2200" dirty="0"/>
              <a:t>	mm</a:t>
            </a:r>
          </a:p>
          <a:p>
            <a:pPr marL="720000" lvl="0" indent="-720000">
              <a:spcAft>
                <a:spcPts val="600"/>
              </a:spcAft>
            </a:pPr>
            <a:r>
              <a:rPr lang="nb-NO" sz="2200" b="1" dirty="0"/>
              <a:t>Lege: </a:t>
            </a:r>
            <a:r>
              <a:rPr lang="nb-NO" sz="2200" dirty="0" err="1"/>
              <a:t>imurel</a:t>
            </a:r>
            <a:r>
              <a:rPr lang="nb-NO" sz="2200" dirty="0"/>
              <a:t> også?(1.5)</a:t>
            </a:r>
          </a:p>
          <a:p>
            <a:pPr marL="720000" lvl="0" indent="-720000">
              <a:spcAft>
                <a:spcPts val="600"/>
              </a:spcAft>
            </a:pPr>
            <a:r>
              <a:rPr lang="nb-NO" sz="2200" b="1" dirty="0"/>
              <a:t>Mor: </a:t>
            </a:r>
            <a:r>
              <a:rPr lang="nb-NO" sz="2200" dirty="0"/>
              <a:t>ja</a:t>
            </a:r>
          </a:p>
          <a:p>
            <a:pPr marL="720000" lvl="0" indent="-720000">
              <a:spcAft>
                <a:spcPts val="600"/>
              </a:spcAft>
            </a:pPr>
            <a:r>
              <a:rPr lang="nb-NO" sz="2200" b="1" dirty="0"/>
              <a:t>Gutt: </a:t>
            </a:r>
            <a:r>
              <a:rPr lang="nb-NO" sz="2200" dirty="0"/>
              <a:t>ja, har det (0.5)</a:t>
            </a:r>
          </a:p>
          <a:p>
            <a:pPr marL="720000" lvl="0" indent="-720000">
              <a:spcAft>
                <a:spcPts val="600"/>
              </a:spcAft>
            </a:pPr>
            <a:r>
              <a:rPr lang="nb-NO" sz="2200" b="1" dirty="0"/>
              <a:t>Lege: </a:t>
            </a:r>
            <a:r>
              <a:rPr lang="nb-NO" sz="2200" dirty="0"/>
              <a:t>↑</a:t>
            </a:r>
            <a:r>
              <a:rPr lang="nb-NO" sz="2200" dirty="0" err="1"/>
              <a:t>okey</a:t>
            </a:r>
            <a:r>
              <a:rPr lang="nb-NO" sz="2200" dirty="0"/>
              <a:t> (1.0) </a:t>
            </a:r>
            <a:r>
              <a:rPr lang="nb-NO" sz="2200" dirty="0" err="1"/>
              <a:t>hh</a:t>
            </a:r>
            <a:r>
              <a:rPr lang="nb-NO" sz="2200" dirty="0"/>
              <a:t> (.) var det avtalt med oss?(.) husker du det? (1.5)</a:t>
            </a:r>
          </a:p>
          <a:p>
            <a:pPr marL="720000" lvl="0" indent="-720000">
              <a:spcAft>
                <a:spcPts val="600"/>
              </a:spcAft>
            </a:pPr>
            <a:r>
              <a:rPr lang="nb-NO" sz="2200" b="1" dirty="0"/>
              <a:t>Mor: </a:t>
            </a:r>
            <a:r>
              <a:rPr lang="nb-NO" sz="2200" dirty="0"/>
              <a:t>nei</a:t>
            </a:r>
          </a:p>
          <a:p>
            <a:pPr marL="720000" lvl="0" indent="-720000">
              <a:spcAft>
                <a:spcPts val="600"/>
              </a:spcAft>
            </a:pPr>
            <a:r>
              <a:rPr lang="nb-NO" sz="2200" b="1" dirty="0"/>
              <a:t>Far:   </a:t>
            </a:r>
            <a:r>
              <a:rPr lang="nb-NO" sz="2200" dirty="0"/>
              <a:t>m</a:t>
            </a:r>
          </a:p>
          <a:p>
            <a:pPr marL="720000" lvl="0" indent="-720000">
              <a:spcAft>
                <a:spcPts val="600"/>
              </a:spcAft>
            </a:pPr>
            <a:r>
              <a:rPr lang="nb-NO" sz="2200" b="1" dirty="0"/>
              <a:t>Mor: </a:t>
            </a:r>
            <a:r>
              <a:rPr lang="nb-NO" sz="2200" dirty="0"/>
              <a:t>nei fordi det e (1.0) det </a:t>
            </a:r>
            <a:r>
              <a:rPr lang="nb-NO" sz="2200" dirty="0" err="1"/>
              <a:t>medisine</a:t>
            </a:r>
            <a:r>
              <a:rPr lang="nb-NO" sz="2200" dirty="0"/>
              <a:t> </a:t>
            </a:r>
            <a:r>
              <a:rPr lang="nb-NO" sz="2200" u="sng" dirty="0"/>
              <a:t>tom</a:t>
            </a:r>
            <a:r>
              <a:rPr lang="nb-NO" sz="2200" dirty="0"/>
              <a:t>, for (.) to tre måneder (.)</a:t>
            </a:r>
          </a:p>
        </p:txBody>
      </p:sp>
      <p:cxnSp>
        <p:nvCxnSpPr>
          <p:cNvPr id="9" name="Straight Connector 8"/>
          <p:cNvCxnSpPr/>
          <p:nvPr/>
        </p:nvCxnSpPr>
        <p:spPr>
          <a:xfrm flipH="1">
            <a:off x="4788024" y="476672"/>
            <a:ext cx="72008" cy="6192688"/>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7525" y="284455"/>
            <a:ext cx="4248472" cy="830997"/>
          </a:xfrm>
          <a:prstGeom prst="rect">
            <a:avLst/>
          </a:prstGeom>
          <a:solidFill>
            <a:schemeClr val="accent5">
              <a:lumMod val="20000"/>
              <a:lumOff val="80000"/>
            </a:schemeClr>
          </a:solidFill>
        </p:spPr>
        <p:txBody>
          <a:bodyPr wrap="square" rtlCol="0">
            <a:spAutoFit/>
          </a:bodyPr>
          <a:lstStyle/>
          <a:p>
            <a:r>
              <a:rPr lang="nb-NO" sz="2400" dirty="0"/>
              <a:t>SITUASJON: Oppfølging etter innleggelse på akutt.</a:t>
            </a:r>
          </a:p>
        </p:txBody>
      </p:sp>
      <p:sp>
        <p:nvSpPr>
          <p:cNvPr id="2" name="TextBox 1"/>
          <p:cNvSpPr txBox="1"/>
          <p:nvPr/>
        </p:nvSpPr>
        <p:spPr>
          <a:xfrm>
            <a:off x="287525" y="6500381"/>
            <a:ext cx="4356483" cy="307777"/>
          </a:xfrm>
          <a:prstGeom prst="rect">
            <a:avLst/>
          </a:prstGeom>
          <a:noFill/>
        </p:spPr>
        <p:txBody>
          <a:bodyPr wrap="square" rtlCol="0">
            <a:spAutoFit/>
          </a:bodyPr>
          <a:lstStyle/>
          <a:p>
            <a:r>
              <a:rPr lang="nb-NO" sz="1400" dirty="0">
                <a:solidFill>
                  <a:schemeClr val="tx1">
                    <a:lumMod val="50000"/>
                    <a:lumOff val="50000"/>
                  </a:schemeClr>
                </a:solidFill>
              </a:rPr>
              <a:t>Takk til: Bård Fossli Jensen for innsamling av Data</a:t>
            </a:r>
          </a:p>
        </p:txBody>
      </p:sp>
    </p:spTree>
    <p:extLst>
      <p:ext uri="{BB962C8B-B14F-4D97-AF65-F5344CB8AC3E}">
        <p14:creationId xmlns:p14="http://schemas.microsoft.com/office/powerpoint/2010/main" val="3271887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260648"/>
            <a:ext cx="9144000" cy="12241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a:xfrm>
            <a:off x="457200" y="274638"/>
            <a:ext cx="8229600" cy="1138138"/>
          </a:xfrm>
        </p:spPr>
        <p:txBody>
          <a:bodyPr/>
          <a:lstStyle/>
          <a:p>
            <a:r>
              <a:rPr lang="nb-NO" dirty="0">
                <a:solidFill>
                  <a:schemeClr val="accent1">
                    <a:lumMod val="75000"/>
                  </a:schemeClr>
                </a:solidFill>
              </a:rPr>
              <a:t>Språkbarrierer og helse</a:t>
            </a:r>
          </a:p>
        </p:txBody>
      </p:sp>
      <p:sp>
        <p:nvSpPr>
          <p:cNvPr id="3" name="Plassholder for innhold 2"/>
          <p:cNvSpPr>
            <a:spLocks noGrp="1"/>
          </p:cNvSpPr>
          <p:nvPr>
            <p:ph idx="1"/>
          </p:nvPr>
        </p:nvSpPr>
        <p:spPr/>
        <p:txBody>
          <a:bodyPr>
            <a:normAutofit fontScale="92500" lnSpcReduction="20000"/>
          </a:bodyPr>
          <a:lstStyle/>
          <a:p>
            <a:r>
              <a:rPr lang="nb-NO" dirty="0"/>
              <a:t>Resultater fra forskning på </a:t>
            </a:r>
            <a:r>
              <a:rPr lang="nb-NO" dirty="0" err="1"/>
              <a:t>språkbarrierer</a:t>
            </a:r>
            <a:r>
              <a:rPr lang="nb-NO" dirty="0"/>
              <a:t> viser:</a:t>
            </a:r>
          </a:p>
          <a:p>
            <a:pPr lvl="1"/>
            <a:r>
              <a:rPr lang="nb-NO" dirty="0"/>
              <a:t>Dårligere pasientsikkerhet</a:t>
            </a:r>
          </a:p>
          <a:p>
            <a:pPr lvl="1"/>
            <a:r>
              <a:rPr lang="nb-NO" dirty="0"/>
              <a:t>Dårligere etterlevelse av råd og behandling</a:t>
            </a:r>
          </a:p>
          <a:p>
            <a:pPr lvl="1"/>
            <a:r>
              <a:rPr lang="nb-NO" dirty="0"/>
              <a:t>Økt liggetid, flere prøver, oftere gjenbesøk</a:t>
            </a:r>
          </a:p>
          <a:p>
            <a:pPr lvl="0"/>
            <a:r>
              <a:rPr lang="nb-NO" dirty="0"/>
              <a:t>Pasient og helsepersonell må komme til en felles forståelse</a:t>
            </a:r>
          </a:p>
          <a:p>
            <a:pPr lvl="1"/>
            <a:r>
              <a:rPr lang="nb-NO" dirty="0"/>
              <a:t>Pasientens sykdomshistorie</a:t>
            </a:r>
          </a:p>
          <a:p>
            <a:pPr lvl="1"/>
            <a:r>
              <a:rPr lang="nb-NO" dirty="0"/>
              <a:t>Praktiske forhold: når og hvor er neste undersøkelse? </a:t>
            </a:r>
          </a:p>
          <a:p>
            <a:pPr lvl="1"/>
            <a:r>
              <a:rPr lang="nb-NO" dirty="0"/>
              <a:t>Tiltak og handlinger: hva skal gjøres? hvem skal gjøre det? Hva er lurt? Hva er mindre lurt?</a:t>
            </a:r>
          </a:p>
          <a:p>
            <a:pPr lvl="1"/>
            <a:r>
              <a:rPr lang="nb-NO" b="1" dirty="0"/>
              <a:t>Kommunikasjon er et samarbeid!</a:t>
            </a:r>
          </a:p>
        </p:txBody>
      </p:sp>
      <p:sp>
        <p:nvSpPr>
          <p:cNvPr id="6" name="TextBox 5"/>
          <p:cNvSpPr txBox="1"/>
          <p:nvPr/>
        </p:nvSpPr>
        <p:spPr>
          <a:xfrm>
            <a:off x="611560" y="6241579"/>
            <a:ext cx="7920880" cy="461665"/>
          </a:xfrm>
          <a:prstGeom prst="rect">
            <a:avLst/>
          </a:prstGeom>
          <a:noFill/>
        </p:spPr>
        <p:txBody>
          <a:bodyPr wrap="square" rtlCol="0">
            <a:spAutoFit/>
          </a:bodyPr>
          <a:lstStyle/>
          <a:p>
            <a:r>
              <a:rPr lang="nb-NO" sz="1200" dirty="0"/>
              <a:t>Kilder: </a:t>
            </a:r>
            <a:r>
              <a:rPr lang="nb-NO" sz="1200" dirty="0" err="1"/>
              <a:t>Karliner</a:t>
            </a:r>
            <a:r>
              <a:rPr lang="nb-NO" sz="1200" dirty="0"/>
              <a:t> 2007, Jacobs 2011, Flores 2012, Lindholm 2012, </a:t>
            </a:r>
            <a:r>
              <a:rPr lang="fr-FR" sz="1200" dirty="0" err="1"/>
              <a:t>Divi</a:t>
            </a:r>
            <a:r>
              <a:rPr lang="fr-FR" sz="1200" dirty="0"/>
              <a:t> 2007, Cohen 2005, Jacobs 2006, Levas 2011, </a:t>
            </a:r>
            <a:r>
              <a:rPr lang="nb-NO" sz="1200" dirty="0" err="1"/>
              <a:t>Bradly</a:t>
            </a:r>
            <a:r>
              <a:rPr lang="nb-NO" sz="1200" dirty="0"/>
              <a:t> 2011, </a:t>
            </a:r>
            <a:r>
              <a:rPr lang="nb-NO" sz="1200" dirty="0" err="1"/>
              <a:t>Carrasquillo</a:t>
            </a:r>
            <a:r>
              <a:rPr lang="nb-NO" sz="1200" dirty="0"/>
              <a:t> 1999, Wilson 2005, </a:t>
            </a:r>
            <a:r>
              <a:rPr lang="nb-NO" sz="1200" dirty="0" err="1"/>
              <a:t>Meischke</a:t>
            </a:r>
            <a:r>
              <a:rPr lang="nb-NO" sz="1200" dirty="0"/>
              <a:t> 2010, </a:t>
            </a:r>
            <a:r>
              <a:rPr lang="nb-NO" sz="1200" dirty="0" err="1"/>
              <a:t>Ong</a:t>
            </a:r>
            <a:r>
              <a:rPr lang="nb-NO" sz="1200" dirty="0"/>
              <a:t> 2011, Hansen 2011, </a:t>
            </a:r>
            <a:r>
              <a:rPr lang="nb-NO" sz="1200" dirty="0" err="1"/>
              <a:t>Grow</a:t>
            </a:r>
            <a:r>
              <a:rPr lang="nb-NO" sz="1200" dirty="0"/>
              <a:t> 2008, Cooke 2000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tel 1"/>
          <p:cNvSpPr>
            <a:spLocks noGrp="1"/>
          </p:cNvSpPr>
          <p:nvPr>
            <p:ph type="title"/>
          </p:nvPr>
        </p:nvSpPr>
        <p:spPr>
          <a:xfrm>
            <a:off x="1485900" y="1063229"/>
            <a:ext cx="6172200" cy="475059"/>
          </a:xfrm>
        </p:spPr>
        <p:txBody>
          <a:bodyPr rtlCol="0">
            <a:normAutofit fontScale="90000"/>
          </a:bodyPr>
          <a:lstStyle/>
          <a:p>
            <a:pPr>
              <a:defRPr/>
            </a:pPr>
            <a:r>
              <a:rPr lang="nb-NO" altLang="nb-NO" sz="2700" b="1" dirty="0">
                <a:solidFill>
                  <a:srgbClr val="025194"/>
                </a:solidFill>
                <a:latin typeface="Gulim" pitchFamily="34" charset="-127"/>
                <a:ea typeface="Gulim" pitchFamily="34" charset="-127"/>
              </a:rPr>
              <a:t>OVERSIKT OVER PRESENTASJONEN</a:t>
            </a:r>
          </a:p>
        </p:txBody>
      </p:sp>
      <p:sp>
        <p:nvSpPr>
          <p:cNvPr id="11267" name="Plassholder for innhold 3"/>
          <p:cNvSpPr>
            <a:spLocks noGrp="1"/>
          </p:cNvSpPr>
          <p:nvPr>
            <p:ph idx="1"/>
          </p:nvPr>
        </p:nvSpPr>
        <p:spPr>
          <a:xfrm>
            <a:off x="1377555" y="1916906"/>
            <a:ext cx="6373415" cy="3567113"/>
          </a:xfrm>
        </p:spPr>
        <p:txBody>
          <a:bodyPr>
            <a:normAutofit fontScale="92500" lnSpcReduction="10000"/>
          </a:bodyPr>
          <a:lstStyle/>
          <a:p>
            <a:r>
              <a:rPr lang="en-US" altLang="nb-NO" i="1" dirty="0" err="1" smtClean="0">
                <a:solidFill>
                  <a:srgbClr val="02519E"/>
                </a:solidFill>
              </a:rPr>
              <a:t>Migrasjon</a:t>
            </a:r>
            <a:r>
              <a:rPr lang="en-US" altLang="nb-NO" i="1" dirty="0" smtClean="0">
                <a:solidFill>
                  <a:srgbClr val="02519E"/>
                </a:solidFill>
              </a:rPr>
              <a:t> </a:t>
            </a:r>
            <a:r>
              <a:rPr lang="en-US" altLang="nb-NO" i="1" dirty="0" err="1" smtClean="0">
                <a:solidFill>
                  <a:srgbClr val="02519E"/>
                </a:solidFill>
              </a:rPr>
              <a:t>og</a:t>
            </a:r>
            <a:r>
              <a:rPr lang="en-US" altLang="nb-NO" i="1" dirty="0" smtClean="0">
                <a:solidFill>
                  <a:srgbClr val="02519E"/>
                </a:solidFill>
              </a:rPr>
              <a:t> </a:t>
            </a:r>
            <a:r>
              <a:rPr lang="en-US" altLang="nb-NO" i="1" dirty="0" err="1" smtClean="0">
                <a:solidFill>
                  <a:srgbClr val="02519E"/>
                </a:solidFill>
              </a:rPr>
              <a:t>helse</a:t>
            </a:r>
            <a:r>
              <a:rPr lang="en-US" altLang="nb-NO" i="1" dirty="0" smtClean="0">
                <a:solidFill>
                  <a:srgbClr val="02519E"/>
                </a:solidFill>
              </a:rPr>
              <a:t> </a:t>
            </a:r>
            <a:endParaRPr lang="en-US" altLang="nb-NO" i="1" dirty="0">
              <a:solidFill>
                <a:srgbClr val="02519E"/>
              </a:solidFill>
            </a:endParaRPr>
          </a:p>
          <a:p>
            <a:r>
              <a:rPr lang="en-US" altLang="nb-NO" i="1" dirty="0" err="1" smtClean="0">
                <a:solidFill>
                  <a:srgbClr val="02519E"/>
                </a:solidFill>
              </a:rPr>
              <a:t>Innvandrerbefolkingen</a:t>
            </a:r>
            <a:r>
              <a:rPr lang="en-US" altLang="nb-NO" i="1" dirty="0" smtClean="0">
                <a:solidFill>
                  <a:srgbClr val="02519E"/>
                </a:solidFill>
              </a:rPr>
              <a:t> </a:t>
            </a:r>
            <a:r>
              <a:rPr lang="en-US" altLang="nb-NO" i="1" dirty="0" err="1" smtClean="0">
                <a:solidFill>
                  <a:srgbClr val="02519E"/>
                </a:solidFill>
              </a:rPr>
              <a:t>i</a:t>
            </a:r>
            <a:r>
              <a:rPr lang="en-US" altLang="nb-NO" i="1" dirty="0" smtClean="0">
                <a:solidFill>
                  <a:srgbClr val="02519E"/>
                </a:solidFill>
              </a:rPr>
              <a:t> Norge</a:t>
            </a:r>
          </a:p>
          <a:p>
            <a:r>
              <a:rPr lang="en-US" altLang="nb-NO" i="1" dirty="0" err="1" smtClean="0">
                <a:solidFill>
                  <a:srgbClr val="02519E"/>
                </a:solidFill>
              </a:rPr>
              <a:t>Språkbarrier</a:t>
            </a:r>
            <a:endParaRPr lang="en-US" altLang="nb-NO" i="1" dirty="0" smtClean="0">
              <a:solidFill>
                <a:srgbClr val="02519E"/>
              </a:solidFill>
            </a:endParaRPr>
          </a:p>
          <a:p>
            <a:r>
              <a:rPr lang="en-US" altLang="nb-NO" i="1" dirty="0" err="1" smtClean="0">
                <a:solidFill>
                  <a:srgbClr val="02519E"/>
                </a:solidFill>
              </a:rPr>
              <a:t>Ulike</a:t>
            </a:r>
            <a:r>
              <a:rPr lang="en-US" altLang="nb-NO" i="1" dirty="0" smtClean="0">
                <a:solidFill>
                  <a:srgbClr val="02519E"/>
                </a:solidFill>
              </a:rPr>
              <a:t> barrier</a:t>
            </a:r>
          </a:p>
          <a:p>
            <a:r>
              <a:rPr lang="en-US" altLang="nb-NO" i="1" dirty="0" err="1" smtClean="0">
                <a:solidFill>
                  <a:srgbClr val="02519E"/>
                </a:solidFill>
              </a:rPr>
              <a:t>Bruk</a:t>
            </a:r>
            <a:r>
              <a:rPr lang="en-US" altLang="nb-NO" i="1" dirty="0" smtClean="0">
                <a:solidFill>
                  <a:srgbClr val="02519E"/>
                </a:solidFill>
              </a:rPr>
              <a:t> </a:t>
            </a:r>
            <a:r>
              <a:rPr lang="en-US" altLang="nb-NO" i="1" dirty="0" err="1" smtClean="0">
                <a:solidFill>
                  <a:srgbClr val="02519E"/>
                </a:solidFill>
              </a:rPr>
              <a:t>av</a:t>
            </a:r>
            <a:r>
              <a:rPr lang="en-US" altLang="nb-NO" i="1" dirty="0" smtClean="0">
                <a:solidFill>
                  <a:srgbClr val="02519E"/>
                </a:solidFill>
              </a:rPr>
              <a:t> </a:t>
            </a:r>
            <a:r>
              <a:rPr lang="en-US" altLang="nb-NO" i="1" dirty="0" err="1" smtClean="0">
                <a:solidFill>
                  <a:srgbClr val="02519E"/>
                </a:solidFill>
              </a:rPr>
              <a:t>tolk</a:t>
            </a:r>
            <a:endParaRPr lang="en-US" altLang="nb-NO" i="1" dirty="0" smtClean="0">
              <a:solidFill>
                <a:srgbClr val="02519E"/>
              </a:solidFill>
            </a:endParaRPr>
          </a:p>
          <a:p>
            <a:r>
              <a:rPr lang="en-US" altLang="nb-NO" i="1" dirty="0" smtClean="0">
                <a:solidFill>
                  <a:srgbClr val="02519E"/>
                </a:solidFill>
              </a:rPr>
              <a:t>Health Literacy</a:t>
            </a:r>
          </a:p>
          <a:p>
            <a:r>
              <a:rPr lang="en-US" altLang="nb-NO" i="1" dirty="0" err="1" smtClean="0">
                <a:solidFill>
                  <a:srgbClr val="02519E"/>
                </a:solidFill>
              </a:rPr>
              <a:t>Teknikker</a:t>
            </a:r>
            <a:r>
              <a:rPr lang="en-US" altLang="nb-NO" i="1" dirty="0" smtClean="0">
                <a:solidFill>
                  <a:srgbClr val="02519E"/>
                </a:solidFill>
              </a:rPr>
              <a:t> for å </a:t>
            </a:r>
            <a:r>
              <a:rPr lang="en-US" altLang="nb-NO" i="1" dirty="0" err="1" smtClean="0">
                <a:solidFill>
                  <a:srgbClr val="02519E"/>
                </a:solidFill>
              </a:rPr>
              <a:t>sikre</a:t>
            </a:r>
            <a:r>
              <a:rPr lang="en-US" altLang="nb-NO" i="1" dirty="0" smtClean="0">
                <a:solidFill>
                  <a:srgbClr val="02519E"/>
                </a:solidFill>
              </a:rPr>
              <a:t> </a:t>
            </a:r>
            <a:r>
              <a:rPr lang="en-US" altLang="nb-NO" i="1" dirty="0" err="1" smtClean="0">
                <a:solidFill>
                  <a:srgbClr val="02519E"/>
                </a:solidFill>
              </a:rPr>
              <a:t>felles</a:t>
            </a:r>
            <a:r>
              <a:rPr lang="en-US" altLang="nb-NO" i="1" dirty="0" smtClean="0">
                <a:solidFill>
                  <a:srgbClr val="02519E"/>
                </a:solidFill>
              </a:rPr>
              <a:t> </a:t>
            </a:r>
            <a:r>
              <a:rPr lang="en-US" altLang="nb-NO" i="1" dirty="0" err="1" smtClean="0">
                <a:solidFill>
                  <a:srgbClr val="02519E"/>
                </a:solidFill>
              </a:rPr>
              <a:t>forståelse</a:t>
            </a:r>
            <a:r>
              <a:rPr lang="en-US" altLang="nb-NO" i="1" dirty="0" smtClean="0">
                <a:solidFill>
                  <a:srgbClr val="02519E"/>
                </a:solidFill>
              </a:rPr>
              <a:t> </a:t>
            </a:r>
            <a:endParaRPr lang="en-US" altLang="nb-NO" i="1" dirty="0">
              <a:solidFill>
                <a:srgbClr val="02519E"/>
              </a:solidFill>
            </a:endParaRPr>
          </a:p>
          <a:p>
            <a:pPr>
              <a:buFont typeface="Arial" charset="0"/>
              <a:buNone/>
            </a:pPr>
            <a:endParaRPr lang="en-US" altLang="nb-NO" dirty="0">
              <a:solidFill>
                <a:srgbClr val="02519E"/>
              </a:solidFill>
            </a:endParaRPr>
          </a:p>
        </p:txBody>
      </p:sp>
      <p:sp>
        <p:nvSpPr>
          <p:cNvPr id="7" name="Plassholder for lysbildenummer 6"/>
          <p:cNvSpPr>
            <a:spLocks noGrp="1"/>
          </p:cNvSpPr>
          <p:nvPr>
            <p:ph type="sldNum" sz="quarter" idx="12"/>
          </p:nvPr>
        </p:nvSpPr>
        <p:spPr/>
        <p:txBody>
          <a:bodyPr/>
          <a:lstStyle/>
          <a:p>
            <a:pPr>
              <a:defRPr/>
            </a:pPr>
            <a:fld id="{DF685441-6FB3-46A8-8858-54C06CE33EAD}" type="slidenum">
              <a:rPr lang="nb-NO">
                <a:solidFill>
                  <a:schemeClr val="accent6">
                    <a:lumMod val="75000"/>
                  </a:schemeClr>
                </a:solidFill>
              </a:rPr>
              <a:pPr>
                <a:defRPr/>
              </a:pPr>
              <a:t>2</a:t>
            </a:fld>
            <a:endParaRPr lang="nb-NO" dirty="0">
              <a:solidFill>
                <a:schemeClr val="accent6">
                  <a:lumMod val="75000"/>
                </a:schemeClr>
              </a:solidFill>
            </a:endParaRPr>
          </a:p>
        </p:txBody>
      </p:sp>
      <p:sp>
        <p:nvSpPr>
          <p:cNvPr id="3" name="Rektangel 2"/>
          <p:cNvSpPr/>
          <p:nvPr/>
        </p:nvSpPr>
        <p:spPr>
          <a:xfrm>
            <a:off x="1143000" y="1646636"/>
            <a:ext cx="6858000" cy="53578"/>
          </a:xfrm>
          <a:prstGeom prst="rect">
            <a:avLst/>
          </a:prstGeom>
          <a:solidFill>
            <a:srgbClr val="0251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dirty="0"/>
          </a:p>
          <a:p>
            <a:pPr algn="ctr">
              <a:defRPr/>
            </a:pPr>
            <a:endParaRPr lang="nb-NO" sz="1350" dirty="0"/>
          </a:p>
        </p:txBody>
      </p:sp>
      <p:sp>
        <p:nvSpPr>
          <p:cNvPr id="8" name="Rektangel 7"/>
          <p:cNvSpPr/>
          <p:nvPr/>
        </p:nvSpPr>
        <p:spPr>
          <a:xfrm>
            <a:off x="1143000" y="1729980"/>
            <a:ext cx="3429000" cy="53578"/>
          </a:xfrm>
          <a:prstGeom prst="rect">
            <a:avLst/>
          </a:prstGeom>
          <a:solidFill>
            <a:srgbClr val="6BAD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p>
        </p:txBody>
      </p:sp>
      <p:sp>
        <p:nvSpPr>
          <p:cNvPr id="10" name="Rektangel 8"/>
          <p:cNvSpPr/>
          <p:nvPr/>
        </p:nvSpPr>
        <p:spPr>
          <a:xfrm>
            <a:off x="1134666" y="5563791"/>
            <a:ext cx="6858001" cy="13097"/>
          </a:xfrm>
          <a:prstGeom prst="rect">
            <a:avLst/>
          </a:prstGeom>
          <a:solidFill>
            <a:srgbClr val="F18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nb-NO" altLang="nb-NO" sz="1350">
              <a:solidFill>
                <a:srgbClr val="F18E05"/>
              </a:solidFill>
            </a:endParaRPr>
          </a:p>
          <a:p>
            <a:pPr algn="ctr">
              <a:defRPr/>
            </a:pPr>
            <a:endParaRPr lang="nb-NO" altLang="nb-NO" sz="1350">
              <a:solidFill>
                <a:srgbClr val="F18E05"/>
              </a:solidFill>
            </a:endParaRPr>
          </a:p>
        </p:txBody>
      </p:sp>
    </p:spTree>
    <p:extLst>
      <p:ext uri="{BB962C8B-B14F-4D97-AF65-F5344CB8AC3E}">
        <p14:creationId xmlns:p14="http://schemas.microsoft.com/office/powerpoint/2010/main" val="17711135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5536" y="260648"/>
            <a:ext cx="8507288" cy="706090"/>
          </a:xfrm>
        </p:spPr>
        <p:txBody>
          <a:bodyPr>
            <a:normAutofit/>
          </a:bodyPr>
          <a:lstStyle/>
          <a:p>
            <a:r>
              <a:rPr lang="nb-NO" sz="3600" b="1" dirty="0">
                <a:solidFill>
                  <a:srgbClr val="005295"/>
                </a:solidFill>
                <a:latin typeface="Calibri Light" pitchFamily="34" charset="0"/>
              </a:rPr>
              <a:t>KOMMUNIKASJONSFERDIGHETER</a:t>
            </a:r>
          </a:p>
        </p:txBody>
      </p:sp>
      <p:sp>
        <p:nvSpPr>
          <p:cNvPr id="3" name="Plassholder for innhold 2"/>
          <p:cNvSpPr>
            <a:spLocks noGrp="1"/>
          </p:cNvSpPr>
          <p:nvPr>
            <p:ph idx="1"/>
          </p:nvPr>
        </p:nvSpPr>
        <p:spPr>
          <a:xfrm>
            <a:off x="457200" y="1484784"/>
            <a:ext cx="8435280" cy="4752528"/>
          </a:xfrm>
        </p:spPr>
        <p:txBody>
          <a:bodyPr>
            <a:normAutofit fontScale="85000" lnSpcReduction="10000"/>
          </a:bodyPr>
          <a:lstStyle/>
          <a:p>
            <a:pPr>
              <a:lnSpc>
                <a:spcPct val="110000"/>
              </a:lnSpc>
            </a:pPr>
            <a:r>
              <a:rPr lang="nb-NO" dirty="0">
                <a:solidFill>
                  <a:srgbClr val="005295"/>
                </a:solidFill>
              </a:rPr>
              <a:t>Kommunikasjonsferdigheter kan læres og forbedres</a:t>
            </a:r>
          </a:p>
          <a:p>
            <a:pPr lvl="1">
              <a:lnSpc>
                <a:spcPct val="110000"/>
              </a:lnSpc>
            </a:pPr>
            <a:r>
              <a:rPr lang="nb-NO" dirty="0">
                <a:solidFill>
                  <a:srgbClr val="005295"/>
                </a:solidFill>
              </a:rPr>
              <a:t>Egne teknikker for å kompensere for språkbarrierer</a:t>
            </a:r>
          </a:p>
          <a:p>
            <a:pPr marL="457200" lvl="1" indent="0">
              <a:lnSpc>
                <a:spcPct val="110000"/>
              </a:lnSpc>
              <a:buNone/>
            </a:pPr>
            <a:endParaRPr lang="nb-NO" dirty="0">
              <a:solidFill>
                <a:srgbClr val="005295"/>
              </a:solidFill>
            </a:endParaRPr>
          </a:p>
          <a:p>
            <a:pPr lvl="0">
              <a:lnSpc>
                <a:spcPct val="110000"/>
              </a:lnSpc>
            </a:pPr>
            <a:r>
              <a:rPr lang="nb-NO" dirty="0">
                <a:solidFill>
                  <a:srgbClr val="005295"/>
                </a:solidFill>
              </a:rPr>
              <a:t>Forskning viser at gode kommunikasjonsferdigheter gir:</a:t>
            </a:r>
          </a:p>
          <a:p>
            <a:pPr lvl="1">
              <a:lnSpc>
                <a:spcPct val="110000"/>
              </a:lnSpc>
            </a:pPr>
            <a:r>
              <a:rPr lang="nb-NO" dirty="0">
                <a:solidFill>
                  <a:srgbClr val="005295"/>
                </a:solidFill>
              </a:rPr>
              <a:t>Forbedring av pasientens tilslutning til behandlingsregimet </a:t>
            </a:r>
          </a:p>
          <a:p>
            <a:pPr lvl="1">
              <a:lnSpc>
                <a:spcPct val="110000"/>
              </a:lnSpc>
            </a:pPr>
            <a:r>
              <a:rPr lang="nb-NO" dirty="0">
                <a:solidFill>
                  <a:srgbClr val="005295"/>
                </a:solidFill>
              </a:rPr>
              <a:t>Bedre pasienttilfredshet </a:t>
            </a:r>
          </a:p>
          <a:p>
            <a:pPr lvl="1">
              <a:lnSpc>
                <a:spcPct val="110000"/>
              </a:lnSpc>
            </a:pPr>
            <a:r>
              <a:rPr lang="nb-NO" dirty="0">
                <a:solidFill>
                  <a:srgbClr val="005295"/>
                </a:solidFill>
              </a:rPr>
              <a:t>Forbedret kliniske utfall og kvalitet</a:t>
            </a:r>
          </a:p>
          <a:p>
            <a:pPr lvl="1">
              <a:lnSpc>
                <a:spcPct val="110000"/>
              </a:lnSpc>
            </a:pPr>
            <a:r>
              <a:rPr lang="nb-NO" dirty="0">
                <a:solidFill>
                  <a:srgbClr val="005295"/>
                </a:solidFill>
              </a:rPr>
              <a:t>Bedre samarbeid mellom helsepersonell</a:t>
            </a:r>
          </a:p>
          <a:p>
            <a:pPr lvl="1">
              <a:lnSpc>
                <a:spcPct val="110000"/>
              </a:lnSpc>
            </a:pPr>
            <a:r>
              <a:rPr lang="nb-NO" dirty="0">
                <a:solidFill>
                  <a:srgbClr val="005295"/>
                </a:solidFill>
              </a:rPr>
              <a:t>Økt pasientsikkerhet og redusert risiko for uforsvarlig praksis</a:t>
            </a:r>
          </a:p>
          <a:p>
            <a:pPr lvl="1">
              <a:lnSpc>
                <a:spcPct val="110000"/>
              </a:lnSpc>
            </a:pPr>
            <a:r>
              <a:rPr lang="nb-NO" dirty="0">
                <a:solidFill>
                  <a:srgbClr val="005295"/>
                </a:solidFill>
              </a:rPr>
              <a:t>Mer effektivt behandlingsforløp</a:t>
            </a:r>
          </a:p>
          <a:p>
            <a:pPr marL="0" indent="0">
              <a:buNone/>
            </a:pPr>
            <a:endParaRPr lang="en-GB" dirty="0"/>
          </a:p>
          <a:p>
            <a:pPr marL="0" indent="0">
              <a:buNone/>
            </a:pPr>
            <a:endParaRPr lang="nb-NO" dirty="0">
              <a:solidFill>
                <a:srgbClr val="005295"/>
              </a:solidFill>
            </a:endParaRPr>
          </a:p>
          <a:p>
            <a:pPr lvl="1"/>
            <a:endParaRPr lang="en-GB" dirty="0"/>
          </a:p>
        </p:txBody>
      </p:sp>
      <p:sp>
        <p:nvSpPr>
          <p:cNvPr id="6" name="Rektangel 5"/>
          <p:cNvSpPr/>
          <p:nvPr/>
        </p:nvSpPr>
        <p:spPr>
          <a:xfrm>
            <a:off x="-10629" y="980728"/>
            <a:ext cx="9144000" cy="72000"/>
          </a:xfrm>
          <a:prstGeom prst="rect">
            <a:avLst/>
          </a:prstGeom>
          <a:solidFill>
            <a:srgbClr val="025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a:p>
            <a:pPr algn="ctr"/>
            <a:endParaRPr lang="nb-NO" dirty="0"/>
          </a:p>
        </p:txBody>
      </p:sp>
      <p:sp>
        <p:nvSpPr>
          <p:cNvPr id="7" name="Rektangel 6"/>
          <p:cNvSpPr/>
          <p:nvPr/>
        </p:nvSpPr>
        <p:spPr>
          <a:xfrm>
            <a:off x="0" y="1124744"/>
            <a:ext cx="4572000" cy="72000"/>
          </a:xfrm>
          <a:prstGeom prst="rect">
            <a:avLst/>
          </a:prstGeom>
          <a:solidFill>
            <a:srgbClr val="6B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p:cNvSpPr/>
          <p:nvPr/>
        </p:nvSpPr>
        <p:spPr>
          <a:xfrm>
            <a:off x="-10629" y="6275582"/>
            <a:ext cx="9144000" cy="1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a:p>
            <a:pPr algn="ctr"/>
            <a:endParaRPr lang="nb-NO" dirty="0"/>
          </a:p>
        </p:txBody>
      </p:sp>
      <p:sp>
        <p:nvSpPr>
          <p:cNvPr id="10" name="Plassholder for lysbildenummer 9"/>
          <p:cNvSpPr>
            <a:spLocks noGrp="1"/>
          </p:cNvSpPr>
          <p:nvPr>
            <p:ph type="sldNum" sz="quarter" idx="12"/>
          </p:nvPr>
        </p:nvSpPr>
        <p:spPr/>
        <p:txBody>
          <a:bodyPr/>
          <a:lstStyle/>
          <a:p>
            <a:fld id="{56109387-65A3-4F44-8D42-B4EB18586036}" type="slidenum">
              <a:rPr lang="nb-NO" smtClean="0">
                <a:solidFill>
                  <a:schemeClr val="accent6">
                    <a:lumMod val="75000"/>
                  </a:schemeClr>
                </a:solidFill>
              </a:rPr>
              <a:pPr/>
              <a:t>20</a:t>
            </a:fld>
            <a:endParaRPr lang="nb-NO" dirty="0">
              <a:solidFill>
                <a:schemeClr val="accent6">
                  <a:lumMod val="75000"/>
                </a:schemeClr>
              </a:solidFill>
            </a:endParaRPr>
          </a:p>
        </p:txBody>
      </p:sp>
    </p:spTree>
    <p:extLst>
      <p:ext uri="{BB962C8B-B14F-4D97-AF65-F5344CB8AC3E}">
        <p14:creationId xmlns:p14="http://schemas.microsoft.com/office/powerpoint/2010/main" val="419035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anim calcmode="lin" valueType="num">
                                      <p:cBhvr>
                                        <p:cTn id="2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1000"/>
                                        <p:tgtEl>
                                          <p:spTgt spid="3">
                                            <p:txEl>
                                              <p:pRg st="8" end="8"/>
                                            </p:txEl>
                                          </p:spTgt>
                                        </p:tgtEl>
                                      </p:cBhvr>
                                    </p:animEffect>
                                    <p:anim calcmode="lin" valueType="num">
                                      <p:cBhvr>
                                        <p:cTn id="3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1000"/>
                                        <p:tgtEl>
                                          <p:spTgt spid="3">
                                            <p:txEl>
                                              <p:pRg st="9" end="9"/>
                                            </p:txEl>
                                          </p:spTgt>
                                        </p:tgtEl>
                                      </p:cBhvr>
                                    </p:animEffect>
                                    <p:anim calcmode="lin" valueType="num">
                                      <p:cBhvr>
                                        <p:cTn id="3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dato 4"/>
          <p:cNvSpPr>
            <a:spLocks noGrp="1"/>
          </p:cNvSpPr>
          <p:nvPr>
            <p:ph type="dt" sz="half" idx="13"/>
          </p:nvPr>
        </p:nvSpPr>
        <p:spPr>
          <a:xfrm>
            <a:off x="467544" y="6222333"/>
            <a:ext cx="2133600" cy="365125"/>
          </a:xfrm>
        </p:spPr>
        <p:txBody>
          <a:bodyPr/>
          <a:lstStyle/>
          <a:p>
            <a:endParaRPr lang="nb-NO" sz="800" dirty="0" smtClean="0"/>
          </a:p>
          <a:p>
            <a:fld id="{286F342A-38DB-4162-9258-C1639628DEFF}" type="datetime1">
              <a:rPr lang="nb-NO" sz="800" smtClean="0"/>
              <a:t>13.04.2018</a:t>
            </a:fld>
            <a:endParaRPr lang="nb-NO" sz="800" dirty="0"/>
          </a:p>
        </p:txBody>
      </p:sp>
      <p:pic>
        <p:nvPicPr>
          <p:cNvPr id="6" name="Picture 5">
            <a:extLst>
              <a:ext uri="{FF2B5EF4-FFF2-40B4-BE49-F238E27FC236}">
                <a16:creationId xmlns="" xmlns:a16="http://schemas.microsoft.com/office/drawing/2014/main" id="{411801A3-DAE9-B847-8014-11BADF8A2A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603" y="939221"/>
            <a:ext cx="6861773" cy="3857996"/>
          </a:xfrm>
          <a:prstGeom prst="rect">
            <a:avLst/>
          </a:prstGeom>
        </p:spPr>
      </p:pic>
      <p:sp>
        <p:nvSpPr>
          <p:cNvPr id="7" name="TextBox 6">
            <a:extLst>
              <a:ext uri="{FF2B5EF4-FFF2-40B4-BE49-F238E27FC236}">
                <a16:creationId xmlns="" xmlns:a16="http://schemas.microsoft.com/office/drawing/2014/main" id="{511618E2-D626-2448-AFB7-30EAFB4D9338}"/>
              </a:ext>
            </a:extLst>
          </p:cNvPr>
          <p:cNvSpPr txBox="1"/>
          <p:nvPr/>
        </p:nvSpPr>
        <p:spPr>
          <a:xfrm>
            <a:off x="1370070" y="5349302"/>
            <a:ext cx="4616894" cy="300082"/>
          </a:xfrm>
          <a:prstGeom prst="rect">
            <a:avLst/>
          </a:prstGeom>
          <a:noFill/>
        </p:spPr>
        <p:txBody>
          <a:bodyPr wrap="square" rtlCol="0">
            <a:spAutoFit/>
          </a:bodyPr>
          <a:lstStyle/>
          <a:p>
            <a:r>
              <a:rPr lang="nb-NO" sz="1350" dirty="0">
                <a:solidFill>
                  <a:schemeClr val="tx1">
                    <a:lumMod val="65000"/>
                    <a:lumOff val="35000"/>
                  </a:schemeClr>
                </a:solidFill>
              </a:rPr>
              <a:t>Illustrasjonsfoto: AMK sentral, fra Sunnmørsposten</a:t>
            </a:r>
          </a:p>
        </p:txBody>
      </p:sp>
      <p:sp>
        <p:nvSpPr>
          <p:cNvPr id="8" name="TextBox 7">
            <a:extLst>
              <a:ext uri="{FF2B5EF4-FFF2-40B4-BE49-F238E27FC236}">
                <a16:creationId xmlns="" xmlns:a16="http://schemas.microsoft.com/office/drawing/2014/main" id="{85B3468B-5CE9-5746-93B8-7362A150DBDC}"/>
              </a:ext>
            </a:extLst>
          </p:cNvPr>
          <p:cNvSpPr txBox="1"/>
          <p:nvPr/>
        </p:nvSpPr>
        <p:spPr>
          <a:xfrm>
            <a:off x="1370070" y="5073259"/>
            <a:ext cx="3189854" cy="300082"/>
          </a:xfrm>
          <a:prstGeom prst="rect">
            <a:avLst/>
          </a:prstGeom>
          <a:noFill/>
        </p:spPr>
        <p:txBody>
          <a:bodyPr wrap="square" rtlCol="0">
            <a:spAutoFit/>
          </a:bodyPr>
          <a:lstStyle/>
          <a:p>
            <a:r>
              <a:rPr lang="nb-NO" sz="1350" dirty="0">
                <a:solidFill>
                  <a:schemeClr val="tx1">
                    <a:lumMod val="65000"/>
                    <a:lumOff val="35000"/>
                  </a:schemeClr>
                </a:solidFill>
              </a:rPr>
              <a:t>Lyd: Logg fra simulert samtale uten skript</a:t>
            </a:r>
          </a:p>
        </p:txBody>
      </p:sp>
      <p:pic>
        <p:nvPicPr>
          <p:cNvPr id="9" name="pekechest first two min.mp2">
            <a:hlinkClick r:id="" action="ppaction://media"/>
            <a:extLst>
              <a:ext uri="{FF2B5EF4-FFF2-40B4-BE49-F238E27FC236}">
                <a16:creationId xmlns="" xmlns:a16="http://schemas.microsoft.com/office/drawing/2014/main" id="{DD99A260-5211-0241-8C0E-FC6865800C0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02123" y="3835125"/>
            <a:ext cx="998238" cy="998238"/>
          </a:xfrm>
          <a:prstGeom prst="rect">
            <a:avLst/>
          </a:prstGeom>
        </p:spPr>
      </p:pic>
    </p:spTree>
    <p:extLst>
      <p:ext uri="{BB962C8B-B14F-4D97-AF65-F5344CB8AC3E}">
        <p14:creationId xmlns:p14="http://schemas.microsoft.com/office/powerpoint/2010/main" val="40790269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27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11113" y="6275388"/>
            <a:ext cx="9144001" cy="174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dirty="0"/>
          </a:p>
          <a:p>
            <a:pPr algn="ctr" fontAlgn="auto">
              <a:spcBef>
                <a:spcPts val="0"/>
              </a:spcBef>
              <a:spcAft>
                <a:spcPts val="0"/>
              </a:spcAft>
              <a:defRPr/>
            </a:pPr>
            <a:endParaRPr lang="nb-NO" dirty="0"/>
          </a:p>
        </p:txBody>
      </p:sp>
      <p:sp>
        <p:nvSpPr>
          <p:cNvPr id="10" name="Plassholder for lysbildenummer 9"/>
          <p:cNvSpPr>
            <a:spLocks noGrp="1"/>
          </p:cNvSpPr>
          <p:nvPr>
            <p:ph type="sldNum" sz="quarter" idx="12"/>
          </p:nvPr>
        </p:nvSpPr>
        <p:spPr/>
        <p:txBody>
          <a:bodyPr/>
          <a:lstStyle/>
          <a:p>
            <a:pPr>
              <a:defRPr/>
            </a:pPr>
            <a:fld id="{9F3F5D4A-99B8-48B5-A648-4010C10EDD26}" type="slidenum">
              <a:rPr lang="nb-NO">
                <a:solidFill>
                  <a:schemeClr val="accent6">
                    <a:lumMod val="75000"/>
                  </a:schemeClr>
                </a:solidFill>
              </a:rPr>
              <a:pPr>
                <a:defRPr/>
              </a:pPr>
              <a:t>22</a:t>
            </a:fld>
            <a:endParaRPr lang="nb-NO" dirty="0">
              <a:solidFill>
                <a:schemeClr val="accent6">
                  <a:lumMod val="75000"/>
                </a:schemeClr>
              </a:solidFill>
            </a:endParaRPr>
          </a:p>
        </p:txBody>
      </p:sp>
      <p:sp>
        <p:nvSpPr>
          <p:cNvPr id="4" name="Title 3"/>
          <p:cNvSpPr>
            <a:spLocks noGrp="1"/>
          </p:cNvSpPr>
          <p:nvPr>
            <p:ph type="title"/>
          </p:nvPr>
        </p:nvSpPr>
        <p:spPr/>
        <p:txBody>
          <a:bodyPr/>
          <a:lstStyle/>
          <a:p>
            <a:endParaRPr lang="nb-NO"/>
          </a:p>
        </p:txBody>
      </p:sp>
      <p:sp>
        <p:nvSpPr>
          <p:cNvPr id="11" name="Rektangel 4"/>
          <p:cNvSpPr/>
          <p:nvPr/>
        </p:nvSpPr>
        <p:spPr>
          <a:xfrm>
            <a:off x="0" y="260648"/>
            <a:ext cx="9144000" cy="12241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ittel 1"/>
          <p:cNvSpPr txBox="1">
            <a:spLocks/>
          </p:cNvSpPr>
          <p:nvPr/>
        </p:nvSpPr>
        <p:spPr>
          <a:xfrm>
            <a:off x="457200" y="274638"/>
            <a:ext cx="8229600" cy="11381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dirty="0">
                <a:solidFill>
                  <a:schemeClr val="accent1">
                    <a:lumMod val="75000"/>
                  </a:schemeClr>
                </a:solidFill>
              </a:rPr>
              <a:t>Hva gjør vi når vi kommuniserer?</a:t>
            </a:r>
          </a:p>
        </p:txBody>
      </p:sp>
      <p:sp>
        <p:nvSpPr>
          <p:cNvPr id="5" name="Content Placeholder 4"/>
          <p:cNvSpPr>
            <a:spLocks noGrp="1"/>
          </p:cNvSpPr>
          <p:nvPr>
            <p:ph idx="1"/>
          </p:nvPr>
        </p:nvSpPr>
        <p:spPr/>
        <p:txBody>
          <a:bodyPr>
            <a:normAutofit fontScale="92500" lnSpcReduction="10000"/>
          </a:bodyPr>
          <a:lstStyle/>
          <a:p>
            <a:pPr>
              <a:lnSpc>
                <a:spcPct val="120000"/>
              </a:lnSpc>
              <a:buFont typeface="Arial" charset="0"/>
              <a:buChar char="•"/>
              <a:defRPr/>
            </a:pPr>
            <a:r>
              <a:rPr lang="nb-NO" dirty="0"/>
              <a:t>Kommunikasjon er et samarbeid</a:t>
            </a:r>
          </a:p>
          <a:p>
            <a:pPr>
              <a:lnSpc>
                <a:spcPct val="120000"/>
              </a:lnSpc>
              <a:buFont typeface="Arial" charset="0"/>
              <a:buChar char="•"/>
              <a:defRPr/>
            </a:pPr>
            <a:r>
              <a:rPr lang="nb-NO" dirty="0"/>
              <a:t>Samarbeidet følger et sett mønstre</a:t>
            </a:r>
          </a:p>
          <a:p>
            <a:pPr lvl="1">
              <a:lnSpc>
                <a:spcPct val="120000"/>
              </a:lnSpc>
              <a:buFont typeface="Arial" charset="0"/>
              <a:buChar char="–"/>
              <a:defRPr/>
            </a:pPr>
            <a:r>
              <a:rPr lang="nb-NO" dirty="0"/>
              <a:t>Respons bygger på foregående utsagn:  A: Vil du ha kaffe? B:”ja, takk” A: ”melk?” B: </a:t>
            </a:r>
            <a:r>
              <a:rPr lang="nb-NO" dirty="0" err="1"/>
              <a:t>ehh</a:t>
            </a:r>
            <a:r>
              <a:rPr lang="nb-NO" dirty="0"/>
              <a:t>, tror jeg </a:t>
            </a:r>
            <a:r>
              <a:rPr lang="nb-NO" dirty="0" err="1"/>
              <a:t>tar’n</a:t>
            </a:r>
            <a:r>
              <a:rPr lang="nb-NO" dirty="0"/>
              <a:t> svart jeg</a:t>
            </a:r>
          </a:p>
          <a:p>
            <a:pPr lvl="1">
              <a:lnSpc>
                <a:spcPct val="120000"/>
              </a:lnSpc>
              <a:buFont typeface="Arial" charset="0"/>
              <a:buChar char="–"/>
              <a:defRPr/>
            </a:pPr>
            <a:r>
              <a:rPr lang="nb-NO" dirty="0"/>
              <a:t>Retting av feil:</a:t>
            </a:r>
          </a:p>
          <a:p>
            <a:pPr lvl="2">
              <a:lnSpc>
                <a:spcPct val="120000"/>
              </a:lnSpc>
              <a:buFont typeface="Arial" charset="0"/>
              <a:buChar char="•"/>
              <a:defRPr/>
            </a:pPr>
            <a:r>
              <a:rPr lang="nb-NO" dirty="0"/>
              <a:t>Selv initiert: A: ”Husker du hva hun </a:t>
            </a:r>
            <a:r>
              <a:rPr lang="nb-NO" dirty="0" err="1"/>
              <a:t>eeemm</a:t>
            </a:r>
            <a:r>
              <a:rPr lang="nb-NO" dirty="0"/>
              <a:t>, mener han sa?”</a:t>
            </a:r>
          </a:p>
          <a:p>
            <a:pPr lvl="2">
              <a:lnSpc>
                <a:spcPct val="120000"/>
              </a:lnSpc>
              <a:buFont typeface="Arial" charset="0"/>
              <a:buChar char="•"/>
              <a:defRPr/>
            </a:pPr>
            <a:r>
              <a:rPr lang="nb-NO" dirty="0"/>
              <a:t>utenfra initiert: A: ”Husker du hva hun sa?” B: ”</a:t>
            </a:r>
            <a:r>
              <a:rPr lang="nb-NO" dirty="0" err="1"/>
              <a:t>eemm</a:t>
            </a:r>
            <a:r>
              <a:rPr lang="nb-NO" dirty="0"/>
              <a:t> det var han som tok prøva, han sa jeg måtte …”</a:t>
            </a:r>
          </a:p>
        </p:txBody>
      </p:sp>
    </p:spTree>
    <p:extLst>
      <p:ext uri="{BB962C8B-B14F-4D97-AF65-F5344CB8AC3E}">
        <p14:creationId xmlns:p14="http://schemas.microsoft.com/office/powerpoint/2010/main" val="2767451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260648"/>
            <a:ext cx="9144000" cy="12241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ormAutofit/>
          </a:bodyPr>
          <a:lstStyle/>
          <a:p>
            <a:r>
              <a:rPr lang="nb-NO" dirty="0">
                <a:solidFill>
                  <a:schemeClr val="accent1">
                    <a:lumMod val="75000"/>
                  </a:schemeClr>
                </a:solidFill>
              </a:rPr>
              <a:t>Hvordan forsere barrierer?</a:t>
            </a:r>
          </a:p>
        </p:txBody>
      </p:sp>
      <p:sp>
        <p:nvSpPr>
          <p:cNvPr id="13" name="TekstSylinder 12"/>
          <p:cNvSpPr txBox="1"/>
          <p:nvPr/>
        </p:nvSpPr>
        <p:spPr>
          <a:xfrm>
            <a:off x="539552" y="5085184"/>
            <a:ext cx="3456384" cy="369332"/>
          </a:xfrm>
          <a:prstGeom prst="rect">
            <a:avLst/>
          </a:prstGeom>
          <a:solidFill>
            <a:schemeClr val="accent1">
              <a:lumMod val="20000"/>
              <a:lumOff val="80000"/>
            </a:schemeClr>
          </a:solidFill>
          <a:ln w="38100">
            <a:solidFill>
              <a:schemeClr val="accent1"/>
            </a:solidFill>
          </a:ln>
        </p:spPr>
        <p:txBody>
          <a:bodyPr wrap="square" rtlCol="0">
            <a:spAutoFit/>
          </a:bodyPr>
          <a:lstStyle/>
          <a:p>
            <a:pPr algn="ctr"/>
            <a:r>
              <a:rPr lang="nb-NO" dirty="0"/>
              <a:t>Språkferdigheter norsk</a:t>
            </a:r>
          </a:p>
        </p:txBody>
      </p:sp>
      <p:sp>
        <p:nvSpPr>
          <p:cNvPr id="14" name="TekstSylinder 13"/>
          <p:cNvSpPr txBox="1"/>
          <p:nvPr/>
        </p:nvSpPr>
        <p:spPr>
          <a:xfrm>
            <a:off x="539552" y="2636912"/>
            <a:ext cx="3456384" cy="369332"/>
          </a:xfrm>
          <a:prstGeom prst="rect">
            <a:avLst/>
          </a:prstGeom>
          <a:solidFill>
            <a:schemeClr val="accent3">
              <a:lumMod val="20000"/>
              <a:lumOff val="80000"/>
            </a:schemeClr>
          </a:solidFill>
          <a:ln w="38100">
            <a:solidFill>
              <a:schemeClr val="accent3"/>
            </a:solidFill>
          </a:ln>
        </p:spPr>
        <p:txBody>
          <a:bodyPr wrap="square" rtlCol="0">
            <a:spAutoFit/>
          </a:bodyPr>
          <a:lstStyle/>
          <a:p>
            <a:pPr algn="ctr"/>
            <a:r>
              <a:rPr lang="nb-NO" dirty="0"/>
              <a:t>Kunnskaper om helse </a:t>
            </a:r>
          </a:p>
        </p:txBody>
      </p:sp>
      <p:sp>
        <p:nvSpPr>
          <p:cNvPr id="15" name="TekstSylinder 14"/>
          <p:cNvSpPr txBox="1"/>
          <p:nvPr/>
        </p:nvSpPr>
        <p:spPr>
          <a:xfrm>
            <a:off x="539552" y="4581128"/>
            <a:ext cx="3456384" cy="369332"/>
          </a:xfrm>
          <a:prstGeom prst="rect">
            <a:avLst/>
          </a:prstGeom>
          <a:solidFill>
            <a:schemeClr val="accent2">
              <a:lumMod val="20000"/>
              <a:lumOff val="80000"/>
            </a:schemeClr>
          </a:solidFill>
          <a:ln w="38100">
            <a:solidFill>
              <a:schemeClr val="accent2"/>
            </a:solidFill>
          </a:ln>
        </p:spPr>
        <p:txBody>
          <a:bodyPr wrap="square" rtlCol="0">
            <a:spAutoFit/>
          </a:bodyPr>
          <a:lstStyle/>
          <a:p>
            <a:pPr algn="ctr"/>
            <a:r>
              <a:rPr lang="nb-NO" dirty="0"/>
              <a:t>Leseferdigheter norsk</a:t>
            </a:r>
          </a:p>
        </p:txBody>
      </p:sp>
      <p:sp>
        <p:nvSpPr>
          <p:cNvPr id="16" name="TekstSylinder 15"/>
          <p:cNvSpPr txBox="1"/>
          <p:nvPr/>
        </p:nvSpPr>
        <p:spPr>
          <a:xfrm>
            <a:off x="539552" y="2132856"/>
            <a:ext cx="3456384" cy="369332"/>
          </a:xfrm>
          <a:prstGeom prst="rect">
            <a:avLst/>
          </a:prstGeom>
          <a:solidFill>
            <a:schemeClr val="accent4">
              <a:lumMod val="20000"/>
              <a:lumOff val="80000"/>
            </a:schemeClr>
          </a:solidFill>
          <a:ln w="38100">
            <a:solidFill>
              <a:schemeClr val="accent4"/>
            </a:solidFill>
          </a:ln>
        </p:spPr>
        <p:txBody>
          <a:bodyPr wrap="square" rtlCol="0">
            <a:spAutoFit/>
          </a:bodyPr>
          <a:lstStyle/>
          <a:p>
            <a:pPr algn="ctr"/>
            <a:r>
              <a:rPr lang="nb-NO" dirty="0"/>
              <a:t>Kunnskaper om norsk helsevesen </a:t>
            </a:r>
          </a:p>
        </p:txBody>
      </p:sp>
      <p:sp>
        <p:nvSpPr>
          <p:cNvPr id="10" name="TekstSylinder 9"/>
          <p:cNvSpPr txBox="1"/>
          <p:nvPr/>
        </p:nvSpPr>
        <p:spPr>
          <a:xfrm>
            <a:off x="4283968" y="1916832"/>
            <a:ext cx="4464496" cy="1477328"/>
          </a:xfrm>
          <a:prstGeom prst="rect">
            <a:avLst/>
          </a:prstGeom>
          <a:solidFill>
            <a:schemeClr val="bg1">
              <a:lumMod val="95000"/>
            </a:schemeClr>
          </a:solidFill>
        </p:spPr>
        <p:txBody>
          <a:bodyPr wrap="square" rtlCol="0">
            <a:spAutoFit/>
          </a:bodyPr>
          <a:lstStyle/>
          <a:p>
            <a:pPr marL="342900" indent="-342900">
              <a:buFont typeface="+mj-lt"/>
              <a:buAutoNum type="arabicPeriod"/>
            </a:pPr>
            <a:r>
              <a:rPr lang="nb-NO" dirty="0"/>
              <a:t>Gi grunnleggende informasjon</a:t>
            </a:r>
          </a:p>
          <a:p>
            <a:pPr marL="800100" lvl="1" indent="-342900">
              <a:buFont typeface="+mj-lt"/>
              <a:buAutoNum type="alphaLcParenR"/>
            </a:pPr>
            <a:r>
              <a:rPr lang="nb-NO" dirty="0"/>
              <a:t>Rutiner, normer og organisering</a:t>
            </a:r>
          </a:p>
          <a:p>
            <a:pPr marL="800100" lvl="1" indent="-342900">
              <a:buFont typeface="+mj-lt"/>
              <a:buAutoNum type="alphaLcParenR"/>
            </a:pPr>
            <a:r>
              <a:rPr lang="nb-NO" dirty="0"/>
              <a:t>Hvem, hva, hvor og når?</a:t>
            </a:r>
          </a:p>
          <a:p>
            <a:pPr marL="342900" indent="-342900">
              <a:buFont typeface="+mj-lt"/>
              <a:buAutoNum type="arabicPeriod"/>
            </a:pPr>
            <a:r>
              <a:rPr lang="nb-NO" dirty="0"/>
              <a:t>Ikke forutsett at noe er kjent</a:t>
            </a:r>
          </a:p>
          <a:p>
            <a:pPr marL="342900" indent="-342900">
              <a:buFont typeface="+mj-lt"/>
              <a:buAutoNum type="arabicPeriod"/>
            </a:pPr>
            <a:r>
              <a:rPr lang="nb-NO" dirty="0"/>
              <a:t>Hva er mottakerens informasjonsbehov?</a:t>
            </a:r>
          </a:p>
        </p:txBody>
      </p:sp>
      <p:sp>
        <p:nvSpPr>
          <p:cNvPr id="11" name="TekstSylinder 10"/>
          <p:cNvSpPr txBox="1"/>
          <p:nvPr/>
        </p:nvSpPr>
        <p:spPr>
          <a:xfrm>
            <a:off x="4283968" y="4293096"/>
            <a:ext cx="4464496" cy="1754326"/>
          </a:xfrm>
          <a:prstGeom prst="rect">
            <a:avLst/>
          </a:prstGeom>
          <a:solidFill>
            <a:schemeClr val="bg1">
              <a:lumMod val="95000"/>
            </a:schemeClr>
          </a:solidFill>
        </p:spPr>
        <p:txBody>
          <a:bodyPr wrap="square" rtlCol="0">
            <a:spAutoFit/>
          </a:bodyPr>
          <a:lstStyle/>
          <a:p>
            <a:pPr marL="342900" indent="-342900">
              <a:buFont typeface="+mj-lt"/>
              <a:buAutoNum type="arabicPeriod"/>
            </a:pPr>
            <a:r>
              <a:rPr lang="nb-NO" dirty="0"/>
              <a:t>Bruk kvalifisert tolk</a:t>
            </a:r>
          </a:p>
          <a:p>
            <a:pPr marL="342900" indent="-342900">
              <a:buFont typeface="+mj-lt"/>
              <a:buAutoNum type="arabicPeriod"/>
            </a:pPr>
            <a:r>
              <a:rPr lang="nb-NO" dirty="0"/>
              <a:t>Bruk et enklere språk</a:t>
            </a:r>
          </a:p>
          <a:p>
            <a:pPr marL="342900" indent="-342900">
              <a:buFont typeface="+mj-lt"/>
              <a:buAutoNum type="arabicPeriod"/>
            </a:pPr>
            <a:r>
              <a:rPr lang="nb-NO" dirty="0"/>
              <a:t>vær oppmerksom på språklige missforståelser som kan oppstå</a:t>
            </a:r>
          </a:p>
          <a:p>
            <a:pPr marL="342900" indent="-342900">
              <a:buFont typeface="+mj-lt"/>
              <a:buAutoNum type="arabicPeriod"/>
            </a:pPr>
            <a:r>
              <a:rPr lang="nb-NO" dirty="0"/>
              <a:t>bruk teknikker for å forsikre deg at en har oppnådd gjensidig forståelse</a:t>
            </a:r>
          </a:p>
        </p:txBody>
      </p:sp>
      <p:sp>
        <p:nvSpPr>
          <p:cNvPr id="3" name="Oval 2"/>
          <p:cNvSpPr/>
          <p:nvPr/>
        </p:nvSpPr>
        <p:spPr>
          <a:xfrm>
            <a:off x="3491880" y="1467364"/>
            <a:ext cx="5544616" cy="237626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0" y="260648"/>
            <a:ext cx="9144000" cy="12241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ormAutofit/>
          </a:bodyPr>
          <a:lstStyle/>
          <a:p>
            <a:r>
              <a:rPr lang="nb-NO" dirty="0">
                <a:solidFill>
                  <a:schemeClr val="accent1">
                    <a:lumMod val="75000"/>
                  </a:schemeClr>
                </a:solidFill>
              </a:rPr>
              <a:t>Hva må informeres om?</a:t>
            </a:r>
          </a:p>
        </p:txBody>
      </p:sp>
      <p:sp>
        <p:nvSpPr>
          <p:cNvPr id="7" name="TekstSylinder 6"/>
          <p:cNvSpPr txBox="1"/>
          <p:nvPr/>
        </p:nvSpPr>
        <p:spPr>
          <a:xfrm>
            <a:off x="611560" y="1916832"/>
            <a:ext cx="5256584" cy="1200329"/>
          </a:xfrm>
          <a:prstGeom prst="rect">
            <a:avLst/>
          </a:prstGeom>
          <a:solidFill>
            <a:schemeClr val="accent5">
              <a:lumMod val="20000"/>
              <a:lumOff val="80000"/>
            </a:schemeClr>
          </a:solidFill>
        </p:spPr>
        <p:txBody>
          <a:bodyPr wrap="square" rtlCol="0">
            <a:spAutoFit/>
          </a:bodyPr>
          <a:lstStyle/>
          <a:p>
            <a:pPr lvl="0"/>
            <a:r>
              <a:rPr lang="nb-NO" sz="2400" dirty="0"/>
              <a:t>Hvilke </a:t>
            </a:r>
            <a:r>
              <a:rPr lang="nb-NO" sz="2400" b="1" dirty="0"/>
              <a:t>rutiner, normer og regler </a:t>
            </a:r>
            <a:r>
              <a:rPr lang="nb-NO" sz="2400" dirty="0"/>
              <a:t>på deres arbeidssted bør alle </a:t>
            </a:r>
            <a:r>
              <a:rPr lang="nb-NO" sz="2400" dirty="0" smtClean="0"/>
              <a:t>brukere </a:t>
            </a:r>
            <a:r>
              <a:rPr lang="nb-NO" sz="2400" dirty="0"/>
              <a:t>kjenne til?</a:t>
            </a:r>
          </a:p>
        </p:txBody>
      </p:sp>
      <p:sp>
        <p:nvSpPr>
          <p:cNvPr id="10" name="TekstSylinder 9"/>
          <p:cNvSpPr txBox="1"/>
          <p:nvPr/>
        </p:nvSpPr>
        <p:spPr>
          <a:xfrm>
            <a:off x="611560" y="3717032"/>
            <a:ext cx="5256584" cy="1200329"/>
          </a:xfrm>
          <a:prstGeom prst="rect">
            <a:avLst/>
          </a:prstGeom>
          <a:solidFill>
            <a:schemeClr val="accent3">
              <a:lumMod val="20000"/>
              <a:lumOff val="80000"/>
            </a:schemeClr>
          </a:solidFill>
        </p:spPr>
        <p:txBody>
          <a:bodyPr wrap="square" rtlCol="0">
            <a:spAutoFit/>
          </a:bodyPr>
          <a:lstStyle/>
          <a:p>
            <a:r>
              <a:rPr lang="nb-NO" sz="2400" dirty="0"/>
              <a:t>Hva bør pasienten vite om </a:t>
            </a:r>
            <a:r>
              <a:rPr lang="nb-NO" sz="2400" b="1" dirty="0"/>
              <a:t>organiseringen av </a:t>
            </a:r>
            <a:r>
              <a:rPr lang="nb-NO" sz="2400" b="1" dirty="0" smtClean="0"/>
              <a:t>de offentlige tjenestene, </a:t>
            </a:r>
            <a:r>
              <a:rPr lang="nb-NO" sz="2400" b="1" dirty="0"/>
              <a:t>kropp og medisin</a:t>
            </a:r>
            <a:endParaRPr lang="nb-NO" sz="2400" dirty="0"/>
          </a:p>
        </p:txBody>
      </p:sp>
      <p:sp>
        <p:nvSpPr>
          <p:cNvPr id="11" name="TekstSylinder 10"/>
          <p:cNvSpPr txBox="1"/>
          <p:nvPr/>
        </p:nvSpPr>
        <p:spPr>
          <a:xfrm>
            <a:off x="611560" y="5517232"/>
            <a:ext cx="5256584" cy="830997"/>
          </a:xfrm>
          <a:prstGeom prst="rect">
            <a:avLst/>
          </a:prstGeom>
          <a:solidFill>
            <a:schemeClr val="accent4">
              <a:lumMod val="20000"/>
              <a:lumOff val="80000"/>
            </a:schemeClr>
          </a:solidFill>
        </p:spPr>
        <p:txBody>
          <a:bodyPr wrap="square" rtlCol="0">
            <a:spAutoFit/>
          </a:bodyPr>
          <a:lstStyle/>
          <a:p>
            <a:pPr lvl="0"/>
            <a:r>
              <a:rPr lang="nb-NO" sz="2400" dirty="0"/>
              <a:t>Hvilke </a:t>
            </a:r>
            <a:r>
              <a:rPr lang="nb-NO" sz="2400" b="1" dirty="0"/>
              <a:t>ord og uttrykk </a:t>
            </a:r>
            <a:r>
              <a:rPr lang="nb-NO" sz="2400" dirty="0"/>
              <a:t>er </a:t>
            </a:r>
            <a:r>
              <a:rPr lang="nb-NO" sz="2400" dirty="0" smtClean="0"/>
              <a:t>brukeren </a:t>
            </a:r>
            <a:r>
              <a:rPr lang="nb-NO" sz="2400" dirty="0"/>
              <a:t>avhengig av å forstå?</a:t>
            </a:r>
          </a:p>
        </p:txBody>
      </p:sp>
      <p:sp>
        <p:nvSpPr>
          <p:cNvPr id="12" name="TekstSylinder 11"/>
          <p:cNvSpPr txBox="1"/>
          <p:nvPr/>
        </p:nvSpPr>
        <p:spPr>
          <a:xfrm rot="21412987">
            <a:off x="6211216" y="1912896"/>
            <a:ext cx="2736304" cy="1200329"/>
          </a:xfrm>
          <a:prstGeom prst="rect">
            <a:avLst/>
          </a:prstGeom>
          <a:solidFill>
            <a:srgbClr val="FFFFCC"/>
          </a:solidFill>
          <a:effectLst>
            <a:outerShdw blurRad="50800" dist="38100" dir="2700000" algn="tl" rotWithShape="0">
              <a:prstClr val="black">
                <a:alpha val="40000"/>
              </a:prstClr>
            </a:outerShdw>
          </a:effectLst>
        </p:spPr>
        <p:txBody>
          <a:bodyPr wrap="square" rtlCol="0">
            <a:spAutoFit/>
          </a:bodyPr>
          <a:lstStyle/>
          <a:p>
            <a:r>
              <a:rPr lang="nb-NO" b="1" dirty="0">
                <a:solidFill>
                  <a:schemeClr val="tx2">
                    <a:lumMod val="75000"/>
                  </a:schemeClr>
                </a:solidFill>
                <a:latin typeface="Bradley Hand ITC" pitchFamily="66" charset="0"/>
              </a:rPr>
              <a:t>Besøkstider</a:t>
            </a:r>
          </a:p>
          <a:p>
            <a:endParaRPr lang="nb-NO" b="1" dirty="0">
              <a:solidFill>
                <a:schemeClr val="tx2">
                  <a:lumMod val="75000"/>
                </a:schemeClr>
              </a:solidFill>
              <a:latin typeface="Bradley Hand ITC" pitchFamily="66" charset="0"/>
            </a:endParaRPr>
          </a:p>
          <a:p>
            <a:endParaRPr lang="nb-NO" b="1" dirty="0">
              <a:solidFill>
                <a:schemeClr val="tx2">
                  <a:lumMod val="75000"/>
                </a:schemeClr>
              </a:solidFill>
              <a:latin typeface="Bradley Hand ITC" pitchFamily="66" charset="0"/>
            </a:endParaRPr>
          </a:p>
          <a:p>
            <a:endParaRPr lang="nb-NO" b="1" dirty="0">
              <a:solidFill>
                <a:schemeClr val="tx2">
                  <a:lumMod val="75000"/>
                </a:schemeClr>
              </a:solidFill>
              <a:latin typeface="Bradley Hand ITC" pitchFamily="66" charset="0"/>
            </a:endParaRPr>
          </a:p>
        </p:txBody>
      </p:sp>
      <p:sp>
        <p:nvSpPr>
          <p:cNvPr id="13" name="TekstSylinder 12"/>
          <p:cNvSpPr txBox="1"/>
          <p:nvPr/>
        </p:nvSpPr>
        <p:spPr>
          <a:xfrm rot="21377802">
            <a:off x="6027707" y="5380637"/>
            <a:ext cx="2736304" cy="923330"/>
          </a:xfrm>
          <a:prstGeom prst="rect">
            <a:avLst/>
          </a:prstGeom>
          <a:solidFill>
            <a:srgbClr val="FFFFCC"/>
          </a:solidFill>
          <a:effectLst>
            <a:outerShdw blurRad="50800" dist="38100" dir="2700000" algn="tl" rotWithShape="0">
              <a:prstClr val="black">
                <a:alpha val="40000"/>
              </a:prstClr>
            </a:outerShdw>
          </a:effectLst>
        </p:spPr>
        <p:txBody>
          <a:bodyPr wrap="square" rtlCol="0">
            <a:spAutoFit/>
          </a:bodyPr>
          <a:lstStyle/>
          <a:p>
            <a:endParaRPr lang="nb-NO" b="1" dirty="0">
              <a:solidFill>
                <a:schemeClr val="tx2">
                  <a:lumMod val="75000"/>
                </a:schemeClr>
              </a:solidFill>
              <a:latin typeface="Bradley Hand ITC" pitchFamily="66" charset="0"/>
            </a:endParaRPr>
          </a:p>
          <a:p>
            <a:endParaRPr lang="nb-NO" b="1" dirty="0">
              <a:solidFill>
                <a:schemeClr val="tx2">
                  <a:lumMod val="75000"/>
                </a:schemeClr>
              </a:solidFill>
              <a:latin typeface="Bradley Hand ITC" pitchFamily="66" charset="0"/>
            </a:endParaRPr>
          </a:p>
          <a:p>
            <a:endParaRPr lang="nb-NO" b="1" dirty="0">
              <a:solidFill>
                <a:schemeClr val="tx2">
                  <a:lumMod val="75000"/>
                </a:schemeClr>
              </a:solidFill>
              <a:latin typeface="Bradley Hand ITC" pitchFamily="66" charset="0"/>
            </a:endParaRPr>
          </a:p>
        </p:txBody>
      </p:sp>
      <p:sp>
        <p:nvSpPr>
          <p:cNvPr id="14" name="TekstSylinder 13"/>
          <p:cNvSpPr txBox="1"/>
          <p:nvPr/>
        </p:nvSpPr>
        <p:spPr>
          <a:xfrm rot="260019">
            <a:off x="6097173" y="3996597"/>
            <a:ext cx="2736304" cy="646331"/>
          </a:xfrm>
          <a:prstGeom prst="rect">
            <a:avLst/>
          </a:prstGeom>
          <a:solidFill>
            <a:srgbClr val="FFFFCC"/>
          </a:solidFill>
          <a:effectLst>
            <a:outerShdw blurRad="50800" dist="38100" dir="2700000" algn="tl" rotWithShape="0">
              <a:prstClr val="black">
                <a:alpha val="40000"/>
              </a:prstClr>
            </a:outerShdw>
          </a:effectLst>
        </p:spPr>
        <p:txBody>
          <a:bodyPr wrap="square" rtlCol="0">
            <a:spAutoFit/>
          </a:bodyPr>
          <a:lstStyle/>
          <a:p>
            <a:endParaRPr lang="nb-NO" b="1" dirty="0">
              <a:solidFill>
                <a:schemeClr val="tx2">
                  <a:lumMod val="75000"/>
                </a:schemeClr>
              </a:solidFill>
              <a:latin typeface="Bradley Hand ITC" pitchFamily="66" charset="0"/>
            </a:endParaRPr>
          </a:p>
          <a:p>
            <a:endParaRPr lang="nb-NO" b="1" dirty="0">
              <a:solidFill>
                <a:schemeClr val="tx2">
                  <a:lumMod val="75000"/>
                </a:schemeClr>
              </a:solidFill>
              <a:latin typeface="Bradley Hand ITC" pitchFamily="66" charset="0"/>
            </a:endParaRPr>
          </a:p>
        </p:txBody>
      </p:sp>
    </p:spTree>
    <p:extLst>
      <p:ext uri="{BB962C8B-B14F-4D97-AF65-F5344CB8AC3E}">
        <p14:creationId xmlns:p14="http://schemas.microsoft.com/office/powerpoint/2010/main" val="25663426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0" y="260648"/>
            <a:ext cx="9144000" cy="12241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ormAutofit/>
          </a:bodyPr>
          <a:lstStyle/>
          <a:p>
            <a:r>
              <a:rPr lang="nb-NO" dirty="0">
                <a:solidFill>
                  <a:schemeClr val="accent1">
                    <a:lumMod val="75000"/>
                  </a:schemeClr>
                </a:solidFill>
              </a:rPr>
              <a:t>Gi grunnleggende informasjon</a:t>
            </a:r>
          </a:p>
        </p:txBody>
      </p:sp>
      <p:sp>
        <p:nvSpPr>
          <p:cNvPr id="3" name="Plassholder for innhold 2"/>
          <p:cNvSpPr>
            <a:spLocks noGrp="1"/>
          </p:cNvSpPr>
          <p:nvPr>
            <p:ph idx="1"/>
          </p:nvPr>
        </p:nvSpPr>
        <p:spPr>
          <a:xfrm>
            <a:off x="457200" y="1600200"/>
            <a:ext cx="8435280" cy="4637111"/>
          </a:xfrm>
        </p:spPr>
        <p:txBody>
          <a:bodyPr>
            <a:normAutofit fontScale="92500" lnSpcReduction="10000"/>
          </a:bodyPr>
          <a:lstStyle/>
          <a:p>
            <a:pPr lvl="0"/>
            <a:r>
              <a:rPr lang="nb-NO" dirty="0"/>
              <a:t>Rutiner, normer og organisering</a:t>
            </a:r>
          </a:p>
          <a:p>
            <a:pPr lvl="1"/>
            <a:r>
              <a:rPr lang="nb-NO" dirty="0"/>
              <a:t>Si ifra hva som er dine forventninger til </a:t>
            </a:r>
            <a:r>
              <a:rPr lang="nb-NO" dirty="0" smtClean="0"/>
              <a:t>brukeren </a:t>
            </a:r>
            <a:endParaRPr lang="nb-NO" dirty="0"/>
          </a:p>
          <a:p>
            <a:pPr lvl="1"/>
            <a:r>
              <a:rPr lang="nb-NO" dirty="0"/>
              <a:t>Si ifra hva som er normer/rutiner ved </a:t>
            </a:r>
            <a:r>
              <a:rPr lang="nb-NO" dirty="0" smtClean="0"/>
              <a:t>din avdeling</a:t>
            </a:r>
            <a:endParaRPr lang="nb-NO" dirty="0"/>
          </a:p>
          <a:p>
            <a:pPr lvl="0"/>
            <a:r>
              <a:rPr lang="nb-NO" dirty="0"/>
              <a:t>Hva må </a:t>
            </a:r>
            <a:r>
              <a:rPr lang="nb-NO" dirty="0" smtClean="0"/>
              <a:t>brukeren </a:t>
            </a:r>
            <a:r>
              <a:rPr lang="nb-NO" dirty="0"/>
              <a:t>vite for å kunne følge råd og beskjeder:</a:t>
            </a:r>
          </a:p>
          <a:p>
            <a:pPr lvl="1"/>
            <a:r>
              <a:rPr lang="nb-NO" b="1" dirty="0"/>
              <a:t>Hvem</a:t>
            </a:r>
            <a:r>
              <a:rPr lang="nb-NO" dirty="0"/>
              <a:t> skal gjøre det? </a:t>
            </a:r>
            <a:r>
              <a:rPr lang="nb-NO" dirty="0" smtClean="0"/>
              <a:t>(Ansatte, brukeren </a:t>
            </a:r>
            <a:r>
              <a:rPr lang="nb-NO" dirty="0"/>
              <a:t>selv?)</a:t>
            </a:r>
          </a:p>
          <a:p>
            <a:pPr lvl="1"/>
            <a:r>
              <a:rPr lang="nb-NO" b="1" dirty="0"/>
              <a:t>Hva</a:t>
            </a:r>
            <a:r>
              <a:rPr lang="nb-NO" dirty="0"/>
              <a:t> skal gjøres (eks møte opp til neste time)</a:t>
            </a:r>
          </a:p>
          <a:p>
            <a:pPr lvl="1"/>
            <a:r>
              <a:rPr lang="nb-NO" b="1" dirty="0"/>
              <a:t>Når</a:t>
            </a:r>
            <a:r>
              <a:rPr lang="nb-NO" dirty="0"/>
              <a:t> skal det gjøres? (dato?, hver dag? morgen og kveld? For hvor lenge, 1 uke?)</a:t>
            </a:r>
          </a:p>
          <a:p>
            <a:pPr lvl="1"/>
            <a:r>
              <a:rPr lang="nb-NO" b="1" dirty="0"/>
              <a:t>Hvor</a:t>
            </a:r>
            <a:r>
              <a:rPr lang="nb-NO" dirty="0"/>
              <a:t> skal det gjøres? </a:t>
            </a:r>
          </a:p>
          <a:p>
            <a:pPr lvl="1"/>
            <a:endParaRPr lang="nb-NO" dirty="0"/>
          </a:p>
          <a:p>
            <a:pPr lvl="0"/>
            <a:endParaRPr lang="nb-NO" dirty="0"/>
          </a:p>
          <a:p>
            <a:pPr>
              <a:buNone/>
            </a:pPr>
            <a:endParaRPr lang="nb-NO"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0" y="260648"/>
            <a:ext cx="9144000" cy="12241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ormAutofit/>
          </a:bodyPr>
          <a:lstStyle/>
          <a:p>
            <a:r>
              <a:rPr lang="nb-NO" dirty="0">
                <a:solidFill>
                  <a:schemeClr val="accent1">
                    <a:lumMod val="75000"/>
                  </a:schemeClr>
                </a:solidFill>
              </a:rPr>
              <a:t>Hva kan </a:t>
            </a:r>
            <a:r>
              <a:rPr lang="nb-NO" dirty="0" smtClean="0">
                <a:solidFill>
                  <a:schemeClr val="accent1">
                    <a:lumMod val="75000"/>
                  </a:schemeClr>
                </a:solidFill>
              </a:rPr>
              <a:t>brukeren </a:t>
            </a:r>
            <a:r>
              <a:rPr lang="nb-NO" dirty="0">
                <a:solidFill>
                  <a:schemeClr val="accent1">
                    <a:lumMod val="75000"/>
                  </a:schemeClr>
                </a:solidFill>
              </a:rPr>
              <a:t>fra før?</a:t>
            </a:r>
          </a:p>
        </p:txBody>
      </p:sp>
      <p:pic>
        <p:nvPicPr>
          <p:cNvPr id="5" name="Picture 4" descr="Kroppen"/>
          <p:cNvPicPr>
            <a:picLocks noChangeAspect="1" noChangeArrowheads="1"/>
          </p:cNvPicPr>
          <p:nvPr/>
        </p:nvPicPr>
        <p:blipFill>
          <a:blip r:embed="rId3" cstate="print"/>
          <a:srcRect/>
          <a:stretch>
            <a:fillRect/>
          </a:stretch>
        </p:blipFill>
        <p:spPr bwMode="auto">
          <a:xfrm>
            <a:off x="3824215" y="2060848"/>
            <a:ext cx="1783602" cy="2459645"/>
          </a:xfrm>
          <a:prstGeom prst="rect">
            <a:avLst/>
          </a:prstGeom>
          <a:noFill/>
        </p:spPr>
      </p:pic>
      <p:pic>
        <p:nvPicPr>
          <p:cNvPr id="9" name="Picture 2" descr="http://s.cdon.com/media-dynamic/images/product/001/920/1920900.jpg"/>
          <p:cNvPicPr>
            <a:picLocks noChangeAspect="1" noChangeArrowheads="1"/>
          </p:cNvPicPr>
          <p:nvPr/>
        </p:nvPicPr>
        <p:blipFill>
          <a:blip r:embed="rId4" cstate="print"/>
          <a:srcRect/>
          <a:stretch>
            <a:fillRect/>
          </a:stretch>
        </p:blipFill>
        <p:spPr bwMode="auto">
          <a:xfrm>
            <a:off x="6283452" y="2252558"/>
            <a:ext cx="2088232" cy="2211359"/>
          </a:xfrm>
          <a:prstGeom prst="rect">
            <a:avLst/>
          </a:prstGeom>
          <a:noFill/>
        </p:spPr>
      </p:pic>
      <p:pic>
        <p:nvPicPr>
          <p:cNvPr id="11" name="Picture 6" descr="http://img2.imagesbn.com/p/9781435114937_p0_v2_s260x420.JPG"/>
          <p:cNvPicPr>
            <a:picLocks noChangeAspect="1" noChangeArrowheads="1"/>
          </p:cNvPicPr>
          <p:nvPr/>
        </p:nvPicPr>
        <p:blipFill>
          <a:blip r:embed="rId5" cstate="print"/>
          <a:srcRect/>
          <a:stretch>
            <a:fillRect/>
          </a:stretch>
        </p:blipFill>
        <p:spPr bwMode="auto">
          <a:xfrm>
            <a:off x="1187624" y="2060848"/>
            <a:ext cx="1944216" cy="2594781"/>
          </a:xfrm>
          <a:prstGeom prst="rect">
            <a:avLst/>
          </a:prstGeom>
          <a:noFill/>
        </p:spPr>
      </p:pic>
    </p:spTree>
    <p:extLst>
      <p:ext uri="{BB962C8B-B14F-4D97-AF65-F5344CB8AC3E}">
        <p14:creationId xmlns:p14="http://schemas.microsoft.com/office/powerpoint/2010/main" val="2029545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88640"/>
            <a:ext cx="8229600" cy="1143000"/>
          </a:xfrm>
        </p:spPr>
        <p:txBody>
          <a:bodyPr>
            <a:normAutofit/>
          </a:bodyPr>
          <a:lstStyle/>
          <a:p>
            <a:r>
              <a:rPr lang="nb-NO" b="1" dirty="0">
                <a:solidFill>
                  <a:schemeClr val="accent1">
                    <a:lumMod val="75000"/>
                  </a:schemeClr>
                </a:solidFill>
              </a:rPr>
              <a:t>Tilpasse informasjonen</a:t>
            </a:r>
          </a:p>
        </p:txBody>
      </p:sp>
      <p:sp>
        <p:nvSpPr>
          <p:cNvPr id="3" name="Plassholder for innhold 2"/>
          <p:cNvSpPr>
            <a:spLocks noGrp="1"/>
          </p:cNvSpPr>
          <p:nvPr>
            <p:ph idx="1"/>
          </p:nvPr>
        </p:nvSpPr>
        <p:spPr>
          <a:xfrm>
            <a:off x="457200" y="1600200"/>
            <a:ext cx="8435280" cy="4637111"/>
          </a:xfrm>
        </p:spPr>
        <p:txBody>
          <a:bodyPr>
            <a:normAutofit/>
          </a:bodyPr>
          <a:lstStyle/>
          <a:p>
            <a:pPr lvl="0"/>
            <a:r>
              <a:rPr lang="nb-NO" dirty="0">
                <a:solidFill>
                  <a:schemeClr val="accent1">
                    <a:lumMod val="75000"/>
                  </a:schemeClr>
                </a:solidFill>
              </a:rPr>
              <a:t>Hva kan </a:t>
            </a:r>
            <a:r>
              <a:rPr lang="nb-NO" dirty="0" smtClean="0">
                <a:solidFill>
                  <a:schemeClr val="accent1">
                    <a:lumMod val="75000"/>
                  </a:schemeClr>
                </a:solidFill>
              </a:rPr>
              <a:t>brukeren </a:t>
            </a:r>
            <a:r>
              <a:rPr lang="nb-NO" dirty="0">
                <a:solidFill>
                  <a:schemeClr val="accent1">
                    <a:lumMod val="75000"/>
                  </a:schemeClr>
                </a:solidFill>
              </a:rPr>
              <a:t>om helse, kropp, medisin og </a:t>
            </a:r>
            <a:r>
              <a:rPr lang="nb-NO" dirty="0" smtClean="0">
                <a:solidFill>
                  <a:schemeClr val="accent1">
                    <a:lumMod val="75000"/>
                  </a:schemeClr>
                </a:solidFill>
              </a:rPr>
              <a:t>de offentlig tjenestene?</a:t>
            </a:r>
            <a:endParaRPr lang="nb-NO" dirty="0">
              <a:solidFill>
                <a:schemeClr val="accent1">
                  <a:lumMod val="75000"/>
                </a:schemeClr>
              </a:solidFill>
            </a:endParaRPr>
          </a:p>
          <a:p>
            <a:pPr lvl="0"/>
            <a:r>
              <a:rPr lang="nb-NO" dirty="0">
                <a:solidFill>
                  <a:schemeClr val="accent1">
                    <a:lumMod val="75000"/>
                  </a:schemeClr>
                </a:solidFill>
              </a:rPr>
              <a:t>Informasjon må tilpasses </a:t>
            </a:r>
            <a:r>
              <a:rPr lang="nb-NO" dirty="0" smtClean="0">
                <a:solidFill>
                  <a:schemeClr val="accent1">
                    <a:lumMod val="75000"/>
                  </a:schemeClr>
                </a:solidFill>
              </a:rPr>
              <a:t>brukerens </a:t>
            </a:r>
            <a:r>
              <a:rPr lang="nb-NO" dirty="0">
                <a:solidFill>
                  <a:schemeClr val="accent1">
                    <a:lumMod val="75000"/>
                  </a:schemeClr>
                </a:solidFill>
              </a:rPr>
              <a:t>Health </a:t>
            </a:r>
            <a:r>
              <a:rPr lang="nb-NO" dirty="0" err="1">
                <a:solidFill>
                  <a:schemeClr val="accent1">
                    <a:lumMod val="75000"/>
                  </a:schemeClr>
                </a:solidFill>
              </a:rPr>
              <a:t>literacy</a:t>
            </a:r>
            <a:r>
              <a:rPr lang="nb-NO" dirty="0">
                <a:solidFill>
                  <a:schemeClr val="accent1">
                    <a:lumMod val="75000"/>
                  </a:schemeClr>
                </a:solidFill>
              </a:rPr>
              <a:t> nivå</a:t>
            </a:r>
          </a:p>
          <a:p>
            <a:pPr lvl="1"/>
            <a:endParaRPr lang="nb-NO" dirty="0"/>
          </a:p>
          <a:p>
            <a:pPr lvl="0"/>
            <a:endParaRPr lang="nb-NO" dirty="0"/>
          </a:p>
          <a:p>
            <a:pPr>
              <a:buNone/>
            </a:pPr>
            <a:endParaRPr lang="nb-NO" dirty="0"/>
          </a:p>
        </p:txBody>
      </p:sp>
      <p:sp>
        <p:nvSpPr>
          <p:cNvPr id="5" name="Rektangel 11"/>
          <p:cNvSpPr/>
          <p:nvPr/>
        </p:nvSpPr>
        <p:spPr>
          <a:xfrm>
            <a:off x="0" y="1196975"/>
            <a:ext cx="9144000" cy="71438"/>
          </a:xfrm>
          <a:prstGeom prst="rect">
            <a:avLst/>
          </a:prstGeom>
          <a:solidFill>
            <a:srgbClr val="0251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dirty="0"/>
          </a:p>
          <a:p>
            <a:pPr algn="ctr" fontAlgn="auto">
              <a:spcBef>
                <a:spcPts val="0"/>
              </a:spcBef>
              <a:spcAft>
                <a:spcPts val="0"/>
              </a:spcAft>
              <a:defRPr/>
            </a:pPr>
            <a:endParaRPr lang="nb-NO" dirty="0"/>
          </a:p>
        </p:txBody>
      </p:sp>
      <p:sp>
        <p:nvSpPr>
          <p:cNvPr id="7" name="Rektangel 16"/>
          <p:cNvSpPr/>
          <p:nvPr/>
        </p:nvSpPr>
        <p:spPr>
          <a:xfrm>
            <a:off x="0" y="1341438"/>
            <a:ext cx="4572000" cy="71437"/>
          </a:xfrm>
          <a:prstGeom prst="rect">
            <a:avLst/>
          </a:prstGeom>
          <a:solidFill>
            <a:srgbClr val="6BAD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a:p>
        </p:txBody>
      </p:sp>
    </p:spTree>
    <p:extLst>
      <p:ext uri="{BB962C8B-B14F-4D97-AF65-F5344CB8AC3E}">
        <p14:creationId xmlns:p14="http://schemas.microsoft.com/office/powerpoint/2010/main" val="1292618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85900" y="1063228"/>
            <a:ext cx="6172200" cy="475562"/>
          </a:xfrm>
        </p:spPr>
        <p:txBody>
          <a:bodyPr>
            <a:normAutofit fontScale="90000"/>
          </a:bodyPr>
          <a:lstStyle/>
          <a:p>
            <a:r>
              <a:rPr lang="nb-NO" b="1" dirty="0">
                <a:solidFill>
                  <a:srgbClr val="025194"/>
                </a:solidFill>
                <a:latin typeface="Gulim" pitchFamily="34" charset="-127"/>
                <a:ea typeface="Gulim" pitchFamily="34" charset="-127"/>
              </a:rPr>
              <a:t>HEALTH LITERACY</a:t>
            </a:r>
            <a:endParaRPr lang="nb-NO" sz="3000" b="1" dirty="0">
              <a:solidFill>
                <a:srgbClr val="025194"/>
              </a:solidFill>
              <a:latin typeface="Gulim" pitchFamily="34" charset="-127"/>
              <a:ea typeface="Gulim" pitchFamily="34" charset="-127"/>
            </a:endParaRPr>
          </a:p>
        </p:txBody>
      </p:sp>
      <p:sp>
        <p:nvSpPr>
          <p:cNvPr id="7" name="Plassholder for lysbildenummer 6"/>
          <p:cNvSpPr>
            <a:spLocks noGrp="1"/>
          </p:cNvSpPr>
          <p:nvPr>
            <p:ph type="sldNum" sz="quarter" idx="12"/>
          </p:nvPr>
        </p:nvSpPr>
        <p:spPr/>
        <p:txBody>
          <a:bodyPr/>
          <a:lstStyle/>
          <a:p>
            <a:fld id="{B3B6B26D-22E9-4321-872B-9109F9BD6DE6}" type="slidenum">
              <a:rPr lang="nb-NO" smtClean="0">
                <a:solidFill>
                  <a:schemeClr val="accent6">
                    <a:lumMod val="75000"/>
                  </a:schemeClr>
                </a:solidFill>
              </a:rPr>
              <a:pPr/>
              <a:t>28</a:t>
            </a:fld>
            <a:endParaRPr lang="nb-NO" dirty="0">
              <a:solidFill>
                <a:schemeClr val="accent6">
                  <a:lumMod val="75000"/>
                </a:schemeClr>
              </a:solidFill>
            </a:endParaRPr>
          </a:p>
        </p:txBody>
      </p:sp>
      <p:sp>
        <p:nvSpPr>
          <p:cNvPr id="3" name="Rektangel 2"/>
          <p:cNvSpPr/>
          <p:nvPr/>
        </p:nvSpPr>
        <p:spPr>
          <a:xfrm>
            <a:off x="1143000" y="1646802"/>
            <a:ext cx="6858000" cy="54000"/>
          </a:xfrm>
          <a:prstGeom prst="rect">
            <a:avLst/>
          </a:prstGeom>
          <a:solidFill>
            <a:srgbClr val="025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a:p>
            <a:pPr algn="ctr"/>
            <a:endParaRPr lang="nb-NO" sz="1350" dirty="0"/>
          </a:p>
        </p:txBody>
      </p:sp>
      <p:sp>
        <p:nvSpPr>
          <p:cNvPr id="8" name="Rektangel 7"/>
          <p:cNvSpPr/>
          <p:nvPr/>
        </p:nvSpPr>
        <p:spPr>
          <a:xfrm>
            <a:off x="1143000" y="1729433"/>
            <a:ext cx="3429000" cy="54000"/>
          </a:xfrm>
          <a:prstGeom prst="rect">
            <a:avLst/>
          </a:prstGeom>
          <a:solidFill>
            <a:srgbClr val="6B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0" name="Content Placeholder 9"/>
          <p:cNvSpPr>
            <a:spLocks noGrp="1"/>
          </p:cNvSpPr>
          <p:nvPr>
            <p:ph idx="1"/>
          </p:nvPr>
        </p:nvSpPr>
        <p:spPr/>
        <p:txBody>
          <a:bodyPr/>
          <a:lstStyle/>
          <a:p>
            <a:pPr marL="68580" indent="-68580" algn="ctr">
              <a:spcBef>
                <a:spcPts val="900"/>
              </a:spcBef>
              <a:spcAft>
                <a:spcPts val="150"/>
              </a:spcAft>
              <a:buClr>
                <a:srgbClr val="E48312"/>
              </a:buClr>
              <a:buSzPct val="100000"/>
              <a:buFont typeface="Calibri" panose="020F0502020204030204" pitchFamily="34" charset="0"/>
              <a:buChar char=" "/>
            </a:pPr>
            <a:endParaRPr lang="nb-NO" i="1" dirty="0">
              <a:solidFill>
                <a:srgbClr val="000000">
                  <a:lumMod val="75000"/>
                  <a:lumOff val="25000"/>
                </a:srgbClr>
              </a:solidFill>
            </a:endParaRPr>
          </a:p>
          <a:p>
            <a:pPr marL="68580" indent="-68580" algn="ctr">
              <a:spcBef>
                <a:spcPts val="900"/>
              </a:spcBef>
              <a:spcAft>
                <a:spcPts val="150"/>
              </a:spcAft>
              <a:buClr>
                <a:srgbClr val="E48312"/>
              </a:buClr>
              <a:buSzPct val="100000"/>
              <a:buFont typeface="Calibri" panose="020F0502020204030204" pitchFamily="34" charset="0"/>
              <a:buChar char=" "/>
            </a:pPr>
            <a:endParaRPr lang="nb-NO" i="1" dirty="0">
              <a:solidFill>
                <a:srgbClr val="000000">
                  <a:lumMod val="75000"/>
                  <a:lumOff val="25000"/>
                </a:srgbClr>
              </a:solidFill>
            </a:endParaRPr>
          </a:p>
          <a:p>
            <a:pPr marL="0" indent="0" algn="ctr">
              <a:spcBef>
                <a:spcPts val="900"/>
              </a:spcBef>
              <a:spcAft>
                <a:spcPts val="150"/>
              </a:spcAft>
              <a:buClr>
                <a:srgbClr val="E48312"/>
              </a:buClr>
              <a:buSzPct val="100000"/>
              <a:buNone/>
            </a:pPr>
            <a:r>
              <a:rPr lang="nb-NO" i="1" dirty="0">
                <a:solidFill>
                  <a:srgbClr val="000000">
                    <a:lumMod val="75000"/>
                    <a:lumOff val="25000"/>
                  </a:srgbClr>
                </a:solidFill>
              </a:rPr>
              <a:t>«People </a:t>
            </a:r>
            <a:r>
              <a:rPr lang="nb-NO" i="1" dirty="0" err="1">
                <a:solidFill>
                  <a:srgbClr val="000000">
                    <a:lumMod val="75000"/>
                    <a:lumOff val="25000"/>
                  </a:srgbClr>
                </a:solidFill>
              </a:rPr>
              <a:t>cannot</a:t>
            </a:r>
            <a:r>
              <a:rPr lang="nb-NO" i="1" dirty="0">
                <a:solidFill>
                  <a:srgbClr val="000000">
                    <a:lumMod val="75000"/>
                    <a:lumOff val="25000"/>
                  </a:srgbClr>
                </a:solidFill>
              </a:rPr>
              <a:t> </a:t>
            </a:r>
            <a:r>
              <a:rPr lang="nb-NO" i="1" dirty="0" err="1">
                <a:solidFill>
                  <a:srgbClr val="000000">
                    <a:lumMod val="75000"/>
                    <a:lumOff val="25000"/>
                  </a:srgbClr>
                </a:solidFill>
              </a:rPr>
              <a:t>achieve</a:t>
            </a:r>
            <a:r>
              <a:rPr lang="nb-NO" i="1" dirty="0">
                <a:solidFill>
                  <a:srgbClr val="000000">
                    <a:lumMod val="75000"/>
                    <a:lumOff val="25000"/>
                  </a:srgbClr>
                </a:solidFill>
              </a:rPr>
              <a:t> </a:t>
            </a:r>
            <a:r>
              <a:rPr lang="nb-NO" i="1" dirty="0" err="1">
                <a:solidFill>
                  <a:srgbClr val="000000">
                    <a:lumMod val="75000"/>
                    <a:lumOff val="25000"/>
                  </a:srgbClr>
                </a:solidFill>
              </a:rPr>
              <a:t>their</a:t>
            </a:r>
            <a:r>
              <a:rPr lang="nb-NO" i="1" dirty="0">
                <a:solidFill>
                  <a:srgbClr val="000000">
                    <a:lumMod val="75000"/>
                    <a:lumOff val="25000"/>
                  </a:srgbClr>
                </a:solidFill>
              </a:rPr>
              <a:t> </a:t>
            </a:r>
            <a:r>
              <a:rPr lang="nb-NO" i="1" dirty="0" err="1">
                <a:solidFill>
                  <a:srgbClr val="000000">
                    <a:lumMod val="75000"/>
                    <a:lumOff val="25000"/>
                  </a:srgbClr>
                </a:solidFill>
              </a:rPr>
              <a:t>fullest</a:t>
            </a:r>
            <a:r>
              <a:rPr lang="nb-NO" i="1" dirty="0">
                <a:solidFill>
                  <a:srgbClr val="000000">
                    <a:lumMod val="75000"/>
                    <a:lumOff val="25000"/>
                  </a:srgbClr>
                </a:solidFill>
              </a:rPr>
              <a:t> </a:t>
            </a:r>
            <a:r>
              <a:rPr lang="nb-NO" i="1" dirty="0" err="1">
                <a:solidFill>
                  <a:srgbClr val="000000">
                    <a:lumMod val="75000"/>
                    <a:lumOff val="25000"/>
                  </a:srgbClr>
                </a:solidFill>
              </a:rPr>
              <a:t>health</a:t>
            </a:r>
            <a:r>
              <a:rPr lang="nb-NO" i="1" dirty="0">
                <a:solidFill>
                  <a:srgbClr val="000000">
                    <a:lumMod val="75000"/>
                    <a:lumOff val="25000"/>
                  </a:srgbClr>
                </a:solidFill>
              </a:rPr>
              <a:t> </a:t>
            </a:r>
            <a:r>
              <a:rPr lang="nb-NO" i="1" dirty="0" err="1">
                <a:solidFill>
                  <a:srgbClr val="000000">
                    <a:lumMod val="75000"/>
                    <a:lumOff val="25000"/>
                  </a:srgbClr>
                </a:solidFill>
              </a:rPr>
              <a:t>potential</a:t>
            </a:r>
            <a:r>
              <a:rPr lang="nb-NO" i="1" dirty="0">
                <a:solidFill>
                  <a:srgbClr val="000000">
                    <a:lumMod val="75000"/>
                    <a:lumOff val="25000"/>
                  </a:srgbClr>
                </a:solidFill>
              </a:rPr>
              <a:t> </a:t>
            </a:r>
            <a:r>
              <a:rPr lang="nb-NO" i="1" dirty="0" err="1">
                <a:solidFill>
                  <a:srgbClr val="000000">
                    <a:lumMod val="75000"/>
                    <a:lumOff val="25000"/>
                  </a:srgbClr>
                </a:solidFill>
              </a:rPr>
              <a:t>unless</a:t>
            </a:r>
            <a:r>
              <a:rPr lang="nb-NO" i="1" dirty="0">
                <a:solidFill>
                  <a:srgbClr val="000000">
                    <a:lumMod val="75000"/>
                    <a:lumOff val="25000"/>
                  </a:srgbClr>
                </a:solidFill>
              </a:rPr>
              <a:t> </a:t>
            </a:r>
            <a:r>
              <a:rPr lang="nb-NO" i="1" dirty="0" err="1">
                <a:solidFill>
                  <a:srgbClr val="000000">
                    <a:lumMod val="75000"/>
                    <a:lumOff val="25000"/>
                  </a:srgbClr>
                </a:solidFill>
              </a:rPr>
              <a:t>they</a:t>
            </a:r>
            <a:r>
              <a:rPr lang="nb-NO" i="1" dirty="0">
                <a:solidFill>
                  <a:srgbClr val="000000">
                    <a:lumMod val="75000"/>
                    <a:lumOff val="25000"/>
                  </a:srgbClr>
                </a:solidFill>
              </a:rPr>
              <a:t> </a:t>
            </a:r>
            <a:r>
              <a:rPr lang="nb-NO" i="1" dirty="0" err="1">
                <a:solidFill>
                  <a:srgbClr val="000000">
                    <a:lumMod val="75000"/>
                    <a:lumOff val="25000"/>
                  </a:srgbClr>
                </a:solidFill>
              </a:rPr>
              <a:t>are</a:t>
            </a:r>
            <a:r>
              <a:rPr lang="nb-NO" i="1" dirty="0">
                <a:solidFill>
                  <a:srgbClr val="000000">
                    <a:lumMod val="75000"/>
                    <a:lumOff val="25000"/>
                  </a:srgbClr>
                </a:solidFill>
              </a:rPr>
              <a:t> </a:t>
            </a:r>
            <a:r>
              <a:rPr lang="nb-NO" i="1" dirty="0" err="1">
                <a:solidFill>
                  <a:srgbClr val="000000">
                    <a:lumMod val="75000"/>
                    <a:lumOff val="25000"/>
                  </a:srgbClr>
                </a:solidFill>
              </a:rPr>
              <a:t>able</a:t>
            </a:r>
            <a:r>
              <a:rPr lang="nb-NO" i="1" dirty="0">
                <a:solidFill>
                  <a:srgbClr val="000000">
                    <a:lumMod val="75000"/>
                    <a:lumOff val="25000"/>
                  </a:srgbClr>
                </a:solidFill>
              </a:rPr>
              <a:t> to </a:t>
            </a:r>
            <a:r>
              <a:rPr lang="nb-NO" i="1" dirty="0" err="1">
                <a:solidFill>
                  <a:srgbClr val="000000">
                    <a:lumMod val="75000"/>
                    <a:lumOff val="25000"/>
                  </a:srgbClr>
                </a:solidFill>
              </a:rPr>
              <a:t>take</a:t>
            </a:r>
            <a:r>
              <a:rPr lang="nb-NO" i="1" dirty="0">
                <a:solidFill>
                  <a:srgbClr val="000000">
                    <a:lumMod val="75000"/>
                    <a:lumOff val="25000"/>
                  </a:srgbClr>
                </a:solidFill>
              </a:rPr>
              <a:t> </a:t>
            </a:r>
            <a:r>
              <a:rPr lang="nb-NO" i="1" dirty="0" err="1">
                <a:solidFill>
                  <a:srgbClr val="000000">
                    <a:lumMod val="75000"/>
                    <a:lumOff val="25000"/>
                  </a:srgbClr>
                </a:solidFill>
              </a:rPr>
              <a:t>control</a:t>
            </a:r>
            <a:r>
              <a:rPr lang="nb-NO" i="1" dirty="0">
                <a:solidFill>
                  <a:srgbClr val="000000">
                    <a:lumMod val="75000"/>
                    <a:lumOff val="25000"/>
                  </a:srgbClr>
                </a:solidFill>
              </a:rPr>
              <a:t> </a:t>
            </a:r>
            <a:r>
              <a:rPr lang="nb-NO" i="1" dirty="0" err="1">
                <a:solidFill>
                  <a:srgbClr val="000000">
                    <a:lumMod val="75000"/>
                    <a:lumOff val="25000"/>
                  </a:srgbClr>
                </a:solidFill>
              </a:rPr>
              <a:t>of</a:t>
            </a:r>
            <a:r>
              <a:rPr lang="nb-NO" i="1" dirty="0">
                <a:solidFill>
                  <a:srgbClr val="000000">
                    <a:lumMod val="75000"/>
                    <a:lumOff val="25000"/>
                  </a:srgbClr>
                </a:solidFill>
              </a:rPr>
              <a:t> </a:t>
            </a:r>
            <a:r>
              <a:rPr lang="nb-NO" i="1" dirty="0" err="1">
                <a:solidFill>
                  <a:srgbClr val="000000">
                    <a:lumMod val="75000"/>
                    <a:lumOff val="25000"/>
                  </a:srgbClr>
                </a:solidFill>
              </a:rPr>
              <a:t>those</a:t>
            </a:r>
            <a:r>
              <a:rPr lang="nb-NO" i="1" dirty="0">
                <a:solidFill>
                  <a:srgbClr val="000000">
                    <a:lumMod val="75000"/>
                    <a:lumOff val="25000"/>
                  </a:srgbClr>
                </a:solidFill>
              </a:rPr>
              <a:t> </a:t>
            </a:r>
            <a:r>
              <a:rPr lang="nb-NO" i="1" dirty="0" err="1">
                <a:solidFill>
                  <a:srgbClr val="000000">
                    <a:lumMod val="75000"/>
                    <a:lumOff val="25000"/>
                  </a:srgbClr>
                </a:solidFill>
              </a:rPr>
              <a:t>things</a:t>
            </a:r>
            <a:r>
              <a:rPr lang="nb-NO" i="1" dirty="0">
                <a:solidFill>
                  <a:srgbClr val="000000">
                    <a:lumMod val="75000"/>
                    <a:lumOff val="25000"/>
                  </a:srgbClr>
                </a:solidFill>
              </a:rPr>
              <a:t> </a:t>
            </a:r>
            <a:r>
              <a:rPr lang="nb-NO" i="1" dirty="0" err="1">
                <a:solidFill>
                  <a:srgbClr val="000000">
                    <a:lumMod val="75000"/>
                    <a:lumOff val="25000"/>
                  </a:srgbClr>
                </a:solidFill>
              </a:rPr>
              <a:t>which</a:t>
            </a:r>
            <a:r>
              <a:rPr lang="nb-NO" i="1" dirty="0">
                <a:solidFill>
                  <a:srgbClr val="000000">
                    <a:lumMod val="75000"/>
                    <a:lumOff val="25000"/>
                  </a:srgbClr>
                </a:solidFill>
              </a:rPr>
              <a:t> </a:t>
            </a:r>
            <a:r>
              <a:rPr lang="nb-NO" i="1" dirty="0" err="1">
                <a:solidFill>
                  <a:srgbClr val="000000">
                    <a:lumMod val="75000"/>
                    <a:lumOff val="25000"/>
                  </a:srgbClr>
                </a:solidFill>
              </a:rPr>
              <a:t>determine</a:t>
            </a:r>
            <a:r>
              <a:rPr lang="nb-NO" i="1" dirty="0">
                <a:solidFill>
                  <a:srgbClr val="000000">
                    <a:lumMod val="75000"/>
                    <a:lumOff val="25000"/>
                  </a:srgbClr>
                </a:solidFill>
              </a:rPr>
              <a:t> </a:t>
            </a:r>
            <a:r>
              <a:rPr lang="nb-NO" i="1" dirty="0" err="1">
                <a:solidFill>
                  <a:srgbClr val="000000">
                    <a:lumMod val="75000"/>
                    <a:lumOff val="25000"/>
                  </a:srgbClr>
                </a:solidFill>
              </a:rPr>
              <a:t>their</a:t>
            </a:r>
            <a:r>
              <a:rPr lang="nb-NO" i="1" dirty="0">
                <a:solidFill>
                  <a:srgbClr val="000000">
                    <a:lumMod val="75000"/>
                    <a:lumOff val="25000"/>
                  </a:srgbClr>
                </a:solidFill>
              </a:rPr>
              <a:t> </a:t>
            </a:r>
            <a:r>
              <a:rPr lang="nb-NO" i="1" dirty="0" err="1">
                <a:solidFill>
                  <a:srgbClr val="000000">
                    <a:lumMod val="75000"/>
                    <a:lumOff val="25000"/>
                  </a:srgbClr>
                </a:solidFill>
              </a:rPr>
              <a:t>health</a:t>
            </a:r>
            <a:r>
              <a:rPr lang="nb-NO" i="1" dirty="0">
                <a:solidFill>
                  <a:srgbClr val="000000">
                    <a:lumMod val="75000"/>
                    <a:lumOff val="25000"/>
                  </a:srgbClr>
                </a:solidFill>
              </a:rPr>
              <a:t>»</a:t>
            </a:r>
          </a:p>
          <a:p>
            <a:pPr marL="68580" indent="-68580" algn="ctr">
              <a:spcBef>
                <a:spcPts val="900"/>
              </a:spcBef>
              <a:spcAft>
                <a:spcPts val="150"/>
              </a:spcAft>
              <a:buClr>
                <a:srgbClr val="E48312"/>
              </a:buClr>
              <a:buSzPct val="100000"/>
              <a:buFont typeface="Calibri" panose="020F0502020204030204" pitchFamily="34" charset="0"/>
              <a:buChar char=" "/>
            </a:pPr>
            <a:r>
              <a:rPr lang="nb-NO" sz="1500" dirty="0">
                <a:solidFill>
                  <a:srgbClr val="000000">
                    <a:lumMod val="75000"/>
                    <a:lumOff val="25000"/>
                  </a:srgbClr>
                </a:solidFill>
              </a:rPr>
              <a:t>(WHO 2013)</a:t>
            </a:r>
          </a:p>
          <a:p>
            <a:endParaRPr lang="nb-NO" dirty="0"/>
          </a:p>
        </p:txBody>
      </p:sp>
      <p:sp>
        <p:nvSpPr>
          <p:cNvPr id="13" name="Rektangel 8"/>
          <p:cNvSpPr/>
          <p:nvPr/>
        </p:nvSpPr>
        <p:spPr>
          <a:xfrm>
            <a:off x="1135028" y="5563937"/>
            <a:ext cx="6858000" cy="135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a:p>
            <a:pPr algn="ctr"/>
            <a:endParaRPr lang="nb-NO" sz="1350" dirty="0"/>
          </a:p>
        </p:txBody>
      </p:sp>
    </p:spTree>
    <p:extLst>
      <p:ext uri="{BB962C8B-B14F-4D97-AF65-F5344CB8AC3E}">
        <p14:creationId xmlns:p14="http://schemas.microsoft.com/office/powerpoint/2010/main" val="615395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85900" y="1063228"/>
            <a:ext cx="6172200" cy="475562"/>
          </a:xfrm>
        </p:spPr>
        <p:txBody>
          <a:bodyPr>
            <a:normAutofit fontScale="90000"/>
          </a:bodyPr>
          <a:lstStyle/>
          <a:p>
            <a:pPr lvl="0">
              <a:spcBef>
                <a:spcPct val="20000"/>
              </a:spcBef>
            </a:pPr>
            <a:r>
              <a:rPr lang="nb-NO" sz="3300" b="1" dirty="0">
                <a:solidFill>
                  <a:srgbClr val="025194"/>
                </a:solidFill>
                <a:latin typeface="Gulim" pitchFamily="34" charset="-127"/>
                <a:ea typeface="Gulim" pitchFamily="34" charset="-127"/>
                <a:cs typeface="+mn-cs"/>
              </a:rPr>
              <a:t>Health </a:t>
            </a:r>
            <a:r>
              <a:rPr lang="nb-NO" sz="3300" b="1" dirty="0" err="1">
                <a:solidFill>
                  <a:srgbClr val="025194"/>
                </a:solidFill>
                <a:latin typeface="Gulim" pitchFamily="34" charset="-127"/>
                <a:ea typeface="Gulim" pitchFamily="34" charset="-127"/>
                <a:cs typeface="+mn-cs"/>
              </a:rPr>
              <a:t>Literacy</a:t>
            </a:r>
            <a:r>
              <a:rPr lang="nb-NO" sz="3300" b="1" dirty="0">
                <a:solidFill>
                  <a:srgbClr val="025194"/>
                </a:solidFill>
                <a:latin typeface="Gulim" pitchFamily="34" charset="-127"/>
                <a:ea typeface="Gulim" pitchFamily="34" charset="-127"/>
                <a:cs typeface="+mn-cs"/>
              </a:rPr>
              <a:t> på norsk:</a:t>
            </a:r>
            <a:br>
              <a:rPr lang="nb-NO" sz="3300" b="1" dirty="0">
                <a:solidFill>
                  <a:srgbClr val="025194"/>
                </a:solidFill>
                <a:latin typeface="Gulim" pitchFamily="34" charset="-127"/>
                <a:ea typeface="Gulim" pitchFamily="34" charset="-127"/>
                <a:cs typeface="+mn-cs"/>
              </a:rPr>
            </a:br>
            <a:endParaRPr lang="nb-NO" sz="3000" b="1" dirty="0">
              <a:solidFill>
                <a:srgbClr val="025194"/>
              </a:solidFill>
              <a:latin typeface="Gulim" pitchFamily="34" charset="-127"/>
              <a:ea typeface="Gulim" pitchFamily="34" charset="-127"/>
            </a:endParaRPr>
          </a:p>
        </p:txBody>
      </p:sp>
      <p:sp>
        <p:nvSpPr>
          <p:cNvPr id="4" name="Plassholder for innhold 3"/>
          <p:cNvSpPr>
            <a:spLocks noGrp="1"/>
          </p:cNvSpPr>
          <p:nvPr>
            <p:ph idx="1"/>
          </p:nvPr>
        </p:nvSpPr>
        <p:spPr>
          <a:xfrm>
            <a:off x="1377674" y="1916832"/>
            <a:ext cx="6372708" cy="3567564"/>
          </a:xfrm>
        </p:spPr>
        <p:txBody>
          <a:bodyPr>
            <a:normAutofit/>
          </a:bodyPr>
          <a:lstStyle/>
          <a:p>
            <a:pPr marL="0" indent="0">
              <a:buNone/>
            </a:pPr>
            <a:r>
              <a:rPr lang="nb-NO" b="1" dirty="0">
                <a:solidFill>
                  <a:srgbClr val="025194"/>
                </a:solidFill>
                <a:latin typeface="Gulim" pitchFamily="34" charset="-127"/>
                <a:ea typeface="Gulim" pitchFamily="34" charset="-127"/>
              </a:rPr>
              <a:t>«helsefremmende allmenndannelse»</a:t>
            </a:r>
          </a:p>
          <a:p>
            <a:pPr marL="0" indent="0">
              <a:buNone/>
            </a:pPr>
            <a:endParaRPr lang="nb-NO" b="1" dirty="0">
              <a:solidFill>
                <a:srgbClr val="025194"/>
              </a:solidFill>
              <a:latin typeface="Gulim" pitchFamily="34" charset="-127"/>
              <a:ea typeface="Gulim" pitchFamily="34" charset="-127"/>
            </a:endParaRPr>
          </a:p>
          <a:p>
            <a:pPr marL="0" indent="0">
              <a:buNone/>
            </a:pPr>
            <a:r>
              <a:rPr lang="nb-NO" b="1" dirty="0">
                <a:solidFill>
                  <a:srgbClr val="025194"/>
                </a:solidFill>
                <a:latin typeface="Gulim" pitchFamily="34" charset="-127"/>
                <a:ea typeface="Gulim" pitchFamily="34" charset="-127"/>
              </a:rPr>
              <a:t>«</a:t>
            </a:r>
            <a:r>
              <a:rPr lang="nb-NO" b="1" dirty="0" err="1" smtClean="0">
                <a:solidFill>
                  <a:srgbClr val="025194"/>
                </a:solidFill>
                <a:latin typeface="Gulim" pitchFamily="34" charset="-127"/>
                <a:ea typeface="Gulim" pitchFamily="34" charset="-127"/>
              </a:rPr>
              <a:t>helseinformasjonsforståels</a:t>
            </a:r>
            <a:r>
              <a:rPr lang="nb-NO" b="1" dirty="0" smtClean="0">
                <a:solidFill>
                  <a:srgbClr val="025194"/>
                </a:solidFill>
                <a:latin typeface="Gulim" pitchFamily="34" charset="-127"/>
                <a:ea typeface="Gulim" pitchFamily="34" charset="-127"/>
              </a:rPr>
              <a:t>»</a:t>
            </a:r>
            <a:endParaRPr lang="nb-NO" b="1" dirty="0">
              <a:solidFill>
                <a:srgbClr val="025194"/>
              </a:solidFill>
              <a:latin typeface="Gulim" pitchFamily="34" charset="-127"/>
              <a:ea typeface="Gulim" pitchFamily="34" charset="-127"/>
            </a:endParaRPr>
          </a:p>
        </p:txBody>
      </p:sp>
      <p:sp>
        <p:nvSpPr>
          <p:cNvPr id="7" name="Plassholder for lysbildenummer 6"/>
          <p:cNvSpPr>
            <a:spLocks noGrp="1"/>
          </p:cNvSpPr>
          <p:nvPr>
            <p:ph type="sldNum" sz="quarter" idx="12"/>
          </p:nvPr>
        </p:nvSpPr>
        <p:spPr/>
        <p:txBody>
          <a:bodyPr/>
          <a:lstStyle/>
          <a:p>
            <a:fld id="{B3B6B26D-22E9-4321-872B-9109F9BD6DE6}" type="slidenum">
              <a:rPr lang="nb-NO" smtClean="0">
                <a:solidFill>
                  <a:schemeClr val="accent6">
                    <a:lumMod val="75000"/>
                  </a:schemeClr>
                </a:solidFill>
              </a:rPr>
              <a:pPr/>
              <a:t>29</a:t>
            </a:fld>
            <a:endParaRPr lang="nb-NO" dirty="0">
              <a:solidFill>
                <a:schemeClr val="accent6">
                  <a:lumMod val="75000"/>
                </a:schemeClr>
              </a:solidFill>
            </a:endParaRPr>
          </a:p>
        </p:txBody>
      </p:sp>
      <p:sp>
        <p:nvSpPr>
          <p:cNvPr id="3" name="Rektangel 2"/>
          <p:cNvSpPr/>
          <p:nvPr/>
        </p:nvSpPr>
        <p:spPr>
          <a:xfrm>
            <a:off x="1143000" y="1646802"/>
            <a:ext cx="6858000" cy="54000"/>
          </a:xfrm>
          <a:prstGeom prst="rect">
            <a:avLst/>
          </a:prstGeom>
          <a:solidFill>
            <a:srgbClr val="025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a:p>
            <a:pPr algn="ctr"/>
            <a:endParaRPr lang="nb-NO" sz="1350" dirty="0"/>
          </a:p>
        </p:txBody>
      </p:sp>
      <p:sp>
        <p:nvSpPr>
          <p:cNvPr id="8" name="Rektangel 7"/>
          <p:cNvSpPr/>
          <p:nvPr/>
        </p:nvSpPr>
        <p:spPr>
          <a:xfrm>
            <a:off x="1143000" y="1729433"/>
            <a:ext cx="3429000" cy="54000"/>
          </a:xfrm>
          <a:prstGeom prst="rect">
            <a:avLst/>
          </a:prstGeom>
          <a:solidFill>
            <a:srgbClr val="6B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0" name="Rektangel 8"/>
          <p:cNvSpPr/>
          <p:nvPr/>
        </p:nvSpPr>
        <p:spPr>
          <a:xfrm>
            <a:off x="1135028" y="5563937"/>
            <a:ext cx="6858000" cy="135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a:p>
            <a:pPr algn="ctr"/>
            <a:endParaRPr lang="nb-NO" sz="1350" dirty="0"/>
          </a:p>
        </p:txBody>
      </p:sp>
      <p:pic>
        <p:nvPicPr>
          <p:cNvPr id="5" name="Picture 4"/>
          <p:cNvPicPr>
            <a:picLocks noChangeAspect="1"/>
          </p:cNvPicPr>
          <p:nvPr/>
        </p:nvPicPr>
        <p:blipFill>
          <a:blip r:embed="rId3"/>
          <a:stretch>
            <a:fillRect/>
          </a:stretch>
        </p:blipFill>
        <p:spPr>
          <a:xfrm>
            <a:off x="826986" y="5628402"/>
            <a:ext cx="3813379" cy="271614"/>
          </a:xfrm>
          <a:prstGeom prst="rect">
            <a:avLst/>
          </a:prstGeom>
        </p:spPr>
      </p:pic>
    </p:spTree>
    <p:extLst>
      <p:ext uri="{BB962C8B-B14F-4D97-AF65-F5344CB8AC3E}">
        <p14:creationId xmlns:p14="http://schemas.microsoft.com/office/powerpoint/2010/main" val="4209059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tel 1"/>
          <p:cNvSpPr>
            <a:spLocks noGrp="1"/>
          </p:cNvSpPr>
          <p:nvPr>
            <p:ph type="title"/>
          </p:nvPr>
        </p:nvSpPr>
        <p:spPr>
          <a:xfrm>
            <a:off x="1485900" y="1063229"/>
            <a:ext cx="6172200" cy="475059"/>
          </a:xfrm>
        </p:spPr>
        <p:txBody>
          <a:bodyPr rtlCol="0">
            <a:normAutofit fontScale="90000"/>
          </a:bodyPr>
          <a:lstStyle/>
          <a:p>
            <a:pPr>
              <a:defRPr/>
            </a:pPr>
            <a:r>
              <a:rPr lang="nb-NO" altLang="nb-NO" sz="2700" b="1">
                <a:solidFill>
                  <a:srgbClr val="025194"/>
                </a:solidFill>
                <a:latin typeface="Gulim" pitchFamily="34" charset="-127"/>
                <a:ea typeface="Gulim" pitchFamily="34" charset="-127"/>
              </a:rPr>
              <a:t>NAKMI</a:t>
            </a:r>
          </a:p>
        </p:txBody>
      </p:sp>
      <p:sp>
        <p:nvSpPr>
          <p:cNvPr id="4" name="Plassholder for innhold 3"/>
          <p:cNvSpPr>
            <a:spLocks noGrp="1"/>
          </p:cNvSpPr>
          <p:nvPr>
            <p:ph idx="1"/>
          </p:nvPr>
        </p:nvSpPr>
        <p:spPr>
          <a:xfrm>
            <a:off x="1377555" y="1916906"/>
            <a:ext cx="6373415" cy="3567113"/>
          </a:xfrm>
        </p:spPr>
        <p:txBody>
          <a:bodyPr rtlCol="0">
            <a:normAutofit fontScale="70000" lnSpcReduction="20000"/>
          </a:bodyPr>
          <a:lstStyle/>
          <a:p>
            <a:pPr>
              <a:buNone/>
              <a:defRPr/>
            </a:pPr>
            <a:r>
              <a:rPr lang="en-US" b="1" dirty="0" err="1">
                <a:solidFill>
                  <a:srgbClr val="005295"/>
                </a:solidFill>
              </a:rPr>
              <a:t>Nasjonalt</a:t>
            </a:r>
            <a:r>
              <a:rPr lang="en-US" b="1" dirty="0">
                <a:solidFill>
                  <a:srgbClr val="005295"/>
                </a:solidFill>
              </a:rPr>
              <a:t> </a:t>
            </a:r>
            <a:r>
              <a:rPr lang="en-US" b="1" dirty="0" err="1">
                <a:solidFill>
                  <a:srgbClr val="005295"/>
                </a:solidFill>
              </a:rPr>
              <a:t>kompetansesenter</a:t>
            </a:r>
            <a:r>
              <a:rPr lang="en-US" b="1" dirty="0">
                <a:solidFill>
                  <a:srgbClr val="005295"/>
                </a:solidFill>
              </a:rPr>
              <a:t> for </a:t>
            </a:r>
            <a:r>
              <a:rPr lang="en-US" b="1" dirty="0" err="1">
                <a:solidFill>
                  <a:srgbClr val="005295"/>
                </a:solidFill>
              </a:rPr>
              <a:t>migrasjons</a:t>
            </a:r>
            <a:r>
              <a:rPr lang="en-US" b="1" dirty="0">
                <a:solidFill>
                  <a:srgbClr val="005295"/>
                </a:solidFill>
              </a:rPr>
              <a:t>- </a:t>
            </a:r>
            <a:r>
              <a:rPr lang="en-US" b="1" dirty="0" err="1">
                <a:solidFill>
                  <a:srgbClr val="005295"/>
                </a:solidFill>
              </a:rPr>
              <a:t>og</a:t>
            </a:r>
            <a:r>
              <a:rPr lang="en-US" b="1" dirty="0">
                <a:solidFill>
                  <a:srgbClr val="005295"/>
                </a:solidFill>
              </a:rPr>
              <a:t> </a:t>
            </a:r>
            <a:r>
              <a:rPr lang="en-US" b="1" dirty="0" err="1" smtClean="0">
                <a:solidFill>
                  <a:srgbClr val="005295"/>
                </a:solidFill>
              </a:rPr>
              <a:t>minoritetshelse</a:t>
            </a:r>
            <a:r>
              <a:rPr lang="en-US" b="1" dirty="0" smtClean="0">
                <a:solidFill>
                  <a:srgbClr val="005295"/>
                </a:solidFill>
              </a:rPr>
              <a:t> </a:t>
            </a:r>
            <a:r>
              <a:rPr lang="en-US" dirty="0" err="1" smtClean="0">
                <a:solidFill>
                  <a:srgbClr val="005295"/>
                </a:solidFill>
              </a:rPr>
              <a:t>er</a:t>
            </a:r>
            <a:r>
              <a:rPr lang="en-US" dirty="0" smtClean="0">
                <a:solidFill>
                  <a:srgbClr val="005295"/>
                </a:solidFill>
              </a:rPr>
              <a:t> et </a:t>
            </a:r>
            <a:r>
              <a:rPr lang="en-US" dirty="0" err="1" smtClean="0">
                <a:solidFill>
                  <a:srgbClr val="005295"/>
                </a:solidFill>
              </a:rPr>
              <a:t>tverrfaglig</a:t>
            </a:r>
            <a:r>
              <a:rPr lang="en-US" dirty="0" smtClean="0">
                <a:solidFill>
                  <a:srgbClr val="005295"/>
                </a:solidFill>
              </a:rPr>
              <a:t> </a:t>
            </a:r>
            <a:r>
              <a:rPr lang="en-US" dirty="0" err="1" smtClean="0">
                <a:solidFill>
                  <a:srgbClr val="005295"/>
                </a:solidFill>
              </a:rPr>
              <a:t>kompetansesenter</a:t>
            </a:r>
            <a:r>
              <a:rPr lang="en-US" dirty="0" smtClean="0">
                <a:solidFill>
                  <a:srgbClr val="005295"/>
                </a:solidFill>
              </a:rPr>
              <a:t> </a:t>
            </a:r>
            <a:r>
              <a:rPr lang="en-US" dirty="0" err="1" smtClean="0">
                <a:solidFill>
                  <a:srgbClr val="005295"/>
                </a:solidFill>
              </a:rPr>
              <a:t>som</a:t>
            </a:r>
            <a:r>
              <a:rPr lang="en-US" dirty="0" smtClean="0">
                <a:solidFill>
                  <a:srgbClr val="005295"/>
                </a:solidFill>
              </a:rPr>
              <a:t> </a:t>
            </a:r>
            <a:r>
              <a:rPr lang="en-US" dirty="0" err="1">
                <a:solidFill>
                  <a:srgbClr val="005295"/>
                </a:solidFill>
              </a:rPr>
              <a:t>gjennom</a:t>
            </a:r>
            <a:r>
              <a:rPr lang="en-US" dirty="0">
                <a:solidFill>
                  <a:srgbClr val="005295"/>
                </a:solidFill>
              </a:rPr>
              <a:t> </a:t>
            </a:r>
          </a:p>
          <a:p>
            <a:pPr>
              <a:defRPr/>
            </a:pPr>
            <a:r>
              <a:rPr lang="en-US" dirty="0" err="1">
                <a:solidFill>
                  <a:srgbClr val="005295"/>
                </a:solidFill>
              </a:rPr>
              <a:t>kunnskapsformidling</a:t>
            </a:r>
            <a:endParaRPr lang="en-US" dirty="0">
              <a:solidFill>
                <a:srgbClr val="005295"/>
              </a:solidFill>
            </a:endParaRPr>
          </a:p>
          <a:p>
            <a:pPr>
              <a:defRPr/>
            </a:pPr>
            <a:r>
              <a:rPr lang="en-US" dirty="0" err="1">
                <a:solidFill>
                  <a:srgbClr val="005295"/>
                </a:solidFill>
              </a:rPr>
              <a:t>forskning</a:t>
            </a:r>
            <a:endParaRPr lang="en-US" dirty="0">
              <a:solidFill>
                <a:srgbClr val="005295"/>
              </a:solidFill>
            </a:endParaRPr>
          </a:p>
          <a:p>
            <a:pPr>
              <a:defRPr/>
            </a:pPr>
            <a:r>
              <a:rPr lang="en-US" dirty="0" err="1">
                <a:solidFill>
                  <a:srgbClr val="005295"/>
                </a:solidFill>
              </a:rPr>
              <a:t>utviklingsarbeid</a:t>
            </a:r>
            <a:r>
              <a:rPr lang="en-US" dirty="0">
                <a:solidFill>
                  <a:srgbClr val="005295"/>
                </a:solidFill>
              </a:rPr>
              <a:t> </a:t>
            </a:r>
          </a:p>
          <a:p>
            <a:pPr>
              <a:defRPr/>
            </a:pPr>
            <a:r>
              <a:rPr lang="en-US" dirty="0" err="1">
                <a:solidFill>
                  <a:srgbClr val="005295"/>
                </a:solidFill>
              </a:rPr>
              <a:t>informasjonsutveksling</a:t>
            </a:r>
            <a:r>
              <a:rPr lang="en-US" dirty="0">
                <a:solidFill>
                  <a:srgbClr val="005295"/>
                </a:solidFill>
              </a:rPr>
              <a:t> </a:t>
            </a:r>
          </a:p>
          <a:p>
            <a:pPr>
              <a:buNone/>
              <a:defRPr/>
            </a:pPr>
            <a:r>
              <a:rPr lang="en-US" dirty="0" err="1">
                <a:solidFill>
                  <a:srgbClr val="005295"/>
                </a:solidFill>
              </a:rPr>
              <a:t>arbeider</a:t>
            </a:r>
            <a:r>
              <a:rPr lang="en-US" dirty="0">
                <a:solidFill>
                  <a:srgbClr val="005295"/>
                </a:solidFill>
              </a:rPr>
              <a:t> for å </a:t>
            </a:r>
            <a:r>
              <a:rPr lang="en-US" dirty="0" err="1">
                <a:solidFill>
                  <a:srgbClr val="005295"/>
                </a:solidFill>
              </a:rPr>
              <a:t>fremme</a:t>
            </a:r>
            <a:r>
              <a:rPr lang="en-US" dirty="0">
                <a:solidFill>
                  <a:srgbClr val="005295"/>
                </a:solidFill>
              </a:rPr>
              <a:t> </a:t>
            </a:r>
            <a:r>
              <a:rPr lang="en-US" dirty="0" err="1">
                <a:solidFill>
                  <a:srgbClr val="005295"/>
                </a:solidFill>
              </a:rPr>
              <a:t>kunnskap</a:t>
            </a:r>
            <a:r>
              <a:rPr lang="en-US" dirty="0">
                <a:solidFill>
                  <a:srgbClr val="005295"/>
                </a:solidFill>
              </a:rPr>
              <a:t> </a:t>
            </a:r>
            <a:r>
              <a:rPr lang="en-US" dirty="0" err="1">
                <a:solidFill>
                  <a:srgbClr val="005295"/>
                </a:solidFill>
              </a:rPr>
              <a:t>om</a:t>
            </a:r>
            <a:r>
              <a:rPr lang="en-US" dirty="0">
                <a:solidFill>
                  <a:srgbClr val="005295"/>
                </a:solidFill>
              </a:rPr>
              <a:t> </a:t>
            </a:r>
            <a:r>
              <a:rPr lang="en-US" dirty="0" err="1">
                <a:solidFill>
                  <a:srgbClr val="005295"/>
                </a:solidFill>
              </a:rPr>
              <a:t>helse</a:t>
            </a:r>
            <a:r>
              <a:rPr lang="en-US" dirty="0">
                <a:solidFill>
                  <a:srgbClr val="005295"/>
                </a:solidFill>
              </a:rPr>
              <a:t> </a:t>
            </a:r>
            <a:r>
              <a:rPr lang="en-US" dirty="0" err="1">
                <a:solidFill>
                  <a:srgbClr val="005295"/>
                </a:solidFill>
              </a:rPr>
              <a:t>og</a:t>
            </a:r>
            <a:endParaRPr lang="en-US" dirty="0">
              <a:solidFill>
                <a:srgbClr val="005295"/>
              </a:solidFill>
            </a:endParaRPr>
          </a:p>
          <a:p>
            <a:pPr>
              <a:buNone/>
              <a:defRPr/>
            </a:pPr>
            <a:r>
              <a:rPr lang="en-US" dirty="0" err="1">
                <a:solidFill>
                  <a:srgbClr val="005295"/>
                </a:solidFill>
              </a:rPr>
              <a:t>omsorg</a:t>
            </a:r>
            <a:r>
              <a:rPr lang="en-US" dirty="0">
                <a:solidFill>
                  <a:srgbClr val="005295"/>
                </a:solidFill>
              </a:rPr>
              <a:t> for </a:t>
            </a:r>
            <a:r>
              <a:rPr lang="en-US" dirty="0" err="1">
                <a:solidFill>
                  <a:srgbClr val="005295"/>
                </a:solidFill>
              </a:rPr>
              <a:t>mennesker</a:t>
            </a:r>
            <a:r>
              <a:rPr lang="en-US" dirty="0">
                <a:solidFill>
                  <a:srgbClr val="005295"/>
                </a:solidFill>
              </a:rPr>
              <a:t> med </a:t>
            </a:r>
            <a:r>
              <a:rPr lang="en-US" dirty="0" err="1" smtClean="0">
                <a:solidFill>
                  <a:srgbClr val="005295"/>
                </a:solidFill>
              </a:rPr>
              <a:t>etnisk</a:t>
            </a:r>
            <a:r>
              <a:rPr lang="en-US" dirty="0">
                <a:solidFill>
                  <a:srgbClr val="005295"/>
                </a:solidFill>
              </a:rPr>
              <a:t> </a:t>
            </a:r>
            <a:r>
              <a:rPr lang="en-US" dirty="0" err="1" smtClean="0">
                <a:solidFill>
                  <a:srgbClr val="005295"/>
                </a:solidFill>
              </a:rPr>
              <a:t>minoritetsbakgrunn</a:t>
            </a:r>
            <a:r>
              <a:rPr lang="en-US" dirty="0">
                <a:solidFill>
                  <a:srgbClr val="005295"/>
                </a:solidFill>
              </a:rPr>
              <a:t>. </a:t>
            </a:r>
          </a:p>
        </p:txBody>
      </p:sp>
      <p:sp>
        <p:nvSpPr>
          <p:cNvPr id="7" name="Plassholder for lysbildenummer 6"/>
          <p:cNvSpPr>
            <a:spLocks noGrp="1"/>
          </p:cNvSpPr>
          <p:nvPr>
            <p:ph type="sldNum" sz="quarter" idx="12"/>
          </p:nvPr>
        </p:nvSpPr>
        <p:spPr/>
        <p:txBody>
          <a:bodyPr/>
          <a:lstStyle/>
          <a:p>
            <a:pPr>
              <a:defRPr/>
            </a:pPr>
            <a:fld id="{871EA5BE-F58A-4A0E-A68F-275FA3AFEFC9}" type="slidenum">
              <a:rPr lang="nb-NO">
                <a:solidFill>
                  <a:schemeClr val="accent6">
                    <a:lumMod val="75000"/>
                  </a:schemeClr>
                </a:solidFill>
              </a:rPr>
              <a:pPr>
                <a:defRPr/>
              </a:pPr>
              <a:t>3</a:t>
            </a:fld>
            <a:endParaRPr lang="nb-NO" dirty="0">
              <a:solidFill>
                <a:schemeClr val="accent6">
                  <a:lumMod val="75000"/>
                </a:schemeClr>
              </a:solidFill>
            </a:endParaRPr>
          </a:p>
        </p:txBody>
      </p:sp>
      <p:sp>
        <p:nvSpPr>
          <p:cNvPr id="3" name="Rektangel 2"/>
          <p:cNvSpPr/>
          <p:nvPr/>
        </p:nvSpPr>
        <p:spPr>
          <a:xfrm>
            <a:off x="1143000" y="1646636"/>
            <a:ext cx="6858000" cy="53578"/>
          </a:xfrm>
          <a:prstGeom prst="rect">
            <a:avLst/>
          </a:prstGeom>
          <a:solidFill>
            <a:srgbClr val="0251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dirty="0"/>
          </a:p>
          <a:p>
            <a:pPr algn="ctr">
              <a:defRPr/>
            </a:pPr>
            <a:endParaRPr lang="nb-NO" sz="1350" dirty="0"/>
          </a:p>
        </p:txBody>
      </p:sp>
      <p:sp>
        <p:nvSpPr>
          <p:cNvPr id="8" name="Rektangel 7"/>
          <p:cNvSpPr/>
          <p:nvPr/>
        </p:nvSpPr>
        <p:spPr>
          <a:xfrm>
            <a:off x="1143000" y="1729980"/>
            <a:ext cx="3429000" cy="53578"/>
          </a:xfrm>
          <a:prstGeom prst="rect">
            <a:avLst/>
          </a:prstGeom>
          <a:solidFill>
            <a:srgbClr val="6BAD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p>
        </p:txBody>
      </p:sp>
      <p:sp>
        <p:nvSpPr>
          <p:cNvPr id="9" name="Rektangel 8"/>
          <p:cNvSpPr/>
          <p:nvPr/>
        </p:nvSpPr>
        <p:spPr>
          <a:xfrm>
            <a:off x="1134666" y="5563791"/>
            <a:ext cx="6858001" cy="13097"/>
          </a:xfrm>
          <a:prstGeom prst="rect">
            <a:avLst/>
          </a:prstGeom>
          <a:solidFill>
            <a:srgbClr val="F18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nb-NO" altLang="nb-NO" sz="1350">
              <a:solidFill>
                <a:srgbClr val="F18E05"/>
              </a:solidFill>
            </a:endParaRPr>
          </a:p>
          <a:p>
            <a:pPr algn="ctr">
              <a:defRPr/>
            </a:pPr>
            <a:endParaRPr lang="nb-NO" altLang="nb-NO" sz="1350">
              <a:solidFill>
                <a:srgbClr val="F18E05"/>
              </a:solidFill>
            </a:endParaRPr>
          </a:p>
        </p:txBody>
      </p:sp>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788503"/>
            <a:ext cx="1802921" cy="1069497"/>
          </a:xfrm>
          <a:prstGeom prst="rect">
            <a:avLst/>
          </a:prstGeom>
        </p:spPr>
      </p:pic>
    </p:spTree>
    <p:extLst>
      <p:ext uri="{BB962C8B-B14F-4D97-AF65-F5344CB8AC3E}">
        <p14:creationId xmlns:p14="http://schemas.microsoft.com/office/powerpoint/2010/main" val="10753373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85900" y="1063228"/>
            <a:ext cx="6172200" cy="475562"/>
          </a:xfrm>
        </p:spPr>
        <p:txBody>
          <a:bodyPr>
            <a:normAutofit fontScale="90000"/>
          </a:bodyPr>
          <a:lstStyle/>
          <a:p>
            <a:r>
              <a:rPr lang="nb-NO" b="1" dirty="0">
                <a:solidFill>
                  <a:srgbClr val="025194"/>
                </a:solidFill>
                <a:latin typeface="Gulim" pitchFamily="34" charset="-127"/>
                <a:ea typeface="Gulim" pitchFamily="34" charset="-127"/>
              </a:rPr>
              <a:t>Definisjon</a:t>
            </a:r>
            <a:endParaRPr lang="nb-NO" sz="3000" b="1" dirty="0">
              <a:solidFill>
                <a:srgbClr val="025194"/>
              </a:solidFill>
              <a:latin typeface="Gulim" pitchFamily="34" charset="-127"/>
              <a:ea typeface="Gulim" pitchFamily="34" charset="-127"/>
            </a:endParaRPr>
          </a:p>
        </p:txBody>
      </p:sp>
      <p:pic>
        <p:nvPicPr>
          <p:cNvPr id="5" name="Content Placeholder 4"/>
          <p:cNvPicPr>
            <a:picLocks noGrp="1" noChangeAspect="1"/>
          </p:cNvPicPr>
          <p:nvPr>
            <p:ph idx="1"/>
          </p:nvPr>
        </p:nvPicPr>
        <p:blipFill>
          <a:blip r:embed="rId3"/>
          <a:stretch>
            <a:fillRect/>
          </a:stretch>
        </p:blipFill>
        <p:spPr>
          <a:xfrm>
            <a:off x="1214002" y="1836131"/>
            <a:ext cx="6319052" cy="3186960"/>
          </a:xfrm>
          <a:prstGeom prst="rect">
            <a:avLst/>
          </a:prstGeom>
        </p:spPr>
      </p:pic>
      <p:sp>
        <p:nvSpPr>
          <p:cNvPr id="7" name="Plassholder for lysbildenummer 6"/>
          <p:cNvSpPr>
            <a:spLocks noGrp="1"/>
          </p:cNvSpPr>
          <p:nvPr>
            <p:ph type="sldNum" sz="quarter" idx="12"/>
          </p:nvPr>
        </p:nvSpPr>
        <p:spPr>
          <a:xfrm>
            <a:off x="5867400" y="5647299"/>
            <a:ext cx="2057400" cy="273844"/>
          </a:xfrm>
        </p:spPr>
        <p:txBody>
          <a:bodyPr/>
          <a:lstStyle/>
          <a:p>
            <a:fld id="{B3B6B26D-22E9-4321-872B-9109F9BD6DE6}" type="slidenum">
              <a:rPr lang="nb-NO" smtClean="0">
                <a:solidFill>
                  <a:schemeClr val="accent6">
                    <a:lumMod val="75000"/>
                  </a:schemeClr>
                </a:solidFill>
              </a:rPr>
              <a:pPr/>
              <a:t>30</a:t>
            </a:fld>
            <a:endParaRPr lang="nb-NO" dirty="0">
              <a:solidFill>
                <a:schemeClr val="accent6">
                  <a:lumMod val="75000"/>
                </a:schemeClr>
              </a:solidFill>
            </a:endParaRPr>
          </a:p>
        </p:txBody>
      </p:sp>
      <p:sp>
        <p:nvSpPr>
          <p:cNvPr id="3" name="Rektangel 2"/>
          <p:cNvSpPr/>
          <p:nvPr/>
        </p:nvSpPr>
        <p:spPr>
          <a:xfrm>
            <a:off x="1143000" y="1646802"/>
            <a:ext cx="6858000" cy="54000"/>
          </a:xfrm>
          <a:prstGeom prst="rect">
            <a:avLst/>
          </a:prstGeom>
          <a:solidFill>
            <a:srgbClr val="025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a:p>
            <a:pPr algn="ctr"/>
            <a:endParaRPr lang="nb-NO" sz="1350" dirty="0"/>
          </a:p>
        </p:txBody>
      </p:sp>
      <p:sp>
        <p:nvSpPr>
          <p:cNvPr id="8" name="Rektangel 7"/>
          <p:cNvSpPr/>
          <p:nvPr/>
        </p:nvSpPr>
        <p:spPr>
          <a:xfrm>
            <a:off x="1143000" y="1729433"/>
            <a:ext cx="3429000" cy="54000"/>
          </a:xfrm>
          <a:prstGeom prst="rect">
            <a:avLst/>
          </a:prstGeom>
          <a:solidFill>
            <a:srgbClr val="6B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9" name="Rektangel 8"/>
          <p:cNvSpPr/>
          <p:nvPr/>
        </p:nvSpPr>
        <p:spPr>
          <a:xfrm>
            <a:off x="1135028" y="5563937"/>
            <a:ext cx="6858000" cy="135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a:p>
            <a:pPr algn="ctr"/>
            <a:endParaRPr lang="nb-NO" sz="1350" dirty="0"/>
          </a:p>
        </p:txBody>
      </p:sp>
      <p:sp>
        <p:nvSpPr>
          <p:cNvPr id="6" name="Rectangle 5"/>
          <p:cNvSpPr/>
          <p:nvPr/>
        </p:nvSpPr>
        <p:spPr>
          <a:xfrm>
            <a:off x="2661670" y="3313585"/>
            <a:ext cx="184731" cy="2354491"/>
          </a:xfrm>
          <a:prstGeom prst="rect">
            <a:avLst/>
          </a:prstGeom>
        </p:spPr>
        <p:txBody>
          <a:bodyPr wrap="none">
            <a:spAutoFit/>
          </a:bodyPr>
          <a:lstStyle/>
          <a:p>
            <a:endParaRPr lang="nb-NO" sz="1050" dirty="0">
              <a:solidFill>
                <a:srgbClr val="000000"/>
              </a:solidFill>
              <a:latin typeface="Calibri" panose="020F0502020204030204" pitchFamily="34" charset="0"/>
            </a:endParaRPr>
          </a:p>
          <a:p>
            <a:endParaRPr lang="nb-NO" sz="1050" dirty="0">
              <a:solidFill>
                <a:srgbClr val="000000"/>
              </a:solidFill>
              <a:latin typeface="Calibri" panose="020F0502020204030204" pitchFamily="34" charset="0"/>
            </a:endParaRPr>
          </a:p>
          <a:p>
            <a:endParaRPr lang="nb-NO" sz="1050" dirty="0">
              <a:solidFill>
                <a:srgbClr val="000000"/>
              </a:solidFill>
              <a:latin typeface="Calibri" panose="020F0502020204030204" pitchFamily="34" charset="0"/>
            </a:endParaRPr>
          </a:p>
          <a:p>
            <a:endParaRPr lang="nb-NO" sz="1050" dirty="0">
              <a:solidFill>
                <a:srgbClr val="000000"/>
              </a:solidFill>
              <a:latin typeface="Calibri" panose="020F0502020204030204" pitchFamily="34" charset="0"/>
            </a:endParaRPr>
          </a:p>
          <a:p>
            <a:endParaRPr lang="nb-NO" sz="1050" dirty="0">
              <a:solidFill>
                <a:srgbClr val="000000"/>
              </a:solidFill>
              <a:latin typeface="Calibri" panose="020F0502020204030204" pitchFamily="34" charset="0"/>
            </a:endParaRPr>
          </a:p>
          <a:p>
            <a:endParaRPr lang="nb-NO" sz="1050" dirty="0">
              <a:solidFill>
                <a:srgbClr val="000000"/>
              </a:solidFill>
              <a:latin typeface="Calibri" panose="020F0502020204030204" pitchFamily="34" charset="0"/>
            </a:endParaRPr>
          </a:p>
          <a:p>
            <a:endParaRPr lang="nb-NO" sz="1050" dirty="0">
              <a:solidFill>
                <a:srgbClr val="000000"/>
              </a:solidFill>
              <a:latin typeface="Calibri" panose="020F0502020204030204" pitchFamily="34" charset="0"/>
            </a:endParaRPr>
          </a:p>
          <a:p>
            <a:endParaRPr lang="nb-NO" sz="1050" dirty="0">
              <a:solidFill>
                <a:srgbClr val="000000"/>
              </a:solidFill>
              <a:latin typeface="Calibri" panose="020F0502020204030204" pitchFamily="34" charset="0"/>
            </a:endParaRPr>
          </a:p>
          <a:p>
            <a:endParaRPr lang="nb-NO" sz="1050" dirty="0">
              <a:solidFill>
                <a:srgbClr val="000000"/>
              </a:solidFill>
              <a:latin typeface="Calibri" panose="020F0502020204030204" pitchFamily="34" charset="0"/>
            </a:endParaRPr>
          </a:p>
          <a:p>
            <a:endParaRPr lang="nb-NO" sz="1050" dirty="0">
              <a:solidFill>
                <a:srgbClr val="000000"/>
              </a:solidFill>
              <a:latin typeface="Calibri" panose="020F0502020204030204" pitchFamily="34" charset="0"/>
            </a:endParaRPr>
          </a:p>
          <a:p>
            <a:endParaRPr lang="nb-NO" sz="1050" dirty="0">
              <a:solidFill>
                <a:srgbClr val="000000"/>
              </a:solidFill>
              <a:latin typeface="Calibri" panose="020F0502020204030204" pitchFamily="34" charset="0"/>
            </a:endParaRPr>
          </a:p>
          <a:p>
            <a:endParaRPr lang="nb-NO" sz="1050" dirty="0">
              <a:solidFill>
                <a:srgbClr val="000000"/>
              </a:solidFill>
              <a:latin typeface="Calibri" panose="020F0502020204030204" pitchFamily="34" charset="0"/>
            </a:endParaRPr>
          </a:p>
          <a:p>
            <a:endParaRPr lang="nb-NO" sz="1050" dirty="0">
              <a:solidFill>
                <a:srgbClr val="000000"/>
              </a:solidFill>
              <a:latin typeface="Calibri" panose="020F0502020204030204" pitchFamily="34" charset="0"/>
            </a:endParaRPr>
          </a:p>
          <a:p>
            <a:endParaRPr lang="nb-NO" sz="1050" dirty="0">
              <a:solidFill>
                <a:srgbClr val="000000"/>
              </a:solidFill>
              <a:latin typeface="Calibri" panose="020F0502020204030204" pitchFamily="34" charset="0"/>
            </a:endParaRPr>
          </a:p>
        </p:txBody>
      </p:sp>
      <p:sp>
        <p:nvSpPr>
          <p:cNvPr id="12" name="Rectangle 11"/>
          <p:cNvSpPr/>
          <p:nvPr/>
        </p:nvSpPr>
        <p:spPr>
          <a:xfrm>
            <a:off x="895350" y="5563937"/>
            <a:ext cx="4572000" cy="415498"/>
          </a:xfrm>
          <a:prstGeom prst="rect">
            <a:avLst/>
          </a:prstGeom>
        </p:spPr>
        <p:txBody>
          <a:bodyPr>
            <a:spAutoFit/>
          </a:bodyPr>
          <a:lstStyle/>
          <a:p>
            <a:r>
              <a:rPr lang="nb-NO" sz="1050" dirty="0" err="1">
                <a:solidFill>
                  <a:srgbClr val="FF0000"/>
                </a:solidFill>
                <a:latin typeface="Calibri" panose="020F0502020204030204" pitchFamily="34" charset="0"/>
              </a:rPr>
              <a:t>Kilde:Gabrielsen</a:t>
            </a:r>
            <a:r>
              <a:rPr lang="nb-NO" sz="1050" dirty="0">
                <a:solidFill>
                  <a:srgbClr val="FF0000"/>
                </a:solidFill>
                <a:latin typeface="Calibri" panose="020F0502020204030204" pitchFamily="34" charset="0"/>
              </a:rPr>
              <a:t>&amp; </a:t>
            </a:r>
            <a:r>
              <a:rPr lang="nb-NO" sz="1050" dirty="0" err="1">
                <a:solidFill>
                  <a:srgbClr val="FF0000"/>
                </a:solidFill>
                <a:latin typeface="Calibri" panose="020F0502020204030204" pitchFamily="34" charset="0"/>
              </a:rPr>
              <a:t>Lundetræ</a:t>
            </a:r>
            <a:r>
              <a:rPr lang="nb-NO" sz="1050" dirty="0">
                <a:solidFill>
                  <a:srgbClr val="FF0000"/>
                </a:solidFill>
                <a:latin typeface="Calibri" panose="020F0502020204030204" pitchFamily="34" charset="0"/>
              </a:rPr>
              <a:t>, 2014 ”Hvor godt forstår voksne nordmenn skriftlig helseinformasjon”</a:t>
            </a:r>
            <a:endParaRPr lang="nb-NO" sz="1350" dirty="0">
              <a:solidFill>
                <a:srgbClr val="FF0000"/>
              </a:solidFill>
            </a:endParaRPr>
          </a:p>
        </p:txBody>
      </p:sp>
    </p:spTree>
    <p:extLst>
      <p:ext uri="{BB962C8B-B14F-4D97-AF65-F5344CB8AC3E}">
        <p14:creationId xmlns:p14="http://schemas.microsoft.com/office/powerpoint/2010/main" val="2572603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257425" y="1063228"/>
            <a:ext cx="4629150" cy="475562"/>
          </a:xfrm>
        </p:spPr>
        <p:txBody>
          <a:bodyPr>
            <a:normAutofit/>
          </a:bodyPr>
          <a:lstStyle/>
          <a:p>
            <a:r>
              <a:rPr lang="nb-NO" sz="2100" b="1" dirty="0">
                <a:solidFill>
                  <a:srgbClr val="025194"/>
                </a:solidFill>
                <a:latin typeface="Gulim" pitchFamily="34" charset="-127"/>
                <a:ea typeface="Gulim" pitchFamily="34" charset="-127"/>
              </a:rPr>
              <a:t>HEALTH LITERACY</a:t>
            </a:r>
          </a:p>
        </p:txBody>
      </p:sp>
      <p:sp>
        <p:nvSpPr>
          <p:cNvPr id="4" name="Plassholder for innhold 3"/>
          <p:cNvSpPr>
            <a:spLocks noGrp="1"/>
          </p:cNvSpPr>
          <p:nvPr>
            <p:ph idx="1"/>
          </p:nvPr>
        </p:nvSpPr>
        <p:spPr>
          <a:xfrm>
            <a:off x="1187624" y="1916832"/>
            <a:ext cx="6624736" cy="3567564"/>
          </a:xfrm>
        </p:spPr>
        <p:txBody>
          <a:bodyPr>
            <a:normAutofit/>
          </a:bodyPr>
          <a:lstStyle/>
          <a:p>
            <a:pPr marL="0" indent="0">
              <a:buNone/>
            </a:pPr>
            <a:endParaRPr lang="nb-NO" dirty="0">
              <a:solidFill>
                <a:srgbClr val="005295"/>
              </a:solidFill>
            </a:endParaRPr>
          </a:p>
          <a:p>
            <a:pPr marL="171450" lvl="1">
              <a:spcBef>
                <a:spcPts val="750"/>
              </a:spcBef>
              <a:buNone/>
            </a:pPr>
            <a:endParaRPr lang="nb-NO" i="1" dirty="0">
              <a:solidFill>
                <a:schemeClr val="accent1">
                  <a:lumMod val="75000"/>
                </a:schemeClr>
              </a:solidFill>
            </a:endParaRPr>
          </a:p>
          <a:p>
            <a:pPr marL="171450" lvl="1">
              <a:spcBef>
                <a:spcPts val="750"/>
              </a:spcBef>
              <a:buNone/>
            </a:pPr>
            <a:r>
              <a:rPr lang="nb-NO" i="1" dirty="0">
                <a:solidFill>
                  <a:schemeClr val="accent1">
                    <a:lumMod val="75000"/>
                  </a:schemeClr>
                </a:solidFill>
              </a:rPr>
              <a:t>«Tatt om aftenen virker tablettene etter 8-10 timer. Tatt på fastende hjerte kommer virkningen etter ca. 5 timer»</a:t>
            </a:r>
            <a:endParaRPr lang="en-US" i="1" dirty="0">
              <a:solidFill>
                <a:schemeClr val="accent1">
                  <a:lumMod val="75000"/>
                </a:schemeClr>
              </a:solidFill>
            </a:endParaRPr>
          </a:p>
          <a:p>
            <a:endParaRPr lang="en-GB" sz="1800" dirty="0">
              <a:solidFill>
                <a:srgbClr val="005295"/>
              </a:solidFill>
            </a:endParaRPr>
          </a:p>
        </p:txBody>
      </p:sp>
      <p:sp>
        <p:nvSpPr>
          <p:cNvPr id="7" name="Plassholder for lysbildenummer 6"/>
          <p:cNvSpPr>
            <a:spLocks noGrp="1"/>
          </p:cNvSpPr>
          <p:nvPr>
            <p:ph type="sldNum" sz="quarter" idx="12"/>
          </p:nvPr>
        </p:nvSpPr>
        <p:spPr/>
        <p:txBody>
          <a:bodyPr/>
          <a:lstStyle/>
          <a:p>
            <a:fld id="{B3B6B26D-22E9-4321-872B-9109F9BD6DE6}" type="slidenum">
              <a:rPr lang="nb-NO" smtClean="0">
                <a:solidFill>
                  <a:schemeClr val="accent6">
                    <a:lumMod val="75000"/>
                  </a:schemeClr>
                </a:solidFill>
              </a:rPr>
              <a:pPr/>
              <a:t>31</a:t>
            </a:fld>
            <a:endParaRPr lang="nb-NO" dirty="0">
              <a:solidFill>
                <a:schemeClr val="accent6">
                  <a:lumMod val="75000"/>
                </a:schemeClr>
              </a:solidFill>
            </a:endParaRPr>
          </a:p>
        </p:txBody>
      </p:sp>
      <p:sp>
        <p:nvSpPr>
          <p:cNvPr id="3" name="Rektangel 2"/>
          <p:cNvSpPr/>
          <p:nvPr/>
        </p:nvSpPr>
        <p:spPr>
          <a:xfrm>
            <a:off x="2000250" y="1646802"/>
            <a:ext cx="5143500" cy="54000"/>
          </a:xfrm>
          <a:prstGeom prst="rect">
            <a:avLst/>
          </a:prstGeom>
          <a:solidFill>
            <a:srgbClr val="025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a:p>
            <a:pPr algn="ctr"/>
            <a:endParaRPr lang="nb-NO" sz="1350" dirty="0"/>
          </a:p>
        </p:txBody>
      </p:sp>
      <p:sp>
        <p:nvSpPr>
          <p:cNvPr id="8" name="Rektangel 7"/>
          <p:cNvSpPr/>
          <p:nvPr/>
        </p:nvSpPr>
        <p:spPr>
          <a:xfrm>
            <a:off x="2000250" y="1729433"/>
            <a:ext cx="2571750" cy="54000"/>
          </a:xfrm>
          <a:prstGeom prst="rect">
            <a:avLst/>
          </a:prstGeom>
          <a:solidFill>
            <a:srgbClr val="6B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9" name="Rektangel 8"/>
          <p:cNvSpPr/>
          <p:nvPr/>
        </p:nvSpPr>
        <p:spPr>
          <a:xfrm>
            <a:off x="1994271" y="5563937"/>
            <a:ext cx="5143500" cy="135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a:p>
            <a:pPr algn="ctr"/>
            <a:endParaRPr lang="nb-NO" sz="1350" dirty="0"/>
          </a:p>
        </p:txBody>
      </p:sp>
    </p:spTree>
    <p:extLst>
      <p:ext uri="{BB962C8B-B14F-4D97-AF65-F5344CB8AC3E}">
        <p14:creationId xmlns:p14="http://schemas.microsoft.com/office/powerpoint/2010/main" val="3647882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tel 1"/>
          <p:cNvSpPr>
            <a:spLocks noGrp="1"/>
          </p:cNvSpPr>
          <p:nvPr>
            <p:ph type="title"/>
          </p:nvPr>
        </p:nvSpPr>
        <p:spPr>
          <a:xfrm>
            <a:off x="1994000" y="962026"/>
            <a:ext cx="5915025" cy="994172"/>
          </a:xfrm>
        </p:spPr>
        <p:txBody>
          <a:bodyPr>
            <a:normAutofit/>
          </a:bodyPr>
          <a:lstStyle/>
          <a:p>
            <a:r>
              <a:rPr lang="nb-NO" altLang="nb-NO" sz="2100" b="1" dirty="0">
                <a:solidFill>
                  <a:srgbClr val="005295"/>
                </a:solidFill>
                <a:latin typeface="Gulim" panose="020B0600000101010101" pitchFamily="34" charset="-127"/>
                <a:ea typeface="Gulim" panose="020B0600000101010101" pitchFamily="34" charset="-127"/>
              </a:rPr>
              <a:t>HEALTH LITERACY</a:t>
            </a:r>
          </a:p>
        </p:txBody>
      </p:sp>
      <p:sp>
        <p:nvSpPr>
          <p:cNvPr id="3" name="Plassholder for innhold 2"/>
          <p:cNvSpPr>
            <a:spLocks noGrp="1"/>
          </p:cNvSpPr>
          <p:nvPr>
            <p:ph idx="1"/>
          </p:nvPr>
        </p:nvSpPr>
        <p:spPr>
          <a:xfrm>
            <a:off x="1938524" y="2059782"/>
            <a:ext cx="5915025" cy="3263504"/>
          </a:xfrm>
        </p:spPr>
        <p:txBody>
          <a:bodyPr rtlCol="0">
            <a:normAutofit fontScale="47500" lnSpcReduction="20000"/>
          </a:bodyPr>
          <a:lstStyle/>
          <a:p>
            <a:pPr>
              <a:defRPr/>
            </a:pPr>
            <a:r>
              <a:rPr lang="nb-NO" b="1" dirty="0">
                <a:solidFill>
                  <a:schemeClr val="accent1">
                    <a:lumMod val="60000"/>
                    <a:lumOff val="40000"/>
                  </a:schemeClr>
                </a:solidFill>
              </a:rPr>
              <a:t>Personlige, kognitive og sosiale ferdigheter </a:t>
            </a:r>
            <a:r>
              <a:rPr lang="nb-NO" dirty="0">
                <a:solidFill>
                  <a:schemeClr val="accent1">
                    <a:lumMod val="60000"/>
                    <a:lumOff val="40000"/>
                  </a:schemeClr>
                </a:solidFill>
              </a:rPr>
              <a:t>som er avgjørende </a:t>
            </a:r>
          </a:p>
          <a:p>
            <a:pPr lvl="1">
              <a:defRPr/>
            </a:pPr>
            <a:r>
              <a:rPr lang="nb-NO" dirty="0">
                <a:solidFill>
                  <a:schemeClr val="accent1">
                    <a:lumMod val="60000"/>
                    <a:lumOff val="40000"/>
                  </a:schemeClr>
                </a:solidFill>
              </a:rPr>
              <a:t>tilgang til</a:t>
            </a:r>
          </a:p>
          <a:p>
            <a:pPr lvl="1">
              <a:defRPr/>
            </a:pPr>
            <a:r>
              <a:rPr lang="nb-NO" dirty="0">
                <a:solidFill>
                  <a:schemeClr val="accent1">
                    <a:lumMod val="60000"/>
                    <a:lumOff val="40000"/>
                  </a:schemeClr>
                </a:solidFill>
              </a:rPr>
              <a:t>Forstå</a:t>
            </a:r>
          </a:p>
          <a:p>
            <a:pPr lvl="1">
              <a:defRPr/>
            </a:pPr>
            <a:r>
              <a:rPr lang="nb-NO" dirty="0">
                <a:solidFill>
                  <a:schemeClr val="accent1">
                    <a:lumMod val="60000"/>
                    <a:lumOff val="40000"/>
                  </a:schemeClr>
                </a:solidFill>
              </a:rPr>
              <a:t>Bruke helseinformasjon </a:t>
            </a:r>
          </a:p>
          <a:p>
            <a:pPr lvl="2">
              <a:defRPr/>
            </a:pPr>
            <a:r>
              <a:rPr lang="nb-NO" dirty="0">
                <a:solidFill>
                  <a:schemeClr val="accent1">
                    <a:lumMod val="60000"/>
                    <a:lumOff val="40000"/>
                  </a:schemeClr>
                </a:solidFill>
              </a:rPr>
              <a:t>fremme </a:t>
            </a:r>
          </a:p>
          <a:p>
            <a:pPr lvl="2">
              <a:defRPr/>
            </a:pPr>
            <a:r>
              <a:rPr lang="nb-NO" dirty="0">
                <a:solidFill>
                  <a:schemeClr val="accent1">
                    <a:lumMod val="60000"/>
                    <a:lumOff val="40000"/>
                  </a:schemeClr>
                </a:solidFill>
              </a:rPr>
              <a:t>ivareta god helse.</a:t>
            </a:r>
          </a:p>
          <a:p>
            <a:pPr>
              <a:defRPr/>
            </a:pPr>
            <a:r>
              <a:rPr lang="nb-NO" dirty="0">
                <a:solidFill>
                  <a:schemeClr val="accent1">
                    <a:lumMod val="60000"/>
                    <a:lumOff val="40000"/>
                  </a:schemeClr>
                </a:solidFill>
              </a:rPr>
              <a:t>Risikogrupper: </a:t>
            </a:r>
          </a:p>
          <a:p>
            <a:pPr lvl="1">
              <a:defRPr/>
            </a:pPr>
            <a:r>
              <a:rPr lang="nb-NO" dirty="0">
                <a:solidFill>
                  <a:schemeClr val="accent1">
                    <a:lumMod val="60000"/>
                    <a:lumOff val="40000"/>
                  </a:schemeClr>
                </a:solidFill>
              </a:rPr>
              <a:t>Eldre</a:t>
            </a:r>
          </a:p>
          <a:p>
            <a:pPr lvl="1">
              <a:defRPr/>
            </a:pPr>
            <a:r>
              <a:rPr lang="nb-NO" dirty="0">
                <a:solidFill>
                  <a:schemeClr val="accent1">
                    <a:lumMod val="60000"/>
                    <a:lumOff val="40000"/>
                  </a:schemeClr>
                </a:solidFill>
              </a:rPr>
              <a:t>Lav inntekt</a:t>
            </a:r>
          </a:p>
          <a:p>
            <a:pPr lvl="1">
              <a:defRPr/>
            </a:pPr>
            <a:r>
              <a:rPr lang="nb-NO" dirty="0">
                <a:solidFill>
                  <a:schemeClr val="accent1">
                    <a:lumMod val="60000"/>
                    <a:lumOff val="40000"/>
                  </a:schemeClr>
                </a:solidFill>
              </a:rPr>
              <a:t>Arbeidsledige</a:t>
            </a:r>
          </a:p>
          <a:p>
            <a:pPr lvl="1">
              <a:defRPr/>
            </a:pPr>
            <a:r>
              <a:rPr lang="nb-NO" dirty="0">
                <a:solidFill>
                  <a:schemeClr val="accent1">
                    <a:lumMod val="60000"/>
                    <a:lumOff val="40000"/>
                  </a:schemeClr>
                </a:solidFill>
              </a:rPr>
              <a:t>Ikke videregående skole</a:t>
            </a:r>
          </a:p>
          <a:p>
            <a:pPr lvl="1">
              <a:defRPr/>
            </a:pPr>
            <a:r>
              <a:rPr lang="nb-NO" dirty="0">
                <a:solidFill>
                  <a:schemeClr val="accent1">
                    <a:lumMod val="60000"/>
                    <a:lumOff val="40000"/>
                  </a:schemeClr>
                </a:solidFill>
              </a:rPr>
              <a:t>Minoriteter</a:t>
            </a:r>
          </a:p>
          <a:p>
            <a:pPr lvl="1">
              <a:defRPr/>
            </a:pPr>
            <a:r>
              <a:rPr lang="nb-NO" dirty="0">
                <a:solidFill>
                  <a:schemeClr val="accent1">
                    <a:lumMod val="60000"/>
                    <a:lumOff val="40000"/>
                  </a:schemeClr>
                </a:solidFill>
              </a:rPr>
              <a:t>Innvandrere</a:t>
            </a:r>
          </a:p>
          <a:p>
            <a:pPr lvl="1">
              <a:defRPr/>
            </a:pPr>
            <a:r>
              <a:rPr lang="nb-NO" dirty="0">
                <a:solidFill>
                  <a:schemeClr val="accent1">
                    <a:lumMod val="60000"/>
                    <a:lumOff val="40000"/>
                  </a:schemeClr>
                </a:solidFill>
              </a:rPr>
              <a:t>Personer med annet morsmål</a:t>
            </a:r>
          </a:p>
          <a:p>
            <a:pPr>
              <a:defRPr/>
            </a:pPr>
            <a:endParaRPr lang="nb-NO" dirty="0">
              <a:solidFill>
                <a:srgbClr val="005295"/>
              </a:solidFill>
            </a:endParaRPr>
          </a:p>
        </p:txBody>
      </p:sp>
      <p:sp>
        <p:nvSpPr>
          <p:cNvPr id="199684" name="TekstSylinder 4"/>
          <p:cNvSpPr txBox="1">
            <a:spLocks noChangeArrowheads="1"/>
          </p:cNvSpPr>
          <p:nvPr/>
        </p:nvSpPr>
        <p:spPr bwMode="auto">
          <a:xfrm>
            <a:off x="2101156" y="5680475"/>
            <a:ext cx="437465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nb-NO" altLang="nb-NO" sz="1050" dirty="0">
                <a:solidFill>
                  <a:srgbClr val="FFC000"/>
                </a:solidFill>
              </a:rPr>
              <a:t>Kilde: Fjell 2010, Finbråten &amp; Pettersen 2009, </a:t>
            </a:r>
            <a:r>
              <a:rPr lang="nb-NO" altLang="nb-NO" sz="1050" dirty="0" err="1">
                <a:solidFill>
                  <a:srgbClr val="FFC000"/>
                </a:solidFill>
              </a:rPr>
              <a:t>Berkman</a:t>
            </a:r>
            <a:r>
              <a:rPr lang="nb-NO" altLang="nb-NO" sz="1050" dirty="0">
                <a:solidFill>
                  <a:srgbClr val="FFC000"/>
                </a:solidFill>
              </a:rPr>
              <a:t> et al. 2011</a:t>
            </a:r>
          </a:p>
        </p:txBody>
      </p:sp>
      <p:sp>
        <p:nvSpPr>
          <p:cNvPr id="6" name="Rektangel 5"/>
          <p:cNvSpPr/>
          <p:nvPr/>
        </p:nvSpPr>
        <p:spPr>
          <a:xfrm>
            <a:off x="2000250" y="1646637"/>
            <a:ext cx="5143500" cy="53578"/>
          </a:xfrm>
          <a:prstGeom prst="rect">
            <a:avLst/>
          </a:prstGeom>
          <a:solidFill>
            <a:srgbClr val="0251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dirty="0">
              <a:solidFill>
                <a:srgbClr val="005295"/>
              </a:solidFill>
            </a:endParaRPr>
          </a:p>
          <a:p>
            <a:pPr algn="ctr">
              <a:defRPr/>
            </a:pPr>
            <a:endParaRPr lang="nb-NO" sz="1350" dirty="0">
              <a:solidFill>
                <a:srgbClr val="005295"/>
              </a:solidFill>
            </a:endParaRPr>
          </a:p>
        </p:txBody>
      </p:sp>
      <p:sp>
        <p:nvSpPr>
          <p:cNvPr id="7" name="Rektangel 6"/>
          <p:cNvSpPr/>
          <p:nvPr/>
        </p:nvSpPr>
        <p:spPr>
          <a:xfrm>
            <a:off x="2000250" y="1729981"/>
            <a:ext cx="2571750" cy="53578"/>
          </a:xfrm>
          <a:prstGeom prst="rect">
            <a:avLst/>
          </a:prstGeom>
          <a:solidFill>
            <a:srgbClr val="6BAD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005295"/>
              </a:solidFill>
            </a:endParaRPr>
          </a:p>
        </p:txBody>
      </p:sp>
      <p:sp>
        <p:nvSpPr>
          <p:cNvPr id="199687" name="Plassholder for lysbildenumm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2400">
                <a:solidFill>
                  <a:schemeClr val="tx1"/>
                </a:solidFill>
                <a:latin typeface="Calibri" pitchFamily="34" charset="0"/>
              </a:defRPr>
            </a:lvl1pPr>
            <a:lvl2pPr marL="557213" indent="-214313">
              <a:spcBef>
                <a:spcPct val="20000"/>
              </a:spcBef>
              <a:buFont typeface="Arial" pitchFamily="34" charset="0"/>
              <a:buChar char="–"/>
              <a:defRPr sz="2100">
                <a:solidFill>
                  <a:schemeClr val="tx1"/>
                </a:solidFill>
                <a:latin typeface="Calibri" pitchFamily="34" charset="0"/>
              </a:defRPr>
            </a:lvl2pPr>
            <a:lvl3pPr marL="857250" indent="-171450">
              <a:spcBef>
                <a:spcPct val="20000"/>
              </a:spcBef>
              <a:buFont typeface="Arial" pitchFamily="34" charset="0"/>
              <a:buChar char="•"/>
              <a:defRPr sz="1800">
                <a:solidFill>
                  <a:schemeClr val="tx1"/>
                </a:solidFill>
                <a:latin typeface="Calibri" pitchFamily="34" charset="0"/>
              </a:defRPr>
            </a:lvl3pPr>
            <a:lvl4pPr marL="1200150" indent="-171450">
              <a:spcBef>
                <a:spcPct val="20000"/>
              </a:spcBef>
              <a:buFont typeface="Arial" pitchFamily="34" charset="0"/>
              <a:buChar char="–"/>
              <a:defRPr sz="1500">
                <a:solidFill>
                  <a:schemeClr val="tx1"/>
                </a:solidFill>
                <a:latin typeface="Calibri" pitchFamily="34" charset="0"/>
              </a:defRPr>
            </a:lvl4pPr>
            <a:lvl5pPr marL="1543050" indent="-171450">
              <a:spcBef>
                <a:spcPct val="20000"/>
              </a:spcBef>
              <a:buFont typeface="Arial" pitchFamily="34" charset="0"/>
              <a:buChar char="»"/>
              <a:defRPr sz="1500">
                <a:solidFill>
                  <a:schemeClr val="tx1"/>
                </a:solidFill>
                <a:latin typeface="Calibri" pitchFamily="34" charset="0"/>
              </a:defRPr>
            </a:lvl5pPr>
            <a:lvl6pPr marL="1885950" indent="-171450" fontAlgn="base">
              <a:spcBef>
                <a:spcPct val="20000"/>
              </a:spcBef>
              <a:spcAft>
                <a:spcPct val="0"/>
              </a:spcAft>
              <a:buFont typeface="Arial" pitchFamily="34" charset="0"/>
              <a:buChar char="»"/>
              <a:defRPr sz="1500">
                <a:solidFill>
                  <a:schemeClr val="tx1"/>
                </a:solidFill>
                <a:latin typeface="Calibri" pitchFamily="34" charset="0"/>
              </a:defRPr>
            </a:lvl6pPr>
            <a:lvl7pPr marL="2228850" indent="-171450" fontAlgn="base">
              <a:spcBef>
                <a:spcPct val="20000"/>
              </a:spcBef>
              <a:spcAft>
                <a:spcPct val="0"/>
              </a:spcAft>
              <a:buFont typeface="Arial" pitchFamily="34" charset="0"/>
              <a:buChar char="»"/>
              <a:defRPr sz="1500">
                <a:solidFill>
                  <a:schemeClr val="tx1"/>
                </a:solidFill>
                <a:latin typeface="Calibri" pitchFamily="34" charset="0"/>
              </a:defRPr>
            </a:lvl7pPr>
            <a:lvl8pPr marL="2571750" indent="-171450" fontAlgn="base">
              <a:spcBef>
                <a:spcPct val="20000"/>
              </a:spcBef>
              <a:spcAft>
                <a:spcPct val="0"/>
              </a:spcAft>
              <a:buFont typeface="Arial" pitchFamily="34" charset="0"/>
              <a:buChar char="»"/>
              <a:defRPr sz="1500">
                <a:solidFill>
                  <a:schemeClr val="tx1"/>
                </a:solidFill>
                <a:latin typeface="Calibri" pitchFamily="34" charset="0"/>
              </a:defRPr>
            </a:lvl8pPr>
            <a:lvl9pPr marL="2914650" indent="-171450" fontAlgn="base">
              <a:spcBef>
                <a:spcPct val="20000"/>
              </a:spcBef>
              <a:spcAft>
                <a:spcPct val="0"/>
              </a:spcAft>
              <a:buFont typeface="Arial" pitchFamily="34" charset="0"/>
              <a:buChar char="»"/>
              <a:defRPr sz="1500">
                <a:solidFill>
                  <a:schemeClr val="tx1"/>
                </a:solidFill>
                <a:latin typeface="Calibri" pitchFamily="34" charset="0"/>
              </a:defRPr>
            </a:lvl9pPr>
          </a:lstStyle>
          <a:p>
            <a:pPr fontAlgn="base">
              <a:spcBef>
                <a:spcPct val="0"/>
              </a:spcBef>
              <a:spcAft>
                <a:spcPct val="0"/>
              </a:spcAft>
              <a:buFontTx/>
              <a:buNone/>
            </a:pPr>
            <a:fld id="{22049769-314E-4280-89B9-5373EFC0310F}" type="slidenum">
              <a:rPr lang="nb-NO" altLang="nb-NO" sz="900">
                <a:solidFill>
                  <a:srgbClr val="005295"/>
                </a:solidFill>
              </a:rPr>
              <a:pPr fontAlgn="base">
                <a:spcBef>
                  <a:spcPct val="0"/>
                </a:spcBef>
                <a:spcAft>
                  <a:spcPct val="0"/>
                </a:spcAft>
                <a:buFontTx/>
                <a:buNone/>
              </a:pPr>
              <a:t>32</a:t>
            </a:fld>
            <a:endParaRPr lang="nb-NO" altLang="nb-NO" sz="900">
              <a:solidFill>
                <a:srgbClr val="005295"/>
              </a:solidFill>
            </a:endParaRPr>
          </a:p>
        </p:txBody>
      </p:sp>
      <p:sp>
        <p:nvSpPr>
          <p:cNvPr id="9" name="Rektangel 8"/>
          <p:cNvSpPr/>
          <p:nvPr/>
        </p:nvSpPr>
        <p:spPr>
          <a:xfrm>
            <a:off x="1994001" y="5563791"/>
            <a:ext cx="5143501" cy="1309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dirty="0">
              <a:solidFill>
                <a:srgbClr val="005295"/>
              </a:solidFill>
            </a:endParaRPr>
          </a:p>
          <a:p>
            <a:pPr algn="ctr">
              <a:defRPr/>
            </a:pPr>
            <a:endParaRPr lang="nb-NO" sz="1350" dirty="0">
              <a:solidFill>
                <a:srgbClr val="005295"/>
              </a:solidFill>
            </a:endParaRPr>
          </a:p>
        </p:txBody>
      </p:sp>
      <p:sp>
        <p:nvSpPr>
          <p:cNvPr id="10" name="Plassholder for innhold 2"/>
          <p:cNvSpPr txBox="1">
            <a:spLocks/>
          </p:cNvSpPr>
          <p:nvPr/>
        </p:nvSpPr>
        <p:spPr>
          <a:xfrm>
            <a:off x="4896036" y="2362200"/>
            <a:ext cx="2647764" cy="3394472"/>
          </a:xfrm>
          <a:prstGeom prst="rect">
            <a:avLst/>
          </a:prstGeom>
        </p:spPr>
        <p:txBody>
          <a:bodyPr vert="horz" lIns="68580" tIns="34290" rIns="68580" bIns="3429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2400" dirty="0" err="1">
                <a:solidFill>
                  <a:srgbClr val="005195"/>
                </a:solidFill>
              </a:rPr>
              <a:t>Gir</a:t>
            </a:r>
            <a:r>
              <a:rPr lang="en-US" sz="2400" dirty="0">
                <a:solidFill>
                  <a:srgbClr val="005195"/>
                </a:solidFill>
              </a:rPr>
              <a:t> </a:t>
            </a:r>
            <a:r>
              <a:rPr lang="en-US" sz="2400" dirty="0" err="1">
                <a:solidFill>
                  <a:srgbClr val="005195"/>
                </a:solidFill>
              </a:rPr>
              <a:t>problemer</a:t>
            </a:r>
            <a:r>
              <a:rPr lang="en-US" sz="2400" dirty="0">
                <a:solidFill>
                  <a:srgbClr val="005195"/>
                </a:solidFill>
              </a:rPr>
              <a:t> med å:</a:t>
            </a:r>
          </a:p>
          <a:p>
            <a:pPr lvl="1">
              <a:defRPr/>
            </a:pPr>
            <a:r>
              <a:rPr lang="nb-NO" sz="2100" dirty="0">
                <a:solidFill>
                  <a:srgbClr val="005195"/>
                </a:solidFill>
              </a:rPr>
              <a:t>formidle symptomer og bekymringer</a:t>
            </a:r>
          </a:p>
          <a:p>
            <a:pPr lvl="1">
              <a:defRPr/>
            </a:pPr>
            <a:r>
              <a:rPr lang="en-US" sz="2100" dirty="0" err="1">
                <a:solidFill>
                  <a:srgbClr val="005195"/>
                </a:solidFill>
              </a:rPr>
              <a:t>forstå</a:t>
            </a:r>
            <a:r>
              <a:rPr lang="en-US" sz="2100" dirty="0">
                <a:solidFill>
                  <a:srgbClr val="005195"/>
                </a:solidFill>
              </a:rPr>
              <a:t> </a:t>
            </a:r>
            <a:r>
              <a:rPr lang="en-US" sz="2100" dirty="0" err="1">
                <a:solidFill>
                  <a:srgbClr val="005195"/>
                </a:solidFill>
              </a:rPr>
              <a:t>og</a:t>
            </a:r>
            <a:r>
              <a:rPr lang="en-US" sz="2100" dirty="0">
                <a:solidFill>
                  <a:srgbClr val="005195"/>
                </a:solidFill>
              </a:rPr>
              <a:t> </a:t>
            </a:r>
            <a:r>
              <a:rPr lang="en-US" sz="2100" dirty="0" err="1">
                <a:solidFill>
                  <a:srgbClr val="005195"/>
                </a:solidFill>
              </a:rPr>
              <a:t>følge</a:t>
            </a:r>
            <a:r>
              <a:rPr lang="en-US" sz="2100" dirty="0">
                <a:solidFill>
                  <a:srgbClr val="005195"/>
                </a:solidFill>
              </a:rPr>
              <a:t> </a:t>
            </a:r>
            <a:r>
              <a:rPr lang="en-US" sz="2100" dirty="0" err="1">
                <a:solidFill>
                  <a:srgbClr val="005195"/>
                </a:solidFill>
              </a:rPr>
              <a:t>råd</a:t>
            </a:r>
            <a:r>
              <a:rPr lang="en-US" sz="2100" dirty="0">
                <a:solidFill>
                  <a:srgbClr val="005195"/>
                </a:solidFill>
              </a:rPr>
              <a:t> </a:t>
            </a:r>
            <a:r>
              <a:rPr lang="en-US" sz="2100" dirty="0" err="1">
                <a:solidFill>
                  <a:srgbClr val="005195"/>
                </a:solidFill>
              </a:rPr>
              <a:t>og</a:t>
            </a:r>
            <a:r>
              <a:rPr lang="en-US" sz="2100" dirty="0">
                <a:solidFill>
                  <a:srgbClr val="005195"/>
                </a:solidFill>
              </a:rPr>
              <a:t> </a:t>
            </a:r>
            <a:r>
              <a:rPr lang="en-US" sz="2100" dirty="0" err="1">
                <a:solidFill>
                  <a:srgbClr val="005195"/>
                </a:solidFill>
              </a:rPr>
              <a:t>behandlingsregimer</a:t>
            </a:r>
            <a:endParaRPr lang="en-US" sz="2100" dirty="0">
              <a:solidFill>
                <a:srgbClr val="005195"/>
              </a:solidFill>
            </a:endParaRPr>
          </a:p>
          <a:p>
            <a:pPr lvl="1">
              <a:defRPr/>
            </a:pPr>
            <a:r>
              <a:rPr lang="en-US" sz="2100" dirty="0" err="1">
                <a:solidFill>
                  <a:srgbClr val="005195"/>
                </a:solidFill>
              </a:rPr>
              <a:t>Navigere</a:t>
            </a:r>
            <a:r>
              <a:rPr lang="en-US" sz="2100" dirty="0">
                <a:solidFill>
                  <a:srgbClr val="005195"/>
                </a:solidFill>
              </a:rPr>
              <a:t> </a:t>
            </a:r>
            <a:r>
              <a:rPr lang="en-US" sz="2100" dirty="0" err="1">
                <a:solidFill>
                  <a:srgbClr val="005195"/>
                </a:solidFill>
              </a:rPr>
              <a:t>seg</a:t>
            </a:r>
            <a:r>
              <a:rPr lang="en-US" sz="2100" dirty="0">
                <a:solidFill>
                  <a:srgbClr val="005195"/>
                </a:solidFill>
              </a:rPr>
              <a:t> </a:t>
            </a:r>
            <a:r>
              <a:rPr lang="en-US" sz="2100" dirty="0" err="1">
                <a:solidFill>
                  <a:srgbClr val="005195"/>
                </a:solidFill>
              </a:rPr>
              <a:t>i</a:t>
            </a:r>
            <a:r>
              <a:rPr lang="en-US" sz="2100" dirty="0">
                <a:solidFill>
                  <a:srgbClr val="005195"/>
                </a:solidFill>
              </a:rPr>
              <a:t> </a:t>
            </a:r>
            <a:r>
              <a:rPr lang="en-US" sz="2100" dirty="0" err="1">
                <a:solidFill>
                  <a:srgbClr val="005195"/>
                </a:solidFill>
              </a:rPr>
              <a:t>helsetjenestesystemet</a:t>
            </a:r>
            <a:endParaRPr lang="en-US" sz="2100" dirty="0">
              <a:solidFill>
                <a:srgbClr val="005195"/>
              </a:solidFill>
            </a:endParaRPr>
          </a:p>
          <a:p>
            <a:pPr lvl="1">
              <a:defRPr/>
            </a:pPr>
            <a:endParaRPr lang="en-US" sz="2100" dirty="0">
              <a:solidFill>
                <a:srgbClr val="005195"/>
              </a:solidFill>
            </a:endParaRPr>
          </a:p>
          <a:p>
            <a:pPr>
              <a:defRPr/>
            </a:pPr>
            <a:r>
              <a:rPr lang="en-US" sz="2400" dirty="0" err="1">
                <a:solidFill>
                  <a:srgbClr val="005195"/>
                </a:solidFill>
              </a:rPr>
              <a:t>Personer</a:t>
            </a:r>
            <a:r>
              <a:rPr lang="en-US" sz="2400" dirty="0">
                <a:solidFill>
                  <a:srgbClr val="005195"/>
                </a:solidFill>
              </a:rPr>
              <a:t> med </a:t>
            </a:r>
            <a:r>
              <a:rPr lang="en-US" sz="2400" dirty="0" err="1">
                <a:solidFill>
                  <a:srgbClr val="005195"/>
                </a:solidFill>
              </a:rPr>
              <a:t>lav</a:t>
            </a:r>
            <a:r>
              <a:rPr lang="en-US" sz="2400" dirty="0">
                <a:solidFill>
                  <a:srgbClr val="005195"/>
                </a:solidFill>
              </a:rPr>
              <a:t> health literacy </a:t>
            </a:r>
            <a:r>
              <a:rPr lang="en-US" sz="2400" dirty="0" err="1">
                <a:solidFill>
                  <a:srgbClr val="005195"/>
                </a:solidFill>
              </a:rPr>
              <a:t>har</a:t>
            </a:r>
            <a:r>
              <a:rPr lang="en-US" sz="2400" dirty="0">
                <a:solidFill>
                  <a:srgbClr val="005195"/>
                </a:solidFill>
              </a:rPr>
              <a:t> </a:t>
            </a:r>
            <a:r>
              <a:rPr lang="en-US" sz="2400" dirty="0" err="1">
                <a:solidFill>
                  <a:srgbClr val="005195"/>
                </a:solidFill>
              </a:rPr>
              <a:t>oftere</a:t>
            </a:r>
            <a:r>
              <a:rPr lang="en-US" sz="2400" dirty="0">
                <a:solidFill>
                  <a:srgbClr val="005195"/>
                </a:solidFill>
              </a:rPr>
              <a:t>:</a:t>
            </a:r>
          </a:p>
          <a:p>
            <a:pPr lvl="1">
              <a:defRPr/>
            </a:pPr>
            <a:r>
              <a:rPr lang="nb-NO" sz="2100" dirty="0">
                <a:solidFill>
                  <a:srgbClr val="005195"/>
                </a:solidFill>
              </a:rPr>
              <a:t>Hyppigere sykehusinnleggelser</a:t>
            </a:r>
            <a:endParaRPr lang="en-US" sz="2100" dirty="0">
              <a:solidFill>
                <a:srgbClr val="005195"/>
              </a:solidFill>
            </a:endParaRPr>
          </a:p>
          <a:p>
            <a:pPr lvl="1">
              <a:defRPr/>
            </a:pPr>
            <a:r>
              <a:rPr lang="nb-NO" sz="2100" dirty="0">
                <a:solidFill>
                  <a:srgbClr val="005195"/>
                </a:solidFill>
              </a:rPr>
              <a:t>Lavere helsestatus</a:t>
            </a:r>
          </a:p>
          <a:p>
            <a:pPr lvl="1">
              <a:defRPr/>
            </a:pPr>
            <a:r>
              <a:rPr lang="nb-NO" sz="2100" dirty="0">
                <a:solidFill>
                  <a:srgbClr val="005195"/>
                </a:solidFill>
              </a:rPr>
              <a:t>Problemer med å få tilgang til nødvendig helsehjelp</a:t>
            </a:r>
          </a:p>
          <a:p>
            <a:pPr>
              <a:buFont typeface="Arial" panose="020B0604020202020204" pitchFamily="34" charset="0"/>
              <a:buNone/>
              <a:defRPr/>
            </a:pPr>
            <a:endParaRPr lang="nb-NO" sz="2400" dirty="0">
              <a:solidFill>
                <a:srgbClr val="005195"/>
              </a:solidFill>
            </a:endParaRPr>
          </a:p>
        </p:txBody>
      </p:sp>
    </p:spTree>
    <p:extLst>
      <p:ext uri="{BB962C8B-B14F-4D97-AF65-F5344CB8AC3E}">
        <p14:creationId xmlns:p14="http://schemas.microsoft.com/office/powerpoint/2010/main" val="328414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tel 1"/>
          <p:cNvSpPr>
            <a:spLocks noGrp="1"/>
          </p:cNvSpPr>
          <p:nvPr>
            <p:ph type="title"/>
          </p:nvPr>
        </p:nvSpPr>
        <p:spPr>
          <a:xfrm>
            <a:off x="2257425" y="476672"/>
            <a:ext cx="4629150" cy="1325302"/>
          </a:xfrm>
        </p:spPr>
        <p:txBody>
          <a:bodyPr>
            <a:normAutofit/>
          </a:bodyPr>
          <a:lstStyle/>
          <a:p>
            <a:pPr eaLnBrk="1" hangingPunct="1"/>
            <a:r>
              <a:rPr lang="nb-NO" altLang="nb-NO" dirty="0">
                <a:solidFill>
                  <a:srgbClr val="005195"/>
                </a:solidFill>
              </a:rPr>
              <a:t>Signaler</a:t>
            </a:r>
          </a:p>
        </p:txBody>
      </p:sp>
      <p:sp>
        <p:nvSpPr>
          <p:cNvPr id="3" name="Plassholder for innhold 2"/>
          <p:cNvSpPr>
            <a:spLocks noGrp="1"/>
          </p:cNvSpPr>
          <p:nvPr>
            <p:ph idx="1"/>
          </p:nvPr>
        </p:nvSpPr>
        <p:spPr>
          <a:xfrm>
            <a:off x="457200" y="1916832"/>
            <a:ext cx="8229600" cy="4209331"/>
          </a:xfrm>
        </p:spPr>
        <p:txBody>
          <a:bodyPr rtlCol="0">
            <a:normAutofit/>
          </a:bodyPr>
          <a:lstStyle/>
          <a:p>
            <a:pPr>
              <a:defRPr/>
            </a:pPr>
            <a:r>
              <a:rPr lang="en-US" dirty="0" err="1">
                <a:solidFill>
                  <a:srgbClr val="005195"/>
                </a:solidFill>
              </a:rPr>
              <a:t>Møter</a:t>
            </a:r>
            <a:r>
              <a:rPr lang="en-US" dirty="0">
                <a:solidFill>
                  <a:srgbClr val="005195"/>
                </a:solidFill>
              </a:rPr>
              <a:t> </a:t>
            </a:r>
            <a:r>
              <a:rPr lang="en-US" dirty="0" err="1">
                <a:solidFill>
                  <a:srgbClr val="005195"/>
                </a:solidFill>
              </a:rPr>
              <a:t>ikke</a:t>
            </a:r>
            <a:r>
              <a:rPr lang="en-US" dirty="0">
                <a:solidFill>
                  <a:srgbClr val="005195"/>
                </a:solidFill>
              </a:rPr>
              <a:t> </a:t>
            </a:r>
            <a:r>
              <a:rPr lang="en-US" dirty="0" err="1">
                <a:solidFill>
                  <a:srgbClr val="005195"/>
                </a:solidFill>
              </a:rPr>
              <a:t>opp</a:t>
            </a:r>
            <a:endParaRPr lang="en-US" dirty="0">
              <a:solidFill>
                <a:srgbClr val="005195"/>
              </a:solidFill>
            </a:endParaRPr>
          </a:p>
          <a:p>
            <a:pPr>
              <a:defRPr/>
            </a:pPr>
            <a:r>
              <a:rPr lang="en-US" dirty="0" err="1">
                <a:solidFill>
                  <a:srgbClr val="005195"/>
                </a:solidFill>
              </a:rPr>
              <a:t>Unnskylder</a:t>
            </a:r>
            <a:r>
              <a:rPr lang="en-US" dirty="0">
                <a:solidFill>
                  <a:srgbClr val="005195"/>
                </a:solidFill>
              </a:rPr>
              <a:t> </a:t>
            </a:r>
            <a:r>
              <a:rPr lang="en-US" dirty="0" err="1">
                <a:solidFill>
                  <a:srgbClr val="005195"/>
                </a:solidFill>
              </a:rPr>
              <a:t>manglende</a:t>
            </a:r>
            <a:r>
              <a:rPr lang="en-US" dirty="0">
                <a:solidFill>
                  <a:srgbClr val="005195"/>
                </a:solidFill>
              </a:rPr>
              <a:t> </a:t>
            </a:r>
            <a:r>
              <a:rPr lang="en-US" dirty="0" err="1">
                <a:solidFill>
                  <a:srgbClr val="005195"/>
                </a:solidFill>
              </a:rPr>
              <a:t>forståelse</a:t>
            </a:r>
            <a:endParaRPr lang="en-US" dirty="0">
              <a:solidFill>
                <a:srgbClr val="005195"/>
              </a:solidFill>
            </a:endParaRPr>
          </a:p>
          <a:p>
            <a:pPr>
              <a:defRPr/>
            </a:pPr>
            <a:r>
              <a:rPr lang="en-US" dirty="0" err="1">
                <a:solidFill>
                  <a:srgbClr val="005195"/>
                </a:solidFill>
              </a:rPr>
              <a:t>Leser</a:t>
            </a:r>
            <a:r>
              <a:rPr lang="en-US" dirty="0">
                <a:solidFill>
                  <a:srgbClr val="005195"/>
                </a:solidFill>
              </a:rPr>
              <a:t> alt </a:t>
            </a:r>
            <a:r>
              <a:rPr lang="en-US" dirty="0" err="1">
                <a:solidFill>
                  <a:srgbClr val="005195"/>
                </a:solidFill>
              </a:rPr>
              <a:t>senere</a:t>
            </a:r>
            <a:endParaRPr lang="en-US" dirty="0">
              <a:solidFill>
                <a:srgbClr val="005195"/>
              </a:solidFill>
            </a:endParaRPr>
          </a:p>
          <a:p>
            <a:pPr>
              <a:defRPr/>
            </a:pPr>
            <a:r>
              <a:rPr lang="en-US" dirty="0" err="1">
                <a:solidFill>
                  <a:srgbClr val="005195"/>
                </a:solidFill>
              </a:rPr>
              <a:t>Følger</a:t>
            </a:r>
            <a:r>
              <a:rPr lang="en-US" dirty="0">
                <a:solidFill>
                  <a:srgbClr val="005195"/>
                </a:solidFill>
              </a:rPr>
              <a:t> </a:t>
            </a:r>
            <a:r>
              <a:rPr lang="en-US" dirty="0" err="1">
                <a:solidFill>
                  <a:srgbClr val="005195"/>
                </a:solidFill>
              </a:rPr>
              <a:t>ikke</a:t>
            </a:r>
            <a:r>
              <a:rPr lang="en-US" dirty="0">
                <a:solidFill>
                  <a:srgbClr val="005195"/>
                </a:solidFill>
              </a:rPr>
              <a:t> </a:t>
            </a:r>
            <a:r>
              <a:rPr lang="en-US" dirty="0" err="1">
                <a:solidFill>
                  <a:srgbClr val="005195"/>
                </a:solidFill>
              </a:rPr>
              <a:t>råd</a:t>
            </a:r>
            <a:endParaRPr lang="en-US" dirty="0">
              <a:solidFill>
                <a:srgbClr val="005195"/>
              </a:solidFill>
            </a:endParaRPr>
          </a:p>
          <a:p>
            <a:pPr>
              <a:buNone/>
              <a:defRPr/>
            </a:pPr>
            <a:endParaRPr lang="nb-NO" dirty="0">
              <a:solidFill>
                <a:srgbClr val="005195"/>
              </a:solidFill>
            </a:endParaRPr>
          </a:p>
        </p:txBody>
      </p:sp>
      <p:sp>
        <p:nvSpPr>
          <p:cNvPr id="178180" name="TekstSylinder 3"/>
          <p:cNvSpPr txBox="1">
            <a:spLocks noChangeArrowheads="1"/>
          </p:cNvSpPr>
          <p:nvPr/>
        </p:nvSpPr>
        <p:spPr bwMode="auto">
          <a:xfrm>
            <a:off x="2087762" y="5670950"/>
            <a:ext cx="437465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nb-NO" altLang="nb-NO" sz="1050" dirty="0">
                <a:solidFill>
                  <a:srgbClr val="FFC000"/>
                </a:solidFill>
              </a:rPr>
              <a:t>Kilde: Weiss 2007</a:t>
            </a:r>
          </a:p>
        </p:txBody>
      </p:sp>
      <p:sp>
        <p:nvSpPr>
          <p:cNvPr id="179205" name="Plassholder for lysbildenummer 6"/>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2400">
                <a:solidFill>
                  <a:schemeClr val="tx1"/>
                </a:solidFill>
                <a:latin typeface="Calibri" pitchFamily="34" charset="0"/>
              </a:defRPr>
            </a:lvl1pPr>
            <a:lvl2pPr marL="557213" indent="-214313">
              <a:spcBef>
                <a:spcPct val="20000"/>
              </a:spcBef>
              <a:buFont typeface="Arial" pitchFamily="34" charset="0"/>
              <a:buChar char="–"/>
              <a:defRPr sz="2100">
                <a:solidFill>
                  <a:schemeClr val="tx1"/>
                </a:solidFill>
                <a:latin typeface="Calibri" pitchFamily="34" charset="0"/>
              </a:defRPr>
            </a:lvl2pPr>
            <a:lvl3pPr marL="857250" indent="-171450">
              <a:spcBef>
                <a:spcPct val="20000"/>
              </a:spcBef>
              <a:buFont typeface="Arial" pitchFamily="34" charset="0"/>
              <a:buChar char="•"/>
              <a:defRPr sz="1800">
                <a:solidFill>
                  <a:schemeClr val="tx1"/>
                </a:solidFill>
                <a:latin typeface="Calibri" pitchFamily="34" charset="0"/>
              </a:defRPr>
            </a:lvl3pPr>
            <a:lvl4pPr marL="1200150" indent="-171450">
              <a:spcBef>
                <a:spcPct val="20000"/>
              </a:spcBef>
              <a:buFont typeface="Arial" pitchFamily="34" charset="0"/>
              <a:buChar char="–"/>
              <a:defRPr sz="1500">
                <a:solidFill>
                  <a:schemeClr val="tx1"/>
                </a:solidFill>
                <a:latin typeface="Calibri" pitchFamily="34" charset="0"/>
              </a:defRPr>
            </a:lvl4pPr>
            <a:lvl5pPr marL="1543050" indent="-171450">
              <a:spcBef>
                <a:spcPct val="20000"/>
              </a:spcBef>
              <a:buFont typeface="Arial" pitchFamily="34" charset="0"/>
              <a:buChar char="»"/>
              <a:defRPr sz="1500">
                <a:solidFill>
                  <a:schemeClr val="tx1"/>
                </a:solidFill>
                <a:latin typeface="Calibri" pitchFamily="34" charset="0"/>
              </a:defRPr>
            </a:lvl5pPr>
            <a:lvl6pPr marL="1885950" indent="-171450" fontAlgn="base">
              <a:spcBef>
                <a:spcPct val="20000"/>
              </a:spcBef>
              <a:spcAft>
                <a:spcPct val="0"/>
              </a:spcAft>
              <a:buFont typeface="Arial" pitchFamily="34" charset="0"/>
              <a:buChar char="»"/>
              <a:defRPr sz="1500">
                <a:solidFill>
                  <a:schemeClr val="tx1"/>
                </a:solidFill>
                <a:latin typeface="Calibri" pitchFamily="34" charset="0"/>
              </a:defRPr>
            </a:lvl6pPr>
            <a:lvl7pPr marL="2228850" indent="-171450" fontAlgn="base">
              <a:spcBef>
                <a:spcPct val="20000"/>
              </a:spcBef>
              <a:spcAft>
                <a:spcPct val="0"/>
              </a:spcAft>
              <a:buFont typeface="Arial" pitchFamily="34" charset="0"/>
              <a:buChar char="»"/>
              <a:defRPr sz="1500">
                <a:solidFill>
                  <a:schemeClr val="tx1"/>
                </a:solidFill>
                <a:latin typeface="Calibri" pitchFamily="34" charset="0"/>
              </a:defRPr>
            </a:lvl7pPr>
            <a:lvl8pPr marL="2571750" indent="-171450" fontAlgn="base">
              <a:spcBef>
                <a:spcPct val="20000"/>
              </a:spcBef>
              <a:spcAft>
                <a:spcPct val="0"/>
              </a:spcAft>
              <a:buFont typeface="Arial" pitchFamily="34" charset="0"/>
              <a:buChar char="»"/>
              <a:defRPr sz="1500">
                <a:solidFill>
                  <a:schemeClr val="tx1"/>
                </a:solidFill>
                <a:latin typeface="Calibri" pitchFamily="34" charset="0"/>
              </a:defRPr>
            </a:lvl8pPr>
            <a:lvl9pPr marL="2914650" indent="-171450" fontAlgn="base">
              <a:spcBef>
                <a:spcPct val="20000"/>
              </a:spcBef>
              <a:spcAft>
                <a:spcPct val="0"/>
              </a:spcAft>
              <a:buFont typeface="Arial" pitchFamily="34" charset="0"/>
              <a:buChar char="»"/>
              <a:defRPr sz="1500">
                <a:solidFill>
                  <a:schemeClr val="tx1"/>
                </a:solidFill>
                <a:latin typeface="Calibri" pitchFamily="34" charset="0"/>
              </a:defRPr>
            </a:lvl9pPr>
          </a:lstStyle>
          <a:p>
            <a:pPr fontAlgn="base">
              <a:spcBef>
                <a:spcPct val="0"/>
              </a:spcBef>
              <a:spcAft>
                <a:spcPct val="0"/>
              </a:spcAft>
              <a:buFontTx/>
              <a:buNone/>
              <a:defRPr/>
            </a:pPr>
            <a:fld id="{2D5C8629-0554-4C99-8AE3-334B5DE85A31}" type="slidenum">
              <a:rPr lang="nb-NO" altLang="nb-NO" sz="900">
                <a:solidFill>
                  <a:srgbClr val="005195"/>
                </a:solidFill>
              </a:rPr>
              <a:pPr fontAlgn="base">
                <a:spcBef>
                  <a:spcPct val="0"/>
                </a:spcBef>
                <a:spcAft>
                  <a:spcPct val="0"/>
                </a:spcAft>
                <a:buFontTx/>
                <a:buNone/>
                <a:defRPr/>
              </a:pPr>
              <a:t>33</a:t>
            </a:fld>
            <a:endParaRPr lang="nb-NO" altLang="nb-NO" sz="900">
              <a:solidFill>
                <a:srgbClr val="005195"/>
              </a:solidFill>
            </a:endParaRPr>
          </a:p>
        </p:txBody>
      </p:sp>
      <p:sp>
        <p:nvSpPr>
          <p:cNvPr id="6" name="Rektangel 5"/>
          <p:cNvSpPr/>
          <p:nvPr/>
        </p:nvSpPr>
        <p:spPr>
          <a:xfrm>
            <a:off x="1994001" y="5563792"/>
            <a:ext cx="5143501" cy="1309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dirty="0">
              <a:solidFill>
                <a:srgbClr val="005195"/>
              </a:solidFill>
            </a:endParaRPr>
          </a:p>
          <a:p>
            <a:pPr algn="ctr">
              <a:defRPr/>
            </a:pPr>
            <a:endParaRPr lang="nb-NO" sz="1350" dirty="0">
              <a:solidFill>
                <a:srgbClr val="005195"/>
              </a:solidFill>
            </a:endParaRPr>
          </a:p>
        </p:txBody>
      </p:sp>
      <p:sp>
        <p:nvSpPr>
          <p:cNvPr id="7" name="Rektangel 6"/>
          <p:cNvSpPr/>
          <p:nvPr/>
        </p:nvSpPr>
        <p:spPr>
          <a:xfrm>
            <a:off x="2000250" y="1646638"/>
            <a:ext cx="5143500" cy="53578"/>
          </a:xfrm>
          <a:prstGeom prst="rect">
            <a:avLst/>
          </a:prstGeom>
          <a:solidFill>
            <a:srgbClr val="0251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dirty="0">
              <a:solidFill>
                <a:srgbClr val="005195"/>
              </a:solidFill>
            </a:endParaRPr>
          </a:p>
          <a:p>
            <a:pPr algn="ctr">
              <a:defRPr/>
            </a:pPr>
            <a:endParaRPr lang="nb-NO" sz="1350" dirty="0">
              <a:solidFill>
                <a:srgbClr val="005195"/>
              </a:solidFill>
            </a:endParaRPr>
          </a:p>
        </p:txBody>
      </p:sp>
      <p:sp>
        <p:nvSpPr>
          <p:cNvPr id="8" name="Rektangel 7"/>
          <p:cNvSpPr/>
          <p:nvPr/>
        </p:nvSpPr>
        <p:spPr>
          <a:xfrm>
            <a:off x="2000250" y="1729982"/>
            <a:ext cx="2571750" cy="53578"/>
          </a:xfrm>
          <a:prstGeom prst="rect">
            <a:avLst/>
          </a:prstGeom>
          <a:solidFill>
            <a:srgbClr val="6BAD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solidFill>
                <a:srgbClr val="005195"/>
              </a:solidFill>
            </a:endParaRPr>
          </a:p>
        </p:txBody>
      </p:sp>
    </p:spTree>
    <p:extLst>
      <p:ext uri="{BB962C8B-B14F-4D97-AF65-F5344CB8AC3E}">
        <p14:creationId xmlns:p14="http://schemas.microsoft.com/office/powerpoint/2010/main" val="779953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0" y="260648"/>
            <a:ext cx="9144000" cy="12241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ormAutofit/>
          </a:bodyPr>
          <a:lstStyle/>
          <a:p>
            <a:r>
              <a:rPr lang="nb-NO" dirty="0">
                <a:solidFill>
                  <a:schemeClr val="accent1">
                    <a:lumMod val="75000"/>
                  </a:schemeClr>
                </a:solidFill>
              </a:rPr>
              <a:t>Hva kan </a:t>
            </a:r>
            <a:r>
              <a:rPr lang="nb-NO" dirty="0" smtClean="0">
                <a:solidFill>
                  <a:schemeClr val="accent1">
                    <a:lumMod val="75000"/>
                  </a:schemeClr>
                </a:solidFill>
              </a:rPr>
              <a:t>personen </a:t>
            </a:r>
            <a:r>
              <a:rPr lang="nb-NO" dirty="0">
                <a:solidFill>
                  <a:schemeClr val="accent1">
                    <a:lumMod val="75000"/>
                  </a:schemeClr>
                </a:solidFill>
              </a:rPr>
              <a:t>fra før?</a:t>
            </a:r>
          </a:p>
        </p:txBody>
      </p:sp>
      <p:sp>
        <p:nvSpPr>
          <p:cNvPr id="3" name="TextBox 2"/>
          <p:cNvSpPr txBox="1"/>
          <p:nvPr/>
        </p:nvSpPr>
        <p:spPr>
          <a:xfrm>
            <a:off x="827584" y="1698986"/>
            <a:ext cx="7416824" cy="707886"/>
          </a:xfrm>
          <a:prstGeom prst="rect">
            <a:avLst/>
          </a:prstGeom>
          <a:solidFill>
            <a:schemeClr val="accent3">
              <a:lumMod val="20000"/>
              <a:lumOff val="80000"/>
            </a:schemeClr>
          </a:solidFill>
        </p:spPr>
        <p:txBody>
          <a:bodyPr wrap="square" rtlCol="0">
            <a:spAutoFit/>
          </a:bodyPr>
          <a:lstStyle/>
          <a:p>
            <a:r>
              <a:rPr lang="nb-NO" sz="2000" dirty="0"/>
              <a:t>Over 60% av pasientene trodde en ikke-kurativ behandling var kurativ. Tallet var høyere for ulike minoritetsgrupper. (1)</a:t>
            </a:r>
          </a:p>
        </p:txBody>
      </p:sp>
      <p:sp>
        <p:nvSpPr>
          <p:cNvPr id="10" name="TextBox 9"/>
          <p:cNvSpPr txBox="1"/>
          <p:nvPr/>
        </p:nvSpPr>
        <p:spPr>
          <a:xfrm>
            <a:off x="827583" y="2672886"/>
            <a:ext cx="7416824" cy="707886"/>
          </a:xfrm>
          <a:prstGeom prst="rect">
            <a:avLst/>
          </a:prstGeom>
          <a:solidFill>
            <a:schemeClr val="accent3">
              <a:lumMod val="20000"/>
              <a:lumOff val="80000"/>
            </a:schemeClr>
          </a:solidFill>
        </p:spPr>
        <p:txBody>
          <a:bodyPr wrap="square" rtlCol="0">
            <a:spAutoFit/>
          </a:bodyPr>
          <a:lstStyle/>
          <a:p>
            <a:r>
              <a:rPr lang="nb-NO" sz="2000" dirty="0"/>
              <a:t>I en EU-undersøkelse kom det frem at 47% av befolkningen har lav Health </a:t>
            </a:r>
            <a:r>
              <a:rPr lang="nb-NO" sz="2000" dirty="0" err="1"/>
              <a:t>Literacy</a:t>
            </a:r>
            <a:r>
              <a:rPr lang="nb-NO" sz="2000" dirty="0"/>
              <a:t> (2)</a:t>
            </a:r>
          </a:p>
        </p:txBody>
      </p:sp>
      <p:sp>
        <p:nvSpPr>
          <p:cNvPr id="12" name="Rectangle 11"/>
          <p:cNvSpPr/>
          <p:nvPr/>
        </p:nvSpPr>
        <p:spPr>
          <a:xfrm>
            <a:off x="814790" y="5878189"/>
            <a:ext cx="8352927" cy="246221"/>
          </a:xfrm>
          <a:prstGeom prst="rect">
            <a:avLst/>
          </a:prstGeom>
        </p:spPr>
        <p:txBody>
          <a:bodyPr wrap="square">
            <a:spAutoFit/>
          </a:bodyPr>
          <a:lstStyle/>
          <a:p>
            <a:pPr marL="514350" indent="-514350">
              <a:spcBef>
                <a:spcPct val="20000"/>
              </a:spcBef>
              <a:defRPr/>
            </a:pPr>
            <a:r>
              <a:rPr lang="en-US" sz="1000" dirty="0">
                <a:solidFill>
                  <a:srgbClr val="8F898B"/>
                </a:solidFill>
              </a:rPr>
              <a:t>(1) Weeks JC, Catalano PJ, Cronin A, et al. Patients’ expectations about effects of chemotherapy for advanced cancer. </a:t>
            </a:r>
            <a:r>
              <a:rPr lang="en-US" sz="1000" i="1" dirty="0">
                <a:solidFill>
                  <a:srgbClr val="8F898B"/>
                </a:solidFill>
              </a:rPr>
              <a:t>New England Journal of Medicine</a:t>
            </a:r>
            <a:r>
              <a:rPr lang="en-US" sz="1000" dirty="0">
                <a:solidFill>
                  <a:srgbClr val="8F898B"/>
                </a:solidFill>
              </a:rPr>
              <a:t>. 2012</a:t>
            </a:r>
            <a:endParaRPr lang="nb-NO" sz="1000" dirty="0">
              <a:solidFill>
                <a:srgbClr val="8F898B"/>
              </a:solidFill>
            </a:endParaRPr>
          </a:p>
        </p:txBody>
      </p:sp>
      <p:sp>
        <p:nvSpPr>
          <p:cNvPr id="13" name="Rectangle 12"/>
          <p:cNvSpPr/>
          <p:nvPr/>
        </p:nvSpPr>
        <p:spPr>
          <a:xfrm>
            <a:off x="788007" y="6126089"/>
            <a:ext cx="8003231" cy="246221"/>
          </a:xfrm>
          <a:prstGeom prst="rect">
            <a:avLst/>
          </a:prstGeom>
        </p:spPr>
        <p:txBody>
          <a:bodyPr wrap="square">
            <a:spAutoFit/>
          </a:bodyPr>
          <a:lstStyle/>
          <a:p>
            <a:pPr marL="514350" indent="-514350">
              <a:spcBef>
                <a:spcPct val="20000"/>
              </a:spcBef>
              <a:defRPr/>
            </a:pPr>
            <a:r>
              <a:rPr lang="en-US" sz="1000" dirty="0">
                <a:solidFill>
                  <a:srgbClr val="8F898B"/>
                </a:solidFill>
              </a:rPr>
              <a:t>(2) HLS–EU C. Comparative report of health literacy in eight EU member states. The European Health Literacy Survey HLS–E.  2012</a:t>
            </a:r>
            <a:endParaRPr lang="nb-NO" sz="1000" dirty="0">
              <a:solidFill>
                <a:srgbClr val="8F898B"/>
              </a:solidFill>
            </a:endParaRPr>
          </a:p>
        </p:txBody>
      </p:sp>
      <p:sp>
        <p:nvSpPr>
          <p:cNvPr id="15" name="TextBox 14"/>
          <p:cNvSpPr txBox="1"/>
          <p:nvPr/>
        </p:nvSpPr>
        <p:spPr>
          <a:xfrm>
            <a:off x="827583" y="3546149"/>
            <a:ext cx="7416824" cy="400110"/>
          </a:xfrm>
          <a:prstGeom prst="rect">
            <a:avLst/>
          </a:prstGeom>
          <a:solidFill>
            <a:schemeClr val="accent3">
              <a:lumMod val="20000"/>
              <a:lumOff val="80000"/>
            </a:schemeClr>
          </a:solidFill>
        </p:spPr>
        <p:txBody>
          <a:bodyPr wrap="square" rtlCol="0">
            <a:spAutoFit/>
          </a:bodyPr>
          <a:lstStyle/>
          <a:p>
            <a:r>
              <a:rPr lang="nb-NO" sz="2000" dirty="0"/>
              <a:t>28% av befolkningen misforsto advarselen på pakningsvedlegget (3)</a:t>
            </a:r>
          </a:p>
        </p:txBody>
      </p:sp>
      <p:sp>
        <p:nvSpPr>
          <p:cNvPr id="17" name="TextBox 16"/>
          <p:cNvSpPr txBox="1"/>
          <p:nvPr/>
        </p:nvSpPr>
        <p:spPr>
          <a:xfrm>
            <a:off x="840758" y="4111636"/>
            <a:ext cx="7390473" cy="707886"/>
          </a:xfrm>
          <a:prstGeom prst="rect">
            <a:avLst/>
          </a:prstGeom>
          <a:solidFill>
            <a:schemeClr val="accent3">
              <a:lumMod val="20000"/>
              <a:lumOff val="80000"/>
            </a:schemeClr>
          </a:solidFill>
        </p:spPr>
        <p:txBody>
          <a:bodyPr wrap="square" rtlCol="0">
            <a:spAutoFit/>
          </a:bodyPr>
          <a:lstStyle/>
          <a:p>
            <a:r>
              <a:rPr lang="nb-NO" sz="2000" dirty="0"/>
              <a:t>14% av befolkningen greide ikke å finne korrekt dato og tidspunkt i et innkallingsbrev. (3)</a:t>
            </a:r>
          </a:p>
        </p:txBody>
      </p:sp>
      <p:sp>
        <p:nvSpPr>
          <p:cNvPr id="18" name="TextBox 17"/>
          <p:cNvSpPr txBox="1"/>
          <p:nvPr/>
        </p:nvSpPr>
        <p:spPr>
          <a:xfrm>
            <a:off x="843391" y="4984899"/>
            <a:ext cx="7401016" cy="400110"/>
          </a:xfrm>
          <a:prstGeom prst="rect">
            <a:avLst/>
          </a:prstGeom>
          <a:solidFill>
            <a:schemeClr val="accent3">
              <a:lumMod val="20000"/>
              <a:lumOff val="80000"/>
            </a:schemeClr>
          </a:solidFill>
        </p:spPr>
        <p:txBody>
          <a:bodyPr wrap="square" rtlCol="0">
            <a:spAutoFit/>
          </a:bodyPr>
          <a:lstStyle/>
          <a:p>
            <a:r>
              <a:rPr lang="nb-NO" sz="2000" dirty="0"/>
              <a:t>42% av pasientene forsto ikke «ta medisinen på tom mage» (3)</a:t>
            </a:r>
          </a:p>
        </p:txBody>
      </p:sp>
      <p:sp>
        <p:nvSpPr>
          <p:cNvPr id="19" name="Rectangle 18"/>
          <p:cNvSpPr/>
          <p:nvPr/>
        </p:nvSpPr>
        <p:spPr>
          <a:xfrm>
            <a:off x="791072" y="6375668"/>
            <a:ext cx="8532439" cy="253916"/>
          </a:xfrm>
          <a:prstGeom prst="rect">
            <a:avLst/>
          </a:prstGeom>
        </p:spPr>
        <p:txBody>
          <a:bodyPr wrap="square">
            <a:spAutoFit/>
          </a:bodyPr>
          <a:lstStyle/>
          <a:p>
            <a:pPr marL="514350" indent="-514350">
              <a:buNone/>
            </a:pPr>
            <a:r>
              <a:rPr lang="en-US" sz="1000" dirty="0">
                <a:solidFill>
                  <a:srgbClr val="8F898B"/>
                </a:solidFill>
              </a:rPr>
              <a:t>(3) Weiss, Barry D, MD. Health Literacy and Patient Safety: Help Patients Understand, Removing Barriers to Better, Safer Care. Manual for Clinicians, 2nd Ed: </a:t>
            </a:r>
            <a:endParaRPr lang="nb-NO" sz="1000" dirty="0">
              <a:solidFill>
                <a:srgbClr val="8F898B"/>
              </a:solidFill>
            </a:endParaRPr>
          </a:p>
        </p:txBody>
      </p:sp>
    </p:spTree>
    <p:extLst>
      <p:ext uri="{BB962C8B-B14F-4D97-AF65-F5344CB8AC3E}">
        <p14:creationId xmlns:p14="http://schemas.microsoft.com/office/powerpoint/2010/main" val="1414999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260648"/>
            <a:ext cx="9144000" cy="12241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ormAutofit/>
          </a:bodyPr>
          <a:lstStyle/>
          <a:p>
            <a:r>
              <a:rPr lang="nb-NO" dirty="0">
                <a:solidFill>
                  <a:schemeClr val="accent1">
                    <a:lumMod val="75000"/>
                  </a:schemeClr>
                </a:solidFill>
              </a:rPr>
              <a:t>Hvordan forsere barrierer?</a:t>
            </a:r>
          </a:p>
        </p:txBody>
      </p:sp>
      <p:sp>
        <p:nvSpPr>
          <p:cNvPr id="13" name="TekstSylinder 12"/>
          <p:cNvSpPr txBox="1"/>
          <p:nvPr/>
        </p:nvSpPr>
        <p:spPr>
          <a:xfrm>
            <a:off x="539552" y="5085184"/>
            <a:ext cx="3456384" cy="369332"/>
          </a:xfrm>
          <a:prstGeom prst="rect">
            <a:avLst/>
          </a:prstGeom>
          <a:solidFill>
            <a:schemeClr val="accent1">
              <a:lumMod val="20000"/>
              <a:lumOff val="80000"/>
            </a:schemeClr>
          </a:solidFill>
          <a:ln w="38100">
            <a:solidFill>
              <a:schemeClr val="accent1"/>
            </a:solidFill>
          </a:ln>
        </p:spPr>
        <p:txBody>
          <a:bodyPr wrap="square" rtlCol="0">
            <a:spAutoFit/>
          </a:bodyPr>
          <a:lstStyle/>
          <a:p>
            <a:pPr algn="ctr"/>
            <a:r>
              <a:rPr lang="nb-NO" dirty="0"/>
              <a:t>Språkferdigheter norsk</a:t>
            </a:r>
          </a:p>
        </p:txBody>
      </p:sp>
      <p:sp>
        <p:nvSpPr>
          <p:cNvPr id="14" name="TekstSylinder 13"/>
          <p:cNvSpPr txBox="1"/>
          <p:nvPr/>
        </p:nvSpPr>
        <p:spPr>
          <a:xfrm>
            <a:off x="539552" y="2784511"/>
            <a:ext cx="3456384" cy="369332"/>
          </a:xfrm>
          <a:prstGeom prst="rect">
            <a:avLst/>
          </a:prstGeom>
          <a:solidFill>
            <a:schemeClr val="accent3">
              <a:lumMod val="20000"/>
              <a:lumOff val="80000"/>
            </a:schemeClr>
          </a:solidFill>
          <a:ln w="38100">
            <a:solidFill>
              <a:schemeClr val="accent3"/>
            </a:solidFill>
          </a:ln>
        </p:spPr>
        <p:txBody>
          <a:bodyPr wrap="square" rtlCol="0">
            <a:spAutoFit/>
          </a:bodyPr>
          <a:lstStyle/>
          <a:p>
            <a:pPr algn="ctr"/>
            <a:r>
              <a:rPr lang="nb-NO" dirty="0"/>
              <a:t>Kunnskaper om helse </a:t>
            </a:r>
          </a:p>
        </p:txBody>
      </p:sp>
      <p:sp>
        <p:nvSpPr>
          <p:cNvPr id="15" name="TekstSylinder 14"/>
          <p:cNvSpPr txBox="1"/>
          <p:nvPr/>
        </p:nvSpPr>
        <p:spPr>
          <a:xfrm>
            <a:off x="539552" y="4581128"/>
            <a:ext cx="3456384" cy="369332"/>
          </a:xfrm>
          <a:prstGeom prst="rect">
            <a:avLst/>
          </a:prstGeom>
          <a:solidFill>
            <a:schemeClr val="accent2">
              <a:lumMod val="20000"/>
              <a:lumOff val="80000"/>
            </a:schemeClr>
          </a:solidFill>
          <a:ln w="38100">
            <a:solidFill>
              <a:schemeClr val="accent2"/>
            </a:solidFill>
          </a:ln>
        </p:spPr>
        <p:txBody>
          <a:bodyPr wrap="square" rtlCol="0">
            <a:spAutoFit/>
          </a:bodyPr>
          <a:lstStyle/>
          <a:p>
            <a:pPr algn="ctr"/>
            <a:r>
              <a:rPr lang="nb-NO" dirty="0"/>
              <a:t>Leseferdigheter norsk</a:t>
            </a:r>
          </a:p>
        </p:txBody>
      </p:sp>
      <p:sp>
        <p:nvSpPr>
          <p:cNvPr id="16" name="TekstSylinder 15"/>
          <p:cNvSpPr txBox="1"/>
          <p:nvPr/>
        </p:nvSpPr>
        <p:spPr>
          <a:xfrm>
            <a:off x="550325" y="1982034"/>
            <a:ext cx="3456384" cy="646331"/>
          </a:xfrm>
          <a:prstGeom prst="rect">
            <a:avLst/>
          </a:prstGeom>
          <a:solidFill>
            <a:schemeClr val="accent4">
              <a:lumMod val="20000"/>
              <a:lumOff val="80000"/>
            </a:schemeClr>
          </a:solidFill>
          <a:ln w="38100">
            <a:solidFill>
              <a:schemeClr val="accent4"/>
            </a:solidFill>
          </a:ln>
        </p:spPr>
        <p:txBody>
          <a:bodyPr wrap="square" rtlCol="0">
            <a:spAutoFit/>
          </a:bodyPr>
          <a:lstStyle/>
          <a:p>
            <a:pPr algn="ctr"/>
            <a:r>
              <a:rPr lang="nb-NO" dirty="0"/>
              <a:t>Kunnskaper om </a:t>
            </a:r>
            <a:r>
              <a:rPr lang="nb-NO" dirty="0" smtClean="0"/>
              <a:t>norske offentlige tjenester</a:t>
            </a:r>
            <a:endParaRPr lang="nb-NO" dirty="0"/>
          </a:p>
        </p:txBody>
      </p:sp>
      <p:sp>
        <p:nvSpPr>
          <p:cNvPr id="10" name="TekstSylinder 9"/>
          <p:cNvSpPr txBox="1"/>
          <p:nvPr/>
        </p:nvSpPr>
        <p:spPr>
          <a:xfrm>
            <a:off x="4283968" y="1916832"/>
            <a:ext cx="4464496" cy="1477328"/>
          </a:xfrm>
          <a:prstGeom prst="rect">
            <a:avLst/>
          </a:prstGeom>
          <a:solidFill>
            <a:schemeClr val="bg1">
              <a:lumMod val="95000"/>
            </a:schemeClr>
          </a:solidFill>
        </p:spPr>
        <p:txBody>
          <a:bodyPr wrap="square" rtlCol="0">
            <a:spAutoFit/>
          </a:bodyPr>
          <a:lstStyle/>
          <a:p>
            <a:pPr marL="342900" indent="-342900">
              <a:buFont typeface="+mj-lt"/>
              <a:buAutoNum type="arabicPeriod"/>
            </a:pPr>
            <a:r>
              <a:rPr lang="nb-NO" dirty="0"/>
              <a:t>Gi grunnleggende informasjon</a:t>
            </a:r>
          </a:p>
          <a:p>
            <a:pPr marL="800100" lvl="1" indent="-342900">
              <a:buFont typeface="+mj-lt"/>
              <a:buAutoNum type="alphaLcParenR"/>
            </a:pPr>
            <a:r>
              <a:rPr lang="nb-NO" dirty="0"/>
              <a:t>Rutiner, normer og organisering</a:t>
            </a:r>
          </a:p>
          <a:p>
            <a:pPr marL="800100" lvl="1" indent="-342900">
              <a:buFont typeface="+mj-lt"/>
              <a:buAutoNum type="alphaLcParenR"/>
            </a:pPr>
            <a:r>
              <a:rPr lang="nb-NO" dirty="0"/>
              <a:t>Hvem, hva, hvor og når?</a:t>
            </a:r>
          </a:p>
          <a:p>
            <a:pPr marL="342900" indent="-342900">
              <a:buFont typeface="+mj-lt"/>
              <a:buAutoNum type="arabicPeriod"/>
            </a:pPr>
            <a:r>
              <a:rPr lang="nb-NO" dirty="0"/>
              <a:t>Ikke forutsett at noe er kjent</a:t>
            </a:r>
          </a:p>
          <a:p>
            <a:pPr marL="342900" indent="-342900">
              <a:buFont typeface="+mj-lt"/>
              <a:buAutoNum type="arabicPeriod"/>
            </a:pPr>
            <a:r>
              <a:rPr lang="nb-NO" dirty="0"/>
              <a:t>Hva er mottakerens informasjonsbehov?</a:t>
            </a:r>
          </a:p>
        </p:txBody>
      </p:sp>
      <p:sp>
        <p:nvSpPr>
          <p:cNvPr id="11" name="TekstSylinder 10"/>
          <p:cNvSpPr txBox="1"/>
          <p:nvPr/>
        </p:nvSpPr>
        <p:spPr>
          <a:xfrm>
            <a:off x="4283968" y="4293096"/>
            <a:ext cx="4464496" cy="1754326"/>
          </a:xfrm>
          <a:prstGeom prst="rect">
            <a:avLst/>
          </a:prstGeom>
          <a:solidFill>
            <a:schemeClr val="bg1">
              <a:lumMod val="95000"/>
            </a:schemeClr>
          </a:solidFill>
        </p:spPr>
        <p:txBody>
          <a:bodyPr wrap="square" rtlCol="0">
            <a:spAutoFit/>
          </a:bodyPr>
          <a:lstStyle/>
          <a:p>
            <a:pPr marL="342900" indent="-342900">
              <a:buFont typeface="+mj-lt"/>
              <a:buAutoNum type="arabicPeriod"/>
            </a:pPr>
            <a:r>
              <a:rPr lang="nb-NO" dirty="0"/>
              <a:t>Bruk kvalifisert tolk</a:t>
            </a:r>
          </a:p>
          <a:p>
            <a:pPr marL="342900" indent="-342900">
              <a:buFont typeface="+mj-lt"/>
              <a:buAutoNum type="arabicPeriod"/>
            </a:pPr>
            <a:r>
              <a:rPr lang="nb-NO" dirty="0"/>
              <a:t>Bruk et enklere språk</a:t>
            </a:r>
          </a:p>
          <a:p>
            <a:pPr marL="342900" indent="-342900">
              <a:buFont typeface="+mj-lt"/>
              <a:buAutoNum type="arabicPeriod"/>
            </a:pPr>
            <a:r>
              <a:rPr lang="nb-NO" dirty="0"/>
              <a:t>vær oppmerksom på språklige </a:t>
            </a:r>
            <a:r>
              <a:rPr lang="nb-NO" dirty="0" smtClean="0"/>
              <a:t>misforståelser </a:t>
            </a:r>
            <a:r>
              <a:rPr lang="nb-NO" dirty="0"/>
              <a:t>som kan oppstå</a:t>
            </a:r>
          </a:p>
          <a:p>
            <a:pPr marL="342900" indent="-342900">
              <a:buFont typeface="+mj-lt"/>
              <a:buAutoNum type="arabicPeriod"/>
            </a:pPr>
            <a:r>
              <a:rPr lang="nb-NO" dirty="0"/>
              <a:t>bruk teknikker for å forsikre deg at en har oppnådd gjensidig forståelse</a:t>
            </a:r>
          </a:p>
        </p:txBody>
      </p:sp>
      <p:sp>
        <p:nvSpPr>
          <p:cNvPr id="12" name="Oval 11"/>
          <p:cNvSpPr/>
          <p:nvPr/>
        </p:nvSpPr>
        <p:spPr>
          <a:xfrm>
            <a:off x="3599053" y="4041405"/>
            <a:ext cx="5544616" cy="237626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07448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260648"/>
            <a:ext cx="9144000" cy="12241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tel 1"/>
          <p:cNvSpPr>
            <a:spLocks noGrp="1"/>
          </p:cNvSpPr>
          <p:nvPr>
            <p:ph type="title"/>
          </p:nvPr>
        </p:nvSpPr>
        <p:spPr>
          <a:xfrm>
            <a:off x="457200" y="274638"/>
            <a:ext cx="8229600" cy="1138138"/>
          </a:xfrm>
        </p:spPr>
        <p:txBody>
          <a:bodyPr/>
          <a:lstStyle/>
          <a:p>
            <a:r>
              <a:rPr lang="nb-NO" dirty="0" smtClean="0">
                <a:solidFill>
                  <a:schemeClr val="accent1">
                    <a:lumMod val="75000"/>
                  </a:schemeClr>
                </a:solidFill>
              </a:rPr>
              <a:t>Bruk tolk oftere</a:t>
            </a:r>
            <a:endParaRPr lang="nb-NO" dirty="0">
              <a:solidFill>
                <a:schemeClr val="accent1">
                  <a:lumMod val="75000"/>
                </a:schemeClr>
              </a:solidFill>
            </a:endParaRPr>
          </a:p>
        </p:txBody>
      </p:sp>
      <p:sp>
        <p:nvSpPr>
          <p:cNvPr id="3" name="Plassholder for innhold 2"/>
          <p:cNvSpPr>
            <a:spLocks noGrp="1"/>
          </p:cNvSpPr>
          <p:nvPr>
            <p:ph idx="1"/>
          </p:nvPr>
        </p:nvSpPr>
        <p:spPr/>
        <p:txBody>
          <a:bodyPr>
            <a:normAutofit/>
          </a:bodyPr>
          <a:lstStyle/>
          <a:p>
            <a:r>
              <a:rPr lang="nb-NO" dirty="0" smtClean="0"/>
              <a:t>Små misforståelser kan få dramatiske konsekvenser</a:t>
            </a:r>
          </a:p>
          <a:p>
            <a:r>
              <a:rPr lang="nb-NO" dirty="0" smtClean="0"/>
              <a:t>Helsepersonell har begrenset evne til å vurdere pasientens  språkkompetanse</a:t>
            </a:r>
          </a:p>
          <a:p>
            <a:pPr lvl="1"/>
            <a:r>
              <a:rPr lang="nb-NO" dirty="0" smtClean="0"/>
              <a:t>Å snakke hverdagsnorsk er noe annet enn helsenorsk</a:t>
            </a:r>
          </a:p>
          <a:p>
            <a:pPr lvl="1"/>
            <a:r>
              <a:rPr lang="nb-NO" dirty="0" smtClean="0"/>
              <a:t>Flertallet overvurderer egen språkkompetanse</a:t>
            </a:r>
          </a:p>
          <a:p>
            <a:endParaRPr lang="nb-NO" dirty="0"/>
          </a:p>
        </p:txBody>
      </p:sp>
    </p:spTree>
    <p:extLst>
      <p:ext uri="{BB962C8B-B14F-4D97-AF65-F5344CB8AC3E}">
        <p14:creationId xmlns:p14="http://schemas.microsoft.com/office/powerpoint/2010/main" val="41190698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260648"/>
            <a:ext cx="9144000" cy="12241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tel 1"/>
          <p:cNvSpPr>
            <a:spLocks noGrp="1"/>
          </p:cNvSpPr>
          <p:nvPr>
            <p:ph type="title"/>
          </p:nvPr>
        </p:nvSpPr>
        <p:spPr>
          <a:xfrm>
            <a:off x="457200" y="274638"/>
            <a:ext cx="8229600" cy="1138138"/>
          </a:xfrm>
        </p:spPr>
        <p:txBody>
          <a:bodyPr>
            <a:normAutofit/>
          </a:bodyPr>
          <a:lstStyle/>
          <a:p>
            <a:r>
              <a:rPr lang="nb-NO" dirty="0" smtClean="0">
                <a:solidFill>
                  <a:schemeClr val="accent1">
                    <a:lumMod val="75000"/>
                  </a:schemeClr>
                </a:solidFill>
              </a:rPr>
              <a:t>Bruk formelt kvalifisert tolk</a:t>
            </a:r>
            <a:endParaRPr lang="nb-NO" dirty="0">
              <a:solidFill>
                <a:schemeClr val="accent1">
                  <a:lumMod val="75000"/>
                </a:schemeClr>
              </a:solidFill>
            </a:endParaRPr>
          </a:p>
        </p:txBody>
      </p:sp>
      <p:sp>
        <p:nvSpPr>
          <p:cNvPr id="3" name="Plassholder for innhold 2"/>
          <p:cNvSpPr>
            <a:spLocks noGrp="1"/>
          </p:cNvSpPr>
          <p:nvPr>
            <p:ph idx="1"/>
          </p:nvPr>
        </p:nvSpPr>
        <p:spPr/>
        <p:txBody>
          <a:bodyPr>
            <a:normAutofit/>
          </a:bodyPr>
          <a:lstStyle/>
          <a:p>
            <a:r>
              <a:rPr lang="nb-NO" dirty="0"/>
              <a:t>R</a:t>
            </a:r>
            <a:r>
              <a:rPr lang="nb-NO" dirty="0" smtClean="0"/>
              <a:t>edusere </a:t>
            </a:r>
            <a:r>
              <a:rPr lang="nb-NO" dirty="0"/>
              <a:t>risikoen for misforståelser</a:t>
            </a:r>
          </a:p>
          <a:p>
            <a:r>
              <a:rPr lang="nb-NO" dirty="0" smtClean="0"/>
              <a:t>Kvalifisert tolk kan sitt fag</a:t>
            </a:r>
            <a:endParaRPr lang="nb-NO" dirty="0"/>
          </a:p>
          <a:p>
            <a:pPr lvl="1"/>
            <a:r>
              <a:rPr lang="nb-NO" dirty="0" smtClean="0"/>
              <a:t>Språklig god nok i begge språk</a:t>
            </a:r>
          </a:p>
          <a:p>
            <a:pPr lvl="1"/>
            <a:r>
              <a:rPr lang="nb-NO" dirty="0" smtClean="0"/>
              <a:t>Kjenner til </a:t>
            </a:r>
            <a:r>
              <a:rPr lang="nb-NO" dirty="0"/>
              <a:t>taushetsplikten</a:t>
            </a:r>
          </a:p>
          <a:p>
            <a:pPr lvl="1"/>
            <a:r>
              <a:rPr lang="nb-NO" dirty="0" smtClean="0"/>
              <a:t>Kjenner normer for profesjonell opptreden</a:t>
            </a:r>
          </a:p>
          <a:p>
            <a:pPr lvl="1"/>
            <a:r>
              <a:rPr lang="nb-NO" dirty="0" smtClean="0"/>
              <a:t>Kan ta tolkefaglig kontroll</a:t>
            </a:r>
            <a:endParaRPr lang="nb-NO" dirty="0"/>
          </a:p>
          <a:p>
            <a:r>
              <a:rPr lang="nb-NO" dirty="0" smtClean="0"/>
              <a:t>Tidsbesparende</a:t>
            </a:r>
          </a:p>
          <a:p>
            <a:r>
              <a:rPr lang="nb-NO" dirty="0" smtClean="0"/>
              <a:t>Husk: Tolkebyrå ingen garanti</a:t>
            </a:r>
          </a:p>
          <a:p>
            <a:endParaRPr lang="nb-NO" dirty="0"/>
          </a:p>
        </p:txBody>
      </p:sp>
      <p:sp>
        <p:nvSpPr>
          <p:cNvPr id="7" name="TekstSylinder 4"/>
          <p:cNvSpPr txBox="1"/>
          <p:nvPr/>
        </p:nvSpPr>
        <p:spPr>
          <a:xfrm>
            <a:off x="1043608" y="6125593"/>
            <a:ext cx="7305367" cy="600164"/>
          </a:xfrm>
          <a:prstGeom prst="rect">
            <a:avLst/>
          </a:prstGeom>
          <a:noFill/>
        </p:spPr>
        <p:txBody>
          <a:bodyPr wrap="square" rtlCol="0">
            <a:spAutoFit/>
          </a:bodyPr>
          <a:lstStyle/>
          <a:p>
            <a:r>
              <a:rPr lang="en-US" sz="1100" dirty="0" smtClean="0">
                <a:solidFill>
                  <a:prstClr val="black"/>
                </a:solidFill>
              </a:rPr>
              <a:t>References: (1) </a:t>
            </a:r>
            <a:r>
              <a:rPr lang="en-US" sz="1100" dirty="0" err="1" smtClean="0">
                <a:solidFill>
                  <a:prstClr val="black"/>
                </a:solidFill>
              </a:rPr>
              <a:t>Divi</a:t>
            </a:r>
            <a:r>
              <a:rPr lang="en-US" sz="1100" dirty="0" smtClean="0">
                <a:solidFill>
                  <a:prstClr val="black"/>
                </a:solidFill>
              </a:rPr>
              <a:t>  2007, Cohen 2005, Wilson 2005, (2)  Cass 2002, Crane 1997, Gandhi 2000, </a:t>
            </a:r>
            <a:r>
              <a:rPr lang="en-US" sz="1100" dirty="0" err="1" smtClean="0">
                <a:solidFill>
                  <a:prstClr val="black"/>
                </a:solidFill>
              </a:rPr>
              <a:t>Karliner</a:t>
            </a:r>
            <a:r>
              <a:rPr lang="en-US" sz="1100" dirty="0" smtClean="0">
                <a:solidFill>
                  <a:prstClr val="black"/>
                </a:solidFill>
              </a:rPr>
              <a:t> 2012, </a:t>
            </a:r>
            <a:r>
              <a:rPr lang="en-US" sz="1100" dirty="0" err="1" smtClean="0">
                <a:solidFill>
                  <a:prstClr val="black"/>
                </a:solidFill>
              </a:rPr>
              <a:t>Kazzi-Bonacruz</a:t>
            </a:r>
            <a:r>
              <a:rPr lang="en-US" sz="1100" dirty="0" smtClean="0">
                <a:solidFill>
                  <a:prstClr val="black"/>
                </a:solidFill>
              </a:rPr>
              <a:t> 2003, </a:t>
            </a:r>
            <a:r>
              <a:rPr lang="en-US" sz="1100" dirty="0" err="1" smtClean="0">
                <a:solidFill>
                  <a:prstClr val="black"/>
                </a:solidFill>
              </a:rPr>
              <a:t>Lasater</a:t>
            </a:r>
            <a:r>
              <a:rPr lang="en-US" sz="1100" dirty="0" smtClean="0">
                <a:solidFill>
                  <a:prstClr val="black"/>
                </a:solidFill>
              </a:rPr>
              <a:t> 2001, Shapiro 1981, (3) </a:t>
            </a:r>
            <a:r>
              <a:rPr lang="en-US" sz="1100" dirty="0" err="1" smtClean="0">
                <a:solidFill>
                  <a:prstClr val="black"/>
                </a:solidFill>
              </a:rPr>
              <a:t>Karliner</a:t>
            </a:r>
            <a:r>
              <a:rPr lang="en-US" sz="1100" dirty="0" smtClean="0">
                <a:solidFill>
                  <a:prstClr val="black"/>
                </a:solidFill>
              </a:rPr>
              <a:t> 2012, </a:t>
            </a:r>
            <a:r>
              <a:rPr lang="en-US" sz="1100" dirty="0" err="1" smtClean="0">
                <a:solidFill>
                  <a:prstClr val="black"/>
                </a:solidFill>
              </a:rPr>
              <a:t>Håkonsen</a:t>
            </a:r>
            <a:r>
              <a:rPr lang="en-US" sz="1100" dirty="0" smtClean="0">
                <a:solidFill>
                  <a:prstClr val="black"/>
                </a:solidFill>
              </a:rPr>
              <a:t> 2011, </a:t>
            </a:r>
            <a:r>
              <a:rPr lang="en-US" sz="1100" dirty="0" err="1" smtClean="0">
                <a:solidFill>
                  <a:prstClr val="black"/>
                </a:solidFill>
              </a:rPr>
              <a:t>Håkonsen</a:t>
            </a:r>
            <a:r>
              <a:rPr lang="en-US" sz="1100" dirty="0" smtClean="0">
                <a:solidFill>
                  <a:prstClr val="black"/>
                </a:solidFill>
              </a:rPr>
              <a:t> 2012, </a:t>
            </a:r>
            <a:r>
              <a:rPr lang="en-US" sz="1100" dirty="0" err="1" smtClean="0">
                <a:solidFill>
                  <a:prstClr val="black"/>
                </a:solidFill>
              </a:rPr>
              <a:t>Apter</a:t>
            </a:r>
            <a:r>
              <a:rPr lang="en-US" sz="1100" dirty="0" smtClean="0">
                <a:solidFill>
                  <a:prstClr val="black"/>
                </a:solidFill>
              </a:rPr>
              <a:t> 1998, </a:t>
            </a:r>
            <a:r>
              <a:rPr lang="en-US" sz="1100" dirty="0" err="1" smtClean="0">
                <a:solidFill>
                  <a:prstClr val="black"/>
                </a:solidFill>
              </a:rPr>
              <a:t>Karter</a:t>
            </a:r>
            <a:r>
              <a:rPr lang="en-US" sz="1100" dirty="0" smtClean="0">
                <a:solidFill>
                  <a:prstClr val="black"/>
                </a:solidFill>
              </a:rPr>
              <a:t> 2000, Manson 1988, Sarver 2000, (4) </a:t>
            </a:r>
            <a:r>
              <a:rPr lang="en-US" sz="1100" dirty="0" err="1" smtClean="0">
                <a:solidFill>
                  <a:prstClr val="black"/>
                </a:solidFill>
              </a:rPr>
              <a:t>Choi</a:t>
            </a:r>
            <a:r>
              <a:rPr lang="en-US" sz="1100" dirty="0" smtClean="0">
                <a:solidFill>
                  <a:prstClr val="black"/>
                </a:solidFill>
              </a:rPr>
              <a:t> 2011, Jacobs 2006. (5) </a:t>
            </a:r>
            <a:r>
              <a:rPr lang="en-US" sz="1100" dirty="0" err="1" smtClean="0">
                <a:solidFill>
                  <a:prstClr val="black"/>
                </a:solidFill>
              </a:rPr>
              <a:t>Gysels</a:t>
            </a:r>
            <a:r>
              <a:rPr lang="en-US" sz="1100" dirty="0" smtClean="0">
                <a:solidFill>
                  <a:prstClr val="black"/>
                </a:solidFill>
              </a:rPr>
              <a:t> 2005, </a:t>
            </a:r>
            <a:r>
              <a:rPr lang="en-US" sz="1100" dirty="0" err="1" smtClean="0">
                <a:solidFill>
                  <a:prstClr val="black"/>
                </a:solidFill>
              </a:rPr>
              <a:t>Fossli</a:t>
            </a:r>
            <a:r>
              <a:rPr lang="en-US" sz="1100" dirty="0" smtClean="0">
                <a:solidFill>
                  <a:prstClr val="black"/>
                </a:solidFill>
              </a:rPr>
              <a:t> Jensen B 2011, (6) Li, Pearson, &amp; </a:t>
            </a:r>
            <a:r>
              <a:rPr lang="en-US" sz="1100" dirty="0" err="1" smtClean="0">
                <a:solidFill>
                  <a:prstClr val="black"/>
                </a:solidFill>
              </a:rPr>
              <a:t>Escott</a:t>
            </a:r>
            <a:r>
              <a:rPr lang="en-US" sz="1100" dirty="0" smtClean="0">
                <a:solidFill>
                  <a:prstClr val="black"/>
                </a:solidFill>
              </a:rPr>
              <a:t>, 2010 </a:t>
            </a:r>
            <a:endParaRPr lang="nb-NO" sz="1100" dirty="0">
              <a:solidFill>
                <a:prstClr val="black"/>
              </a:solidFill>
            </a:endParaRPr>
          </a:p>
        </p:txBody>
      </p:sp>
    </p:spTree>
    <p:extLst>
      <p:ext uri="{BB962C8B-B14F-4D97-AF65-F5344CB8AC3E}">
        <p14:creationId xmlns:p14="http://schemas.microsoft.com/office/powerpoint/2010/main" val="32806620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85900" y="1063229"/>
            <a:ext cx="6172200" cy="475059"/>
          </a:xfrm>
        </p:spPr>
        <p:txBody>
          <a:bodyPr rtlCol="0">
            <a:normAutofit fontScale="90000"/>
          </a:bodyPr>
          <a:lstStyle/>
          <a:p>
            <a:pPr>
              <a:defRPr/>
            </a:pPr>
            <a:r>
              <a:rPr lang="nb-NO" b="1" dirty="0" smtClean="0">
                <a:solidFill>
                  <a:srgbClr val="025194"/>
                </a:solidFill>
                <a:latin typeface="Gulim" pitchFamily="34" charset="-127"/>
                <a:ea typeface="Gulim" pitchFamily="34" charset="-127"/>
              </a:rPr>
              <a:t>Nasjonalt tolkeregister</a:t>
            </a:r>
            <a:endParaRPr lang="nb-NO" sz="3000" b="1" dirty="0">
              <a:solidFill>
                <a:srgbClr val="025194"/>
              </a:solidFill>
              <a:latin typeface="Gulim" pitchFamily="34" charset="-127"/>
              <a:ea typeface="Gulim" pitchFamily="34" charset="-127"/>
            </a:endParaRPr>
          </a:p>
        </p:txBody>
      </p:sp>
      <p:sp>
        <p:nvSpPr>
          <p:cNvPr id="7" name="Plassholder for lysbildenummer 6"/>
          <p:cNvSpPr>
            <a:spLocks noGrp="1"/>
          </p:cNvSpPr>
          <p:nvPr>
            <p:ph type="sldNum" sz="quarter" idx="12"/>
          </p:nvPr>
        </p:nvSpPr>
        <p:spPr/>
        <p:txBody>
          <a:bodyPr/>
          <a:lstStyle/>
          <a:p>
            <a:pPr>
              <a:defRPr/>
            </a:pPr>
            <a:fld id="{CB9DA9D6-D0AB-49AA-8C00-97BA97762933}" type="slidenum">
              <a:rPr lang="nb-NO">
                <a:solidFill>
                  <a:schemeClr val="accent6">
                    <a:lumMod val="75000"/>
                  </a:schemeClr>
                </a:solidFill>
              </a:rPr>
              <a:pPr>
                <a:defRPr/>
              </a:pPr>
              <a:t>38</a:t>
            </a:fld>
            <a:endParaRPr lang="nb-NO" dirty="0">
              <a:solidFill>
                <a:schemeClr val="accent6">
                  <a:lumMod val="75000"/>
                </a:schemeClr>
              </a:solidFill>
            </a:endParaRPr>
          </a:p>
        </p:txBody>
      </p:sp>
      <p:sp>
        <p:nvSpPr>
          <p:cNvPr id="3" name="Rektangel 2"/>
          <p:cNvSpPr/>
          <p:nvPr/>
        </p:nvSpPr>
        <p:spPr>
          <a:xfrm>
            <a:off x="1143000" y="1646636"/>
            <a:ext cx="6858000" cy="53578"/>
          </a:xfrm>
          <a:prstGeom prst="rect">
            <a:avLst/>
          </a:prstGeom>
          <a:solidFill>
            <a:srgbClr val="0251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dirty="0"/>
          </a:p>
          <a:p>
            <a:pPr algn="ctr">
              <a:defRPr/>
            </a:pPr>
            <a:endParaRPr lang="nb-NO" sz="1350" dirty="0"/>
          </a:p>
        </p:txBody>
      </p:sp>
      <p:sp>
        <p:nvSpPr>
          <p:cNvPr id="8" name="Rektangel 7"/>
          <p:cNvSpPr/>
          <p:nvPr/>
        </p:nvSpPr>
        <p:spPr>
          <a:xfrm>
            <a:off x="1143000" y="1729980"/>
            <a:ext cx="3429000" cy="53578"/>
          </a:xfrm>
          <a:prstGeom prst="rect">
            <a:avLst/>
          </a:prstGeom>
          <a:solidFill>
            <a:srgbClr val="6BAD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p>
        </p:txBody>
      </p:sp>
      <p:sp>
        <p:nvSpPr>
          <p:cNvPr id="9" name="Rektangel 8"/>
          <p:cNvSpPr/>
          <p:nvPr/>
        </p:nvSpPr>
        <p:spPr>
          <a:xfrm>
            <a:off x="1134666" y="5563791"/>
            <a:ext cx="6858001" cy="1309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dirty="0"/>
          </a:p>
          <a:p>
            <a:pPr algn="ctr">
              <a:defRPr/>
            </a:pPr>
            <a:endParaRPr lang="nb-NO" sz="1350" dirty="0"/>
          </a:p>
        </p:txBody>
      </p:sp>
      <p:sp>
        <p:nvSpPr>
          <p:cNvPr id="12" name="Plassholder for innhold 5"/>
          <p:cNvSpPr txBox="1">
            <a:spLocks/>
          </p:cNvSpPr>
          <p:nvPr/>
        </p:nvSpPr>
        <p:spPr>
          <a:xfrm>
            <a:off x="1331119" y="1863330"/>
            <a:ext cx="6535341" cy="3696890"/>
          </a:xfrm>
          <a:prstGeom prst="rect">
            <a:avLst/>
          </a:prstGeom>
          <a:ln>
            <a:noFill/>
          </a:ln>
        </p:spPr>
        <p:txBody>
          <a:bodyPr>
            <a:normAutofit lnSpcReduction="10000"/>
          </a:bodyPr>
          <a:lstStyle>
            <a:lvl1pPr eaLnBrk="0" hangingPunct="0">
              <a:spcBef>
                <a:spcPct val="20000"/>
              </a:spcBef>
              <a:buFont typeface="Arial" pitchFamily="34" charset="0"/>
              <a:buChar char="•"/>
              <a:defRPr sz="3200">
                <a:solidFill>
                  <a:schemeClr val="tx1"/>
                </a:solidFill>
                <a:latin typeface="Calibri" pitchFamily="34" charset="0"/>
              </a:defRPr>
            </a:lvl1pPr>
            <a:lvl2pPr marL="120650" eaLnBrk="0" hangingPunct="0">
              <a:spcBef>
                <a:spcPct val="20000"/>
              </a:spcBef>
              <a:buFont typeface="Arial" pitchFamily="34" charset="0"/>
              <a:buChar char="–"/>
              <a:defRPr sz="2800">
                <a:solidFill>
                  <a:schemeClr val="tx1"/>
                </a:solidFill>
                <a:latin typeface="Calibri" pitchFamily="34" charset="0"/>
              </a:defRPr>
            </a:lvl2pPr>
            <a:lvl3pPr marL="855663" indent="-228600" eaLnBrk="0" hangingPunct="0">
              <a:spcBef>
                <a:spcPct val="20000"/>
              </a:spcBef>
              <a:buFont typeface="Arial" pitchFamily="34" charset="0"/>
              <a:buChar char="•"/>
              <a:defRPr sz="2400">
                <a:solidFill>
                  <a:schemeClr val="tx1"/>
                </a:solidFill>
                <a:latin typeface="Calibri" pitchFamily="34" charset="0"/>
              </a:defRPr>
            </a:lvl3pPr>
            <a:lvl4pPr marL="1143000" indent="-228600" eaLnBrk="0" hangingPunct="0">
              <a:spcBef>
                <a:spcPct val="20000"/>
              </a:spcBef>
              <a:buFont typeface="Arial" pitchFamily="34" charset="0"/>
              <a:buChar char="–"/>
              <a:defRPr sz="2000">
                <a:solidFill>
                  <a:schemeClr val="tx1"/>
                </a:solidFill>
                <a:latin typeface="Calibri" pitchFamily="34" charset="0"/>
              </a:defRPr>
            </a:lvl4pPr>
            <a:lvl5pPr marL="1462088" indent="-228600" eaLnBrk="0" hangingPunct="0">
              <a:spcBef>
                <a:spcPct val="20000"/>
              </a:spcBef>
              <a:buFont typeface="Arial" pitchFamily="34" charset="0"/>
              <a:buChar char="»"/>
              <a:defRPr sz="2000">
                <a:solidFill>
                  <a:schemeClr val="tx1"/>
                </a:solidFill>
                <a:latin typeface="Calibri" pitchFamily="34" charset="0"/>
              </a:defRPr>
            </a:lvl5pPr>
            <a:lvl6pPr marL="1919288"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376488"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2833688"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290888"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90000"/>
              </a:lnSpc>
              <a:buClr>
                <a:schemeClr val="accent1"/>
              </a:buClr>
              <a:buNone/>
              <a:defRPr/>
            </a:pPr>
            <a:r>
              <a:rPr lang="nb-NO" altLang="nb-NO" sz="2100" b="1" dirty="0">
                <a:solidFill>
                  <a:srgbClr val="025194"/>
                </a:solidFill>
              </a:rPr>
              <a:t>5 nivåer:</a:t>
            </a:r>
          </a:p>
          <a:p>
            <a:pPr eaLnBrk="1" hangingPunct="1">
              <a:lnSpc>
                <a:spcPct val="90000"/>
              </a:lnSpc>
              <a:buClr>
                <a:schemeClr val="accent1"/>
              </a:buClr>
              <a:buNone/>
              <a:defRPr/>
            </a:pPr>
            <a:r>
              <a:rPr lang="nb-NO" altLang="nb-NO" sz="1800" dirty="0">
                <a:solidFill>
                  <a:schemeClr val="accent1">
                    <a:lumMod val="50000"/>
                  </a:schemeClr>
                </a:solidFill>
              </a:rPr>
              <a:t>Nivå 1: Tolker med statsautorisasjon og tolkeutdanning (30 studiepoeng)</a:t>
            </a:r>
          </a:p>
          <a:p>
            <a:pPr eaLnBrk="1" hangingPunct="1">
              <a:lnSpc>
                <a:spcPct val="90000"/>
              </a:lnSpc>
              <a:buClr>
                <a:schemeClr val="accent1"/>
              </a:buClr>
              <a:buNone/>
              <a:defRPr/>
            </a:pPr>
            <a:endParaRPr lang="nb-NO" altLang="nb-NO" sz="1800" dirty="0">
              <a:solidFill>
                <a:schemeClr val="accent1">
                  <a:lumMod val="50000"/>
                </a:schemeClr>
              </a:solidFill>
            </a:endParaRPr>
          </a:p>
          <a:p>
            <a:pPr eaLnBrk="1" hangingPunct="1">
              <a:lnSpc>
                <a:spcPct val="90000"/>
              </a:lnSpc>
              <a:buClr>
                <a:schemeClr val="accent1"/>
              </a:buClr>
              <a:buNone/>
              <a:defRPr/>
            </a:pPr>
            <a:r>
              <a:rPr lang="nb-NO" altLang="nb-NO" sz="1800" dirty="0">
                <a:solidFill>
                  <a:schemeClr val="accent1">
                    <a:lumMod val="50000"/>
                  </a:schemeClr>
                </a:solidFill>
              </a:rPr>
              <a:t>Nivå 2: Tolker med statsautorisasjon </a:t>
            </a:r>
          </a:p>
          <a:p>
            <a:pPr eaLnBrk="1" hangingPunct="1">
              <a:lnSpc>
                <a:spcPct val="90000"/>
              </a:lnSpc>
              <a:buClr>
                <a:schemeClr val="accent1"/>
              </a:buClr>
              <a:buNone/>
              <a:defRPr/>
            </a:pPr>
            <a:endParaRPr lang="nb-NO" altLang="nb-NO" sz="1800" dirty="0">
              <a:solidFill>
                <a:schemeClr val="accent1">
                  <a:lumMod val="50000"/>
                </a:schemeClr>
              </a:solidFill>
            </a:endParaRPr>
          </a:p>
          <a:p>
            <a:pPr eaLnBrk="1" hangingPunct="1">
              <a:lnSpc>
                <a:spcPct val="90000"/>
              </a:lnSpc>
              <a:buClr>
                <a:schemeClr val="accent1"/>
              </a:buClr>
              <a:buNone/>
              <a:defRPr/>
            </a:pPr>
            <a:r>
              <a:rPr lang="nb-NO" altLang="nb-NO" sz="1800" dirty="0">
                <a:solidFill>
                  <a:schemeClr val="accent1">
                    <a:lumMod val="50000"/>
                  </a:schemeClr>
                </a:solidFill>
              </a:rPr>
              <a:t>Nivå 3: Tolker med tolkeutdanning (30 studiepoeng)</a:t>
            </a:r>
          </a:p>
          <a:p>
            <a:pPr eaLnBrk="1" hangingPunct="1">
              <a:lnSpc>
                <a:spcPct val="90000"/>
              </a:lnSpc>
              <a:buClr>
                <a:schemeClr val="accent1"/>
              </a:buClr>
              <a:buNone/>
              <a:defRPr/>
            </a:pPr>
            <a:endParaRPr lang="nb-NO" altLang="nb-NO" sz="1800" dirty="0">
              <a:solidFill>
                <a:schemeClr val="accent1">
                  <a:lumMod val="50000"/>
                </a:schemeClr>
              </a:solidFill>
            </a:endParaRPr>
          </a:p>
          <a:p>
            <a:pPr eaLnBrk="1" hangingPunct="1">
              <a:lnSpc>
                <a:spcPct val="90000"/>
              </a:lnSpc>
              <a:buClr>
                <a:schemeClr val="accent1"/>
              </a:buClr>
              <a:buNone/>
              <a:defRPr/>
            </a:pPr>
            <a:r>
              <a:rPr lang="nb-NO" altLang="nb-NO" sz="1800" dirty="0">
                <a:solidFill>
                  <a:schemeClr val="accent1">
                    <a:lumMod val="50000"/>
                  </a:schemeClr>
                </a:solidFill>
              </a:rPr>
              <a:t>Nivå 4: Oversettere (skriftlig) med grunnleggende tolkeopplæring (3-dagers kurs) </a:t>
            </a:r>
          </a:p>
          <a:p>
            <a:pPr eaLnBrk="1" hangingPunct="1">
              <a:lnSpc>
                <a:spcPct val="90000"/>
              </a:lnSpc>
              <a:buClr>
                <a:schemeClr val="accent1"/>
              </a:buClr>
              <a:buNone/>
              <a:defRPr/>
            </a:pPr>
            <a:endParaRPr lang="nb-NO" altLang="nb-NO" sz="1800" dirty="0">
              <a:solidFill>
                <a:schemeClr val="accent1">
                  <a:lumMod val="50000"/>
                </a:schemeClr>
              </a:solidFill>
            </a:endParaRPr>
          </a:p>
          <a:p>
            <a:pPr eaLnBrk="1" hangingPunct="1">
              <a:lnSpc>
                <a:spcPct val="90000"/>
              </a:lnSpc>
              <a:buClr>
                <a:schemeClr val="accent1"/>
              </a:buClr>
              <a:buNone/>
              <a:defRPr/>
            </a:pPr>
            <a:r>
              <a:rPr lang="nb-NO" altLang="nb-NO" sz="1800" dirty="0">
                <a:solidFill>
                  <a:schemeClr val="accent1">
                    <a:lumMod val="50000"/>
                  </a:schemeClr>
                </a:solidFill>
              </a:rPr>
              <a:t>Nivå 5: Personer med bestått tospråklig test og grunnleggende tolkeopplæring (3-dagers kurs) </a:t>
            </a:r>
          </a:p>
          <a:p>
            <a:pPr eaLnBrk="1" hangingPunct="1">
              <a:lnSpc>
                <a:spcPct val="90000"/>
              </a:lnSpc>
              <a:buClr>
                <a:schemeClr val="accent1"/>
              </a:buClr>
              <a:buNone/>
              <a:defRPr/>
            </a:pPr>
            <a:endParaRPr lang="nb-NO" altLang="nb-NO" sz="1800" dirty="0"/>
          </a:p>
          <a:p>
            <a:pPr eaLnBrk="1" hangingPunct="1">
              <a:lnSpc>
                <a:spcPct val="90000"/>
              </a:lnSpc>
              <a:buClr>
                <a:schemeClr val="accent1"/>
              </a:buClr>
              <a:buNone/>
              <a:defRPr/>
            </a:pPr>
            <a:endParaRPr lang="nb-NO" altLang="nb-NO" sz="1050" dirty="0"/>
          </a:p>
          <a:p>
            <a:pPr eaLnBrk="1" hangingPunct="1">
              <a:lnSpc>
                <a:spcPct val="90000"/>
              </a:lnSpc>
              <a:buClr>
                <a:schemeClr val="accent1"/>
              </a:buClr>
              <a:buNone/>
              <a:defRPr/>
            </a:pPr>
            <a:endParaRPr lang="nb-NO" altLang="nb-NO" sz="1050" dirty="0"/>
          </a:p>
        </p:txBody>
      </p:sp>
      <p:cxnSp>
        <p:nvCxnSpPr>
          <p:cNvPr id="10" name="Rett linje 4"/>
          <p:cNvCxnSpPr/>
          <p:nvPr/>
        </p:nvCxnSpPr>
        <p:spPr>
          <a:xfrm>
            <a:off x="1143000" y="3914508"/>
            <a:ext cx="591502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4972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260648"/>
            <a:ext cx="9144000" cy="12241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tel 1"/>
          <p:cNvSpPr>
            <a:spLocks noGrp="1"/>
          </p:cNvSpPr>
          <p:nvPr>
            <p:ph type="title"/>
          </p:nvPr>
        </p:nvSpPr>
        <p:spPr>
          <a:xfrm>
            <a:off x="457200" y="274638"/>
            <a:ext cx="8229600" cy="1138138"/>
          </a:xfrm>
        </p:spPr>
        <p:txBody>
          <a:bodyPr>
            <a:normAutofit/>
          </a:bodyPr>
          <a:lstStyle/>
          <a:p>
            <a:r>
              <a:rPr lang="nb-NO" dirty="0" smtClean="0">
                <a:solidFill>
                  <a:schemeClr val="accent1">
                    <a:lumMod val="75000"/>
                  </a:schemeClr>
                </a:solidFill>
              </a:rPr>
              <a:t>Familiemedlemmer/ad hoc tolker</a:t>
            </a:r>
            <a:endParaRPr lang="nb-NO" dirty="0">
              <a:solidFill>
                <a:schemeClr val="accent1">
                  <a:lumMod val="75000"/>
                </a:schemeClr>
              </a:solidFill>
            </a:endParaRPr>
          </a:p>
        </p:txBody>
      </p:sp>
      <p:sp>
        <p:nvSpPr>
          <p:cNvPr id="3" name="Plassholder for innhold 2"/>
          <p:cNvSpPr>
            <a:spLocks noGrp="1"/>
          </p:cNvSpPr>
          <p:nvPr>
            <p:ph idx="1"/>
          </p:nvPr>
        </p:nvSpPr>
        <p:spPr/>
        <p:txBody>
          <a:bodyPr>
            <a:normAutofit fontScale="92500" lnSpcReduction="10000"/>
          </a:bodyPr>
          <a:lstStyle/>
          <a:p>
            <a:r>
              <a:rPr lang="nb-NO" dirty="0" smtClean="0"/>
              <a:t>Legger til informasjon</a:t>
            </a:r>
          </a:p>
          <a:p>
            <a:pPr lvl="1"/>
            <a:r>
              <a:rPr lang="nb-NO" dirty="0" smtClean="0"/>
              <a:t>Svarer legen istedenfor å oversette</a:t>
            </a:r>
          </a:p>
          <a:p>
            <a:r>
              <a:rPr lang="nb-NO" dirty="0" smtClean="0"/>
              <a:t>Unnlater å oversette alt</a:t>
            </a:r>
          </a:p>
          <a:p>
            <a:pPr lvl="1"/>
            <a:r>
              <a:rPr lang="nb-NO" dirty="0" smtClean="0"/>
              <a:t>Velger det de tror er viktig</a:t>
            </a:r>
            <a:endParaRPr lang="nb-NO" dirty="0"/>
          </a:p>
          <a:p>
            <a:r>
              <a:rPr lang="nb-NO" dirty="0" smtClean="0"/>
              <a:t>Ingen garantier om språklige kvalifikasjoner</a:t>
            </a:r>
          </a:p>
          <a:p>
            <a:r>
              <a:rPr lang="nb-NO" dirty="0" smtClean="0"/>
              <a:t>Taushetsplikten i fare</a:t>
            </a:r>
          </a:p>
          <a:p>
            <a:r>
              <a:rPr lang="nb-NO" dirty="0" smtClean="0"/>
              <a:t>Kjenner ikke alltid til normer for profesjonell opptreden</a:t>
            </a:r>
          </a:p>
          <a:p>
            <a:r>
              <a:rPr lang="nb-NO" dirty="0" smtClean="0"/>
              <a:t>Bruker mer tid</a:t>
            </a:r>
          </a:p>
          <a:p>
            <a:endParaRPr lang="nb-NO" dirty="0"/>
          </a:p>
        </p:txBody>
      </p:sp>
    </p:spTree>
    <p:extLst>
      <p:ext uri="{BB962C8B-B14F-4D97-AF65-F5344CB8AC3E}">
        <p14:creationId xmlns:p14="http://schemas.microsoft.com/office/powerpoint/2010/main" val="2794468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1143000" y="1646636"/>
            <a:ext cx="6858000" cy="53578"/>
          </a:xfrm>
          <a:prstGeom prst="rect">
            <a:avLst/>
          </a:prstGeom>
          <a:solidFill>
            <a:srgbClr val="0251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dirty="0"/>
          </a:p>
          <a:p>
            <a:pPr algn="ctr">
              <a:defRPr/>
            </a:pPr>
            <a:endParaRPr lang="nb-NO" sz="1350" dirty="0"/>
          </a:p>
        </p:txBody>
      </p:sp>
      <p:pic>
        <p:nvPicPr>
          <p:cNvPr id="5123" name="Plassholder for innhold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17996" y="834628"/>
            <a:ext cx="3311129" cy="4742260"/>
          </a:xfrm>
        </p:spPr>
      </p:pic>
      <p:sp>
        <p:nvSpPr>
          <p:cNvPr id="7" name="TekstSylinder 6"/>
          <p:cNvSpPr txBox="1"/>
          <p:nvPr/>
        </p:nvSpPr>
        <p:spPr>
          <a:xfrm>
            <a:off x="4563667" y="2078832"/>
            <a:ext cx="3249215" cy="2631490"/>
          </a:xfrm>
          <a:prstGeom prst="rect">
            <a:avLst/>
          </a:prstGeom>
          <a:noFill/>
        </p:spPr>
        <p:txBody>
          <a:bodyPr>
            <a:spAutoFit/>
          </a:bodyPr>
          <a:lstStyle/>
          <a:p>
            <a:pPr>
              <a:defRPr/>
            </a:pPr>
            <a:r>
              <a:rPr lang="nb-NO" sz="1650" dirty="0">
                <a:solidFill>
                  <a:srgbClr val="055995"/>
                </a:solidFill>
              </a:rPr>
              <a:t>Strategi for videre arbeid på fagfeltet</a:t>
            </a:r>
          </a:p>
          <a:p>
            <a:pPr marL="257175" indent="-257175">
              <a:buFont typeface="Arial" panose="020B0604020202020204" pitchFamily="34" charset="0"/>
              <a:buChar char="•"/>
              <a:defRPr/>
            </a:pPr>
            <a:endParaRPr lang="nb-NO" sz="1650" dirty="0">
              <a:solidFill>
                <a:srgbClr val="055995"/>
              </a:solidFill>
            </a:endParaRPr>
          </a:p>
          <a:p>
            <a:pPr marL="257175" indent="-257175">
              <a:buFont typeface="Arial" panose="020B0604020202020204" pitchFamily="34" charset="0"/>
              <a:buChar char="•"/>
              <a:defRPr/>
            </a:pPr>
            <a:r>
              <a:rPr lang="nb-NO" sz="1650" dirty="0">
                <a:solidFill>
                  <a:srgbClr val="055995"/>
                </a:solidFill>
              </a:rPr>
              <a:t>Inkluderer blant annet konkrete tiltak</a:t>
            </a:r>
          </a:p>
          <a:p>
            <a:pPr marL="257175" indent="-257175">
              <a:buFont typeface="Arial" panose="020B0604020202020204" pitchFamily="34" charset="0"/>
              <a:buChar char="•"/>
              <a:defRPr/>
            </a:pPr>
            <a:r>
              <a:rPr lang="nb-NO" sz="1650" dirty="0">
                <a:solidFill>
                  <a:srgbClr val="055995"/>
                </a:solidFill>
              </a:rPr>
              <a:t>Kompetanseheving</a:t>
            </a:r>
          </a:p>
          <a:p>
            <a:pPr marL="257175" indent="-257175">
              <a:buFont typeface="Arial" panose="020B0604020202020204" pitchFamily="34" charset="0"/>
              <a:buChar char="•"/>
              <a:defRPr/>
            </a:pPr>
            <a:r>
              <a:rPr lang="nb-NO" sz="1650" dirty="0">
                <a:solidFill>
                  <a:srgbClr val="055995"/>
                </a:solidFill>
              </a:rPr>
              <a:t>Arbeid med forebygging</a:t>
            </a:r>
          </a:p>
          <a:p>
            <a:pPr marL="257175" indent="-257175">
              <a:buFont typeface="Arial" panose="020B0604020202020204" pitchFamily="34" charset="0"/>
              <a:buChar char="•"/>
              <a:defRPr/>
            </a:pPr>
            <a:r>
              <a:rPr lang="nb-NO" sz="1650" dirty="0">
                <a:solidFill>
                  <a:srgbClr val="055995"/>
                </a:solidFill>
              </a:rPr>
              <a:t>Ulikheter m.m.</a:t>
            </a:r>
            <a:endParaRPr lang="nb-NO" sz="1650" i="1" dirty="0">
              <a:solidFill>
                <a:srgbClr val="055995"/>
              </a:solidFill>
            </a:endParaRPr>
          </a:p>
          <a:p>
            <a:pPr marL="600075" lvl="1" indent="-257175">
              <a:buFont typeface="Arial" panose="020B0604020202020204" pitchFamily="34" charset="0"/>
              <a:buChar char="•"/>
              <a:defRPr/>
            </a:pPr>
            <a:r>
              <a:rPr lang="nb-NO" sz="1650" i="1" dirty="0" err="1">
                <a:solidFill>
                  <a:srgbClr val="055995"/>
                </a:solidFill>
              </a:rPr>
              <a:t>NAKMIs</a:t>
            </a:r>
            <a:r>
              <a:rPr lang="nb-NO" sz="1650" i="1" dirty="0">
                <a:solidFill>
                  <a:srgbClr val="055995"/>
                </a:solidFill>
              </a:rPr>
              <a:t> kompetanseheving av helsepersonell</a:t>
            </a:r>
          </a:p>
        </p:txBody>
      </p:sp>
      <p:sp>
        <p:nvSpPr>
          <p:cNvPr id="9" name="TekstSylinder 4"/>
          <p:cNvSpPr txBox="1">
            <a:spLocks noChangeArrowheads="1"/>
          </p:cNvSpPr>
          <p:nvPr/>
        </p:nvSpPr>
        <p:spPr bwMode="auto">
          <a:xfrm>
            <a:off x="1134666" y="5563791"/>
            <a:ext cx="5616903"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buNone/>
            </a:pPr>
            <a:r>
              <a:rPr lang="nb-NO" sz="750" b="1" dirty="0">
                <a:solidFill>
                  <a:schemeClr val="accent2">
                    <a:lumMod val="75000"/>
                  </a:schemeClr>
                </a:solidFill>
              </a:rPr>
              <a:t>Helse- og omsorgsdepartementet: Likeverdige helse- og omsorgstjenester. Nasjonal strategi om innvandreres helse. </a:t>
            </a:r>
          </a:p>
          <a:p>
            <a:pPr>
              <a:buNone/>
            </a:pPr>
            <a:r>
              <a:rPr lang="nb-NO" sz="750" dirty="0">
                <a:solidFill>
                  <a:schemeClr val="accent2">
                    <a:lumMod val="75000"/>
                  </a:schemeClr>
                </a:solidFill>
              </a:rPr>
              <a:t>Tilgjengelig fra: </a:t>
            </a:r>
            <a:r>
              <a:rPr lang="nb-NO" sz="750" dirty="0">
                <a:solidFill>
                  <a:schemeClr val="accent5">
                    <a:lumMod val="75000"/>
                  </a:schemeClr>
                </a:solidFill>
              </a:rPr>
              <a:t>https://www.regjeringen.no/contentassets/2de7e9efa8d341cfb8787a71eb15e2db/likeverdige_tjenester.pdf</a:t>
            </a:r>
          </a:p>
          <a:p>
            <a:pPr>
              <a:spcBef>
                <a:spcPct val="0"/>
              </a:spcBef>
              <a:buFontTx/>
              <a:buNone/>
            </a:pPr>
            <a:endParaRPr lang="nb-NO" altLang="nb-NO" sz="1050" dirty="0">
              <a:solidFill>
                <a:srgbClr val="F18D05"/>
              </a:solidFill>
            </a:endParaRPr>
          </a:p>
          <a:p>
            <a:pPr>
              <a:spcBef>
                <a:spcPct val="0"/>
              </a:spcBef>
              <a:buFontTx/>
              <a:buNone/>
            </a:pPr>
            <a:endParaRPr lang="nb-NO" altLang="nb-NO" sz="1050" dirty="0">
              <a:solidFill>
                <a:srgbClr val="F18D05"/>
              </a:solidFill>
            </a:endParaRPr>
          </a:p>
        </p:txBody>
      </p:sp>
      <p:sp>
        <p:nvSpPr>
          <p:cNvPr id="10" name="Rektangel 8"/>
          <p:cNvSpPr/>
          <p:nvPr/>
        </p:nvSpPr>
        <p:spPr>
          <a:xfrm>
            <a:off x="1134666" y="5563791"/>
            <a:ext cx="6858001" cy="13097"/>
          </a:xfrm>
          <a:prstGeom prst="rect">
            <a:avLst/>
          </a:prstGeom>
          <a:solidFill>
            <a:srgbClr val="F18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nb-NO" altLang="nb-NO" sz="1350">
              <a:solidFill>
                <a:srgbClr val="F18E05"/>
              </a:solidFill>
            </a:endParaRPr>
          </a:p>
          <a:p>
            <a:pPr algn="ctr">
              <a:defRPr/>
            </a:pPr>
            <a:endParaRPr lang="nb-NO" altLang="nb-NO" sz="1350">
              <a:solidFill>
                <a:srgbClr val="F18E05"/>
              </a:solidFill>
            </a:endParaRPr>
          </a:p>
        </p:txBody>
      </p:sp>
    </p:spTree>
    <p:extLst>
      <p:ext uri="{BB962C8B-B14F-4D97-AF65-F5344CB8AC3E}">
        <p14:creationId xmlns:p14="http://schemas.microsoft.com/office/powerpoint/2010/main" val="2458230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260648"/>
            <a:ext cx="9144000" cy="12241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tel 1"/>
          <p:cNvSpPr>
            <a:spLocks noGrp="1"/>
          </p:cNvSpPr>
          <p:nvPr>
            <p:ph type="title"/>
          </p:nvPr>
        </p:nvSpPr>
        <p:spPr>
          <a:xfrm>
            <a:off x="457200" y="274638"/>
            <a:ext cx="8229600" cy="1138138"/>
          </a:xfrm>
        </p:spPr>
        <p:txBody>
          <a:bodyPr>
            <a:normAutofit/>
          </a:bodyPr>
          <a:lstStyle/>
          <a:p>
            <a:r>
              <a:rPr lang="nb-NO" dirty="0" smtClean="0">
                <a:solidFill>
                  <a:schemeClr val="accent1">
                    <a:lumMod val="75000"/>
                  </a:schemeClr>
                </a:solidFill>
              </a:rPr>
              <a:t>Bruk ikke barn som tolk</a:t>
            </a:r>
            <a:endParaRPr lang="nb-NO" dirty="0">
              <a:solidFill>
                <a:schemeClr val="accent1">
                  <a:lumMod val="75000"/>
                </a:schemeClr>
              </a:solidFill>
            </a:endParaRPr>
          </a:p>
        </p:txBody>
      </p:sp>
      <p:sp>
        <p:nvSpPr>
          <p:cNvPr id="3" name="Plassholder for innhold 2"/>
          <p:cNvSpPr>
            <a:spLocks noGrp="1"/>
          </p:cNvSpPr>
          <p:nvPr>
            <p:ph idx="1"/>
          </p:nvPr>
        </p:nvSpPr>
        <p:spPr/>
        <p:txBody>
          <a:bodyPr>
            <a:normAutofit fontScale="85000" lnSpcReduction="20000"/>
          </a:bodyPr>
          <a:lstStyle/>
          <a:p>
            <a:r>
              <a:rPr lang="nb-NO" dirty="0" smtClean="0"/>
              <a:t>Hensynet til barnet</a:t>
            </a:r>
          </a:p>
          <a:p>
            <a:pPr lvl="1"/>
            <a:r>
              <a:rPr lang="nb-NO" dirty="0" smtClean="0"/>
              <a:t>Hvilke temaer kommer opp</a:t>
            </a:r>
          </a:p>
          <a:p>
            <a:pPr lvl="1"/>
            <a:r>
              <a:rPr lang="nb-NO" dirty="0" smtClean="0"/>
              <a:t>Ubehag og utrygghet</a:t>
            </a:r>
          </a:p>
          <a:p>
            <a:pPr lvl="1"/>
            <a:r>
              <a:rPr lang="nb-NO" dirty="0"/>
              <a:t>S</a:t>
            </a:r>
            <a:r>
              <a:rPr lang="nb-NO" dirty="0" smtClean="0"/>
              <a:t>tort ansvar </a:t>
            </a:r>
          </a:p>
          <a:p>
            <a:pPr lvl="1"/>
            <a:r>
              <a:rPr lang="nb-NO" dirty="0"/>
              <a:t>S</a:t>
            </a:r>
            <a:r>
              <a:rPr lang="nb-NO" dirty="0" smtClean="0"/>
              <a:t>kyldfølelse</a:t>
            </a:r>
          </a:p>
          <a:p>
            <a:r>
              <a:rPr lang="nb-NO" dirty="0" smtClean="0"/>
              <a:t>Hensynet til </a:t>
            </a:r>
            <a:r>
              <a:rPr lang="nb-NO" dirty="0"/>
              <a:t>f</a:t>
            </a:r>
            <a:r>
              <a:rPr lang="nb-NO" dirty="0" smtClean="0"/>
              <a:t>orelder-barn relasjonen</a:t>
            </a:r>
          </a:p>
          <a:p>
            <a:pPr lvl="1"/>
            <a:r>
              <a:rPr lang="nb-NO" dirty="0" smtClean="0"/>
              <a:t>Undergraver naturlig maktrelasjon</a:t>
            </a:r>
          </a:p>
          <a:p>
            <a:r>
              <a:rPr lang="nb-NO" dirty="0" smtClean="0"/>
              <a:t>Pasientsikkerheten</a:t>
            </a:r>
          </a:p>
          <a:p>
            <a:pPr lvl="1"/>
            <a:r>
              <a:rPr lang="nb-NO" dirty="0" smtClean="0"/>
              <a:t>Barn innrømmer ikke alltid feil</a:t>
            </a:r>
          </a:p>
          <a:p>
            <a:pPr lvl="1"/>
            <a:r>
              <a:rPr lang="nb-NO" dirty="0" smtClean="0"/>
              <a:t>Forstår ikke alltid alvoret – vil heller leke…</a:t>
            </a:r>
          </a:p>
          <a:p>
            <a:pPr lvl="1"/>
            <a:r>
              <a:rPr lang="nb-NO" dirty="0" smtClean="0"/>
              <a:t>Oversetter feil fordi de ikke har kunnskaper nok</a:t>
            </a:r>
          </a:p>
          <a:p>
            <a:pPr marL="457200" lvl="1" indent="0">
              <a:buNone/>
            </a:pPr>
            <a:endParaRPr lang="nb-NO" dirty="0"/>
          </a:p>
        </p:txBody>
      </p:sp>
    </p:spTree>
    <p:extLst>
      <p:ext uri="{BB962C8B-B14F-4D97-AF65-F5344CB8AC3E}">
        <p14:creationId xmlns:p14="http://schemas.microsoft.com/office/powerpoint/2010/main" val="23031245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9" descr="tolkeportalen 2.JPG"/>
          <p:cNvPicPr>
            <a:picLocks noChangeAspect="1"/>
          </p:cNvPicPr>
          <p:nvPr/>
        </p:nvPicPr>
        <p:blipFill>
          <a:blip r:embed="rId3" cstate="print"/>
          <a:srcRect/>
          <a:stretch>
            <a:fillRect/>
          </a:stretch>
        </p:blipFill>
        <p:spPr bwMode="auto">
          <a:xfrm>
            <a:off x="395536" y="476672"/>
            <a:ext cx="8316087" cy="5794903"/>
          </a:xfrm>
          <a:prstGeom prst="rect">
            <a:avLst/>
          </a:prstGeom>
          <a:noFill/>
          <a:ln w="9525">
            <a:noFill/>
            <a:miter lim="800000"/>
            <a:headEnd/>
            <a:tailEnd/>
          </a:ln>
        </p:spPr>
      </p:pic>
    </p:spTree>
    <p:extLst>
      <p:ext uri="{BB962C8B-B14F-4D97-AF65-F5344CB8AC3E}">
        <p14:creationId xmlns:p14="http://schemas.microsoft.com/office/powerpoint/2010/main" val="41085880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260648"/>
            <a:ext cx="9144000" cy="12241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a:xfrm>
            <a:off x="457200" y="274638"/>
            <a:ext cx="8229600" cy="1138138"/>
          </a:xfrm>
        </p:spPr>
        <p:txBody>
          <a:bodyPr/>
          <a:lstStyle/>
          <a:p>
            <a:r>
              <a:rPr lang="nb-NO" dirty="0">
                <a:solidFill>
                  <a:schemeClr val="accent1">
                    <a:lumMod val="75000"/>
                  </a:schemeClr>
                </a:solidFill>
              </a:rPr>
              <a:t>Bruk et enklere språk</a:t>
            </a:r>
          </a:p>
        </p:txBody>
      </p:sp>
      <p:sp>
        <p:nvSpPr>
          <p:cNvPr id="3" name="Plassholder for innhold 2"/>
          <p:cNvSpPr>
            <a:spLocks noGrp="1"/>
          </p:cNvSpPr>
          <p:nvPr>
            <p:ph idx="1"/>
          </p:nvPr>
        </p:nvSpPr>
        <p:spPr/>
        <p:txBody>
          <a:bodyPr>
            <a:normAutofit fontScale="85000" lnSpcReduction="20000"/>
          </a:bodyPr>
          <a:lstStyle/>
          <a:p>
            <a:r>
              <a:rPr lang="nb-NO" dirty="0"/>
              <a:t>Artikulasjon</a:t>
            </a:r>
          </a:p>
          <a:p>
            <a:r>
              <a:rPr lang="nb-NO" dirty="0"/>
              <a:t>Unngå eller forklar fremmedord, sjargong</a:t>
            </a:r>
          </a:p>
          <a:p>
            <a:r>
              <a:rPr lang="nb-NO" dirty="0"/>
              <a:t>Still spørsmål direkte</a:t>
            </a:r>
          </a:p>
          <a:p>
            <a:r>
              <a:rPr lang="nb-NO" dirty="0"/>
              <a:t>Still ett spørsmål om gangen</a:t>
            </a:r>
          </a:p>
          <a:p>
            <a:r>
              <a:rPr lang="nb-NO" dirty="0"/>
              <a:t>Unngå kompliserte setningsstrukturer som kan lede til at den som lytter, og som trenger informasjon, men som kanskje ikke forstår alt på grunn av språkproblemer, men som likevel er god nok i norsk til at det er mulig å forklare, ikke forstår noe av det som blir sagt, av deg til dem.</a:t>
            </a:r>
          </a:p>
          <a:p>
            <a:r>
              <a:rPr lang="nb-NO" dirty="0"/>
              <a:t>Vær utvetydig på hvem, hva, hvor og når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850900"/>
          </a:xfrm>
        </p:spPr>
        <p:txBody>
          <a:bodyPr rtlCol="0">
            <a:normAutofit/>
          </a:bodyPr>
          <a:lstStyle/>
          <a:p>
            <a:pPr eaLnBrk="1" fontAlgn="auto" hangingPunct="1">
              <a:spcAft>
                <a:spcPts val="0"/>
              </a:spcAft>
              <a:defRPr/>
            </a:pPr>
            <a:r>
              <a:rPr lang="nb-NO" sz="4000" b="1" dirty="0">
                <a:solidFill>
                  <a:srgbClr val="005295"/>
                </a:solidFill>
              </a:rPr>
              <a:t>Eksempler AMK: Justere språket</a:t>
            </a:r>
            <a:endParaRPr lang="nb-NO" sz="4000" b="1" dirty="0">
              <a:solidFill>
                <a:schemeClr val="accent1">
                  <a:lumMod val="75000"/>
                </a:schemeClr>
              </a:solidFill>
            </a:endParaRPr>
          </a:p>
        </p:txBody>
      </p:sp>
      <p:pic>
        <p:nvPicPr>
          <p:cNvPr id="151555" name="Bilde 3" descr="Forenkl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1243013"/>
            <a:ext cx="5616575"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6" name="TekstSylinder 5"/>
          <p:cNvSpPr txBox="1">
            <a:spLocks noChangeArrowheads="1"/>
          </p:cNvSpPr>
          <p:nvPr/>
        </p:nvSpPr>
        <p:spPr bwMode="auto">
          <a:xfrm>
            <a:off x="468313" y="1700213"/>
            <a:ext cx="22320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nb-NO" altLang="nb-NO" sz="2000" b="1">
                <a:solidFill>
                  <a:srgbClr val="005295"/>
                </a:solidFill>
                <a:latin typeface="Arial" pitchFamily="34" charset="0"/>
              </a:rPr>
              <a:t>Situasjon: </a:t>
            </a:r>
          </a:p>
          <a:p>
            <a:pPr eaLnBrk="1" hangingPunct="1">
              <a:spcBef>
                <a:spcPct val="0"/>
              </a:spcBef>
              <a:buFontTx/>
              <a:buNone/>
            </a:pPr>
            <a:r>
              <a:rPr lang="nb-NO" altLang="nb-NO" sz="2000">
                <a:solidFill>
                  <a:srgbClr val="005295"/>
                </a:solidFill>
                <a:latin typeface="Arial" pitchFamily="34" charset="0"/>
              </a:rPr>
              <a:t>Mor ringer inn. Liten jente med høy feber.</a:t>
            </a:r>
          </a:p>
        </p:txBody>
      </p:sp>
      <p:sp>
        <p:nvSpPr>
          <p:cNvPr id="10" name="TekstSylinder 9"/>
          <p:cNvSpPr txBox="1"/>
          <p:nvPr/>
        </p:nvSpPr>
        <p:spPr>
          <a:xfrm>
            <a:off x="4859338" y="1708150"/>
            <a:ext cx="2160587" cy="277813"/>
          </a:xfrm>
          <a:prstGeom prst="rect">
            <a:avLst/>
          </a:prstGeom>
          <a:solidFill>
            <a:srgbClr val="FFFFCC"/>
          </a:solid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nb-NO" sz="1200" dirty="0">
                <a:solidFill>
                  <a:schemeClr val="tx2"/>
                </a:solidFill>
                <a:latin typeface="Arial" charset="0"/>
                <a:cs typeface="Arial" charset="0"/>
              </a:rPr>
              <a:t>Forenkling 1: enklere setning</a:t>
            </a:r>
          </a:p>
        </p:txBody>
      </p:sp>
      <p:sp>
        <p:nvSpPr>
          <p:cNvPr id="11" name="TekstSylinder 10"/>
          <p:cNvSpPr txBox="1"/>
          <p:nvPr/>
        </p:nvSpPr>
        <p:spPr>
          <a:xfrm>
            <a:off x="5148263" y="3213100"/>
            <a:ext cx="1655762" cy="276225"/>
          </a:xfrm>
          <a:prstGeom prst="rect">
            <a:avLst/>
          </a:prstGeom>
          <a:solidFill>
            <a:srgbClr val="FFFFCC"/>
          </a:solid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nb-NO" sz="1200" dirty="0">
                <a:solidFill>
                  <a:schemeClr val="tx2"/>
                </a:solidFill>
                <a:latin typeface="Arial" charset="0"/>
                <a:cs typeface="Arial" charset="0"/>
              </a:rPr>
              <a:t>Forenkling 3: Effekt</a:t>
            </a:r>
          </a:p>
        </p:txBody>
      </p:sp>
      <p:sp>
        <p:nvSpPr>
          <p:cNvPr id="12" name="TekstSylinder 11"/>
          <p:cNvSpPr txBox="1"/>
          <p:nvPr/>
        </p:nvSpPr>
        <p:spPr>
          <a:xfrm>
            <a:off x="5126038" y="2727325"/>
            <a:ext cx="2087562" cy="277813"/>
          </a:xfrm>
          <a:prstGeom prst="rect">
            <a:avLst/>
          </a:prstGeom>
          <a:solidFill>
            <a:srgbClr val="FFFFCC"/>
          </a:solid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nb-NO" sz="1200" dirty="0">
                <a:solidFill>
                  <a:schemeClr val="tx2"/>
                </a:solidFill>
                <a:latin typeface="Arial" charset="0"/>
                <a:cs typeface="Arial" charset="0"/>
              </a:rPr>
              <a:t>Forenkling 2: Artikulasjon</a:t>
            </a:r>
          </a:p>
        </p:txBody>
      </p:sp>
      <p:sp>
        <p:nvSpPr>
          <p:cNvPr id="13" name="TekstSylinder 12"/>
          <p:cNvSpPr txBox="1"/>
          <p:nvPr/>
        </p:nvSpPr>
        <p:spPr>
          <a:xfrm>
            <a:off x="5340350" y="4192588"/>
            <a:ext cx="1967954" cy="277812"/>
          </a:xfrm>
          <a:prstGeom prst="rect">
            <a:avLst/>
          </a:prstGeom>
          <a:solidFill>
            <a:srgbClr val="FFFFCC"/>
          </a:solidFill>
          <a:effectLst>
            <a:outerShdw blurRad="50800" dist="38100" dir="2700000" algn="tl" rotWithShape="0">
              <a:prstClr val="black">
                <a:alpha val="40000"/>
              </a:prstClr>
            </a:outerShdw>
          </a:effectLst>
        </p:spPr>
        <p:txBody>
          <a:bodyPr wrap="square">
            <a:spAutoFit/>
          </a:bodyPr>
          <a:lstStyle/>
          <a:p>
            <a:pPr fontAlgn="auto">
              <a:spcBef>
                <a:spcPts val="0"/>
              </a:spcBef>
              <a:spcAft>
                <a:spcPts val="0"/>
              </a:spcAft>
              <a:defRPr/>
            </a:pPr>
            <a:r>
              <a:rPr lang="nb-NO" sz="1200" dirty="0">
                <a:solidFill>
                  <a:schemeClr val="tx2"/>
                </a:solidFill>
                <a:latin typeface="Arial" charset="0"/>
                <a:cs typeface="Arial" charset="0"/>
              </a:rPr>
              <a:t>Forenkling 4: Resultat</a:t>
            </a:r>
          </a:p>
        </p:txBody>
      </p:sp>
      <p:sp>
        <p:nvSpPr>
          <p:cNvPr id="14" name="TekstSylinder 13"/>
          <p:cNvSpPr txBox="1"/>
          <p:nvPr/>
        </p:nvSpPr>
        <p:spPr>
          <a:xfrm>
            <a:off x="5292725" y="4652963"/>
            <a:ext cx="2015579" cy="277812"/>
          </a:xfrm>
          <a:prstGeom prst="rect">
            <a:avLst/>
          </a:prstGeom>
          <a:solidFill>
            <a:srgbClr val="FFFFCC"/>
          </a:solidFill>
          <a:effectLst>
            <a:outerShdw blurRad="50800" dist="38100" dir="2700000" algn="tl" rotWithShape="0">
              <a:prstClr val="black">
                <a:alpha val="40000"/>
              </a:prstClr>
            </a:outerShdw>
          </a:effectLst>
        </p:spPr>
        <p:txBody>
          <a:bodyPr wrap="square">
            <a:spAutoFit/>
          </a:bodyPr>
          <a:lstStyle/>
          <a:p>
            <a:pPr fontAlgn="auto">
              <a:spcBef>
                <a:spcPts val="0"/>
              </a:spcBef>
              <a:spcAft>
                <a:spcPts val="0"/>
              </a:spcAft>
              <a:defRPr/>
            </a:pPr>
            <a:r>
              <a:rPr lang="nb-NO" sz="1200" dirty="0">
                <a:solidFill>
                  <a:schemeClr val="tx2"/>
                </a:solidFill>
                <a:latin typeface="Arial" charset="0"/>
                <a:cs typeface="Arial" charset="0"/>
              </a:rPr>
              <a:t>Forenkling 5: Resultat</a:t>
            </a:r>
          </a:p>
        </p:txBody>
      </p:sp>
      <p:sp>
        <p:nvSpPr>
          <p:cNvPr id="7" name="Plassholder for lysbildenummer 6"/>
          <p:cNvSpPr>
            <a:spLocks noGrp="1"/>
          </p:cNvSpPr>
          <p:nvPr>
            <p:ph type="sldNum" sz="quarter" idx="12"/>
          </p:nvPr>
        </p:nvSpPr>
        <p:spPr/>
        <p:txBody>
          <a:bodyPr/>
          <a:lstStyle/>
          <a:p>
            <a:pPr>
              <a:defRPr/>
            </a:pPr>
            <a:fld id="{4FD181BC-A057-4510-8DE1-2D9BB2CD8F0D}" type="slidenum">
              <a:rPr lang="nb-NO">
                <a:solidFill>
                  <a:schemeClr val="accent6">
                    <a:lumMod val="75000"/>
                  </a:schemeClr>
                </a:solidFill>
              </a:rPr>
              <a:pPr>
                <a:defRPr/>
              </a:pPr>
              <a:t>43</a:t>
            </a:fld>
            <a:endParaRPr lang="nb-NO" dirty="0">
              <a:solidFill>
                <a:schemeClr val="accent6">
                  <a:lumMod val="75000"/>
                </a:schemeClr>
              </a:solidFill>
            </a:endParaRPr>
          </a:p>
        </p:txBody>
      </p:sp>
    </p:spTree>
    <p:extLst>
      <p:ext uri="{BB962C8B-B14F-4D97-AF65-F5344CB8AC3E}">
        <p14:creationId xmlns:p14="http://schemas.microsoft.com/office/powerpoint/2010/main" val="4481865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922337"/>
          </a:xfrm>
        </p:spPr>
        <p:txBody>
          <a:bodyPr rtlCol="0">
            <a:normAutofit/>
          </a:bodyPr>
          <a:lstStyle/>
          <a:p>
            <a:pPr eaLnBrk="1" fontAlgn="auto" hangingPunct="1">
              <a:spcAft>
                <a:spcPts val="0"/>
              </a:spcAft>
              <a:defRPr/>
            </a:pPr>
            <a:r>
              <a:rPr lang="nb-NO" sz="4000" b="1" dirty="0">
                <a:solidFill>
                  <a:srgbClr val="005295"/>
                </a:solidFill>
              </a:rPr>
              <a:t>Eksempler AMK: Direkte spørsmål</a:t>
            </a:r>
            <a:endParaRPr lang="nb-NO" sz="4000" b="1" dirty="0">
              <a:solidFill>
                <a:schemeClr val="accent1">
                  <a:lumMod val="75000"/>
                </a:schemeClr>
              </a:solidFill>
            </a:endParaRPr>
          </a:p>
        </p:txBody>
      </p:sp>
      <p:sp>
        <p:nvSpPr>
          <p:cNvPr id="6" name="TekstSylinder 5"/>
          <p:cNvSpPr txBox="1"/>
          <p:nvPr/>
        </p:nvSpPr>
        <p:spPr>
          <a:xfrm>
            <a:off x="827088" y="1628775"/>
            <a:ext cx="2665412" cy="923925"/>
          </a:xfrm>
          <a:prstGeom prst="rect">
            <a:avLst/>
          </a:prstGeom>
          <a:solidFill>
            <a:srgbClr val="FFFFCC"/>
          </a:solid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nb-NO" b="1" dirty="0">
                <a:solidFill>
                  <a:srgbClr val="005295"/>
                </a:solidFill>
                <a:latin typeface="Arial" charset="0"/>
                <a:cs typeface="Arial" charset="0"/>
              </a:rPr>
              <a:t>Situasjon: </a:t>
            </a:r>
          </a:p>
          <a:p>
            <a:pPr fontAlgn="auto">
              <a:spcBef>
                <a:spcPts val="0"/>
              </a:spcBef>
              <a:spcAft>
                <a:spcPts val="0"/>
              </a:spcAft>
              <a:defRPr/>
            </a:pPr>
            <a:r>
              <a:rPr lang="nb-NO" dirty="0">
                <a:solidFill>
                  <a:srgbClr val="005295"/>
                </a:solidFill>
                <a:latin typeface="Arial" charset="0"/>
                <a:cs typeface="Arial" charset="0"/>
              </a:rPr>
              <a:t>Innringer har funnet en bevisstløs man på gaten</a:t>
            </a:r>
          </a:p>
        </p:txBody>
      </p:sp>
      <p:pic>
        <p:nvPicPr>
          <p:cNvPr id="152580" name="Bilde 6" descr="Direkte spørsmå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708275"/>
            <a:ext cx="763270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Sylinder 7"/>
          <p:cNvSpPr txBox="1"/>
          <p:nvPr/>
        </p:nvSpPr>
        <p:spPr>
          <a:xfrm>
            <a:off x="3779838" y="1628775"/>
            <a:ext cx="2663825" cy="646113"/>
          </a:xfrm>
          <a:prstGeom prst="rect">
            <a:avLst/>
          </a:prstGeom>
          <a:solidFill>
            <a:srgbClr val="FFFFCC"/>
          </a:solid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nb-NO" dirty="0">
                <a:solidFill>
                  <a:srgbClr val="005295"/>
                </a:solidFill>
                <a:latin typeface="Arial" charset="0"/>
                <a:cs typeface="Arial" charset="0"/>
              </a:rPr>
              <a:t>Operatør ønsker å vite om det er rusrelatert. </a:t>
            </a:r>
          </a:p>
        </p:txBody>
      </p:sp>
      <p:sp>
        <p:nvSpPr>
          <p:cNvPr id="7" name="Rektangel 7"/>
          <p:cNvSpPr/>
          <p:nvPr/>
        </p:nvSpPr>
        <p:spPr>
          <a:xfrm>
            <a:off x="-36512" y="6309320"/>
            <a:ext cx="9144001" cy="174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dirty="0"/>
          </a:p>
          <a:p>
            <a:pPr algn="ctr" fontAlgn="auto">
              <a:spcBef>
                <a:spcPts val="0"/>
              </a:spcBef>
              <a:spcAft>
                <a:spcPts val="0"/>
              </a:spcAft>
              <a:defRPr/>
            </a:pPr>
            <a:endParaRPr lang="nb-NO" dirty="0"/>
          </a:p>
        </p:txBody>
      </p:sp>
      <p:sp>
        <p:nvSpPr>
          <p:cNvPr id="9" name="Plassholder for lysbildenummer 9"/>
          <p:cNvSpPr txBox="1">
            <a:spLocks/>
          </p:cNvSpPr>
          <p:nvPr/>
        </p:nvSpPr>
        <p:spPr>
          <a:xfrm>
            <a:off x="6527801" y="6390282"/>
            <a:ext cx="21336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30B802B-2670-49A9-8AB6-E7D873587B9D}" type="slidenum">
              <a:rPr lang="nb-NO" smtClean="0">
                <a:solidFill>
                  <a:schemeClr val="accent6">
                    <a:lumMod val="75000"/>
                  </a:schemeClr>
                </a:solidFill>
              </a:rPr>
              <a:pPr>
                <a:defRPr/>
              </a:pPr>
              <a:t>44</a:t>
            </a:fld>
            <a:endParaRPr lang="nb-NO" dirty="0">
              <a:solidFill>
                <a:schemeClr val="accent6">
                  <a:lumMod val="75000"/>
                </a:schemeClr>
              </a:solidFill>
            </a:endParaRPr>
          </a:p>
        </p:txBody>
      </p:sp>
    </p:spTree>
    <p:extLst>
      <p:ext uri="{BB962C8B-B14F-4D97-AF65-F5344CB8AC3E}">
        <p14:creationId xmlns:p14="http://schemas.microsoft.com/office/powerpoint/2010/main" val="537857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260648"/>
            <a:ext cx="9144000" cy="12241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a:xfrm>
            <a:off x="457200" y="274638"/>
            <a:ext cx="8229600" cy="1138138"/>
          </a:xfrm>
        </p:spPr>
        <p:txBody>
          <a:bodyPr>
            <a:normAutofit/>
          </a:bodyPr>
          <a:lstStyle/>
          <a:p>
            <a:pPr marL="342900" indent="-342900"/>
            <a:r>
              <a:rPr lang="nb-NO" dirty="0">
                <a:solidFill>
                  <a:schemeClr val="tx2"/>
                </a:solidFill>
              </a:rPr>
              <a:t>Mulige språklige misforståelser</a:t>
            </a:r>
          </a:p>
        </p:txBody>
      </p:sp>
      <p:graphicFrame>
        <p:nvGraphicFramePr>
          <p:cNvPr id="6" name="Tabell 5"/>
          <p:cNvGraphicFramePr>
            <a:graphicFrameLocks noGrp="1"/>
          </p:cNvGraphicFramePr>
          <p:nvPr>
            <p:extLst>
              <p:ext uri="{D42A27DB-BD31-4B8C-83A1-F6EECF244321}">
                <p14:modId xmlns:p14="http://schemas.microsoft.com/office/powerpoint/2010/main" val="3076728103"/>
              </p:ext>
            </p:extLst>
          </p:nvPr>
        </p:nvGraphicFramePr>
        <p:xfrm>
          <a:off x="467544" y="1700806"/>
          <a:ext cx="8280920" cy="3600400"/>
        </p:xfrm>
        <a:graphic>
          <a:graphicData uri="http://schemas.openxmlformats.org/drawingml/2006/table">
            <a:tbl>
              <a:tblPr firstRow="1" bandRow="1">
                <a:tableStyleId>{69CF1AB2-1976-4502-BF36-3FF5EA218861}</a:tableStyleId>
              </a:tblPr>
              <a:tblGrid>
                <a:gridCol w="2448272">
                  <a:extLst>
                    <a:ext uri="{9D8B030D-6E8A-4147-A177-3AD203B41FA5}">
                      <a16:colId xmlns:a16="http://schemas.microsoft.com/office/drawing/2014/main" xmlns="" val="20000"/>
                    </a:ext>
                  </a:extLst>
                </a:gridCol>
                <a:gridCol w="5832648">
                  <a:extLst>
                    <a:ext uri="{9D8B030D-6E8A-4147-A177-3AD203B41FA5}">
                      <a16:colId xmlns:a16="http://schemas.microsoft.com/office/drawing/2014/main" xmlns="" val="20001"/>
                    </a:ext>
                  </a:extLst>
                </a:gridCol>
              </a:tblGrid>
              <a:tr h="4831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2000" b="1" dirty="0"/>
                        <a:t>Grammatikk</a:t>
                      </a:r>
                    </a:p>
                  </a:txBody>
                  <a:tcPr/>
                </a:tc>
                <a:tc>
                  <a:txBody>
                    <a:bodyPr/>
                    <a:lstStyle/>
                    <a:p>
                      <a:r>
                        <a:rPr lang="nb-NO" b="0" dirty="0"/>
                        <a:t>Hun er dårlig, vs. han var dårlig</a:t>
                      </a:r>
                    </a:p>
                  </a:txBody>
                  <a:tcPr/>
                </a:tc>
                <a:extLst>
                  <a:ext uri="{0D108BD9-81ED-4DB2-BD59-A6C34878D82A}">
                    <a16:rowId xmlns:a16="http://schemas.microsoft.com/office/drawing/2014/main" xmlns="" val="10000"/>
                  </a:ext>
                </a:extLst>
              </a:tr>
              <a:tr h="4831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2000" b="1" dirty="0"/>
                        <a:t>Ordforråd</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b-NO" dirty="0"/>
                        <a:t>Alle medisinske begreper</a:t>
                      </a:r>
                      <a:r>
                        <a:rPr lang="nb-NO" baseline="0" dirty="0"/>
                        <a:t>, ord man bruker sjelden </a:t>
                      </a:r>
                      <a:endParaRPr lang="nb-NO" dirty="0"/>
                    </a:p>
                  </a:txBody>
                  <a:tcPr/>
                </a:tc>
                <a:extLst>
                  <a:ext uri="{0D108BD9-81ED-4DB2-BD59-A6C34878D82A}">
                    <a16:rowId xmlns:a16="http://schemas.microsoft.com/office/drawing/2014/main" xmlns="" val="10001"/>
                  </a:ext>
                </a:extLst>
              </a:tr>
              <a:tr h="4831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2000" b="1" dirty="0"/>
                        <a:t>Idiomatiske uttrykk</a:t>
                      </a:r>
                    </a:p>
                  </a:txBody>
                  <a:tcPr/>
                </a:tc>
                <a:tc>
                  <a:txBody>
                    <a:bodyPr/>
                    <a:lstStyle/>
                    <a:p>
                      <a:r>
                        <a:rPr lang="nb-NO" dirty="0"/>
                        <a:t>”er på vei”</a:t>
                      </a:r>
                    </a:p>
                  </a:txBody>
                  <a:tcPr/>
                </a:tc>
                <a:extLst>
                  <a:ext uri="{0D108BD9-81ED-4DB2-BD59-A6C34878D82A}">
                    <a16:rowId xmlns:a16="http://schemas.microsoft.com/office/drawing/2014/main" xmlns="" val="10002"/>
                  </a:ext>
                </a:extLst>
              </a:tr>
              <a:tr h="4831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2000" b="1" dirty="0"/>
                        <a:t>Ord som høres like ut</a:t>
                      </a:r>
                    </a:p>
                  </a:txBody>
                  <a:tcPr/>
                </a:tc>
                <a:tc>
                  <a:txBody>
                    <a:bodyPr/>
                    <a:lstStyle/>
                    <a:p>
                      <a:r>
                        <a:rPr lang="nb-NO" dirty="0"/>
                        <a:t> ”kne” og ”kniv”</a:t>
                      </a:r>
                    </a:p>
                  </a:txBody>
                  <a:tcPr/>
                </a:tc>
                <a:extLst>
                  <a:ext uri="{0D108BD9-81ED-4DB2-BD59-A6C34878D82A}">
                    <a16:rowId xmlns:a16="http://schemas.microsoft.com/office/drawing/2014/main" xmlns="" val="10003"/>
                  </a:ext>
                </a:extLst>
              </a:tr>
              <a:tr h="8339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2000" b="1" dirty="0"/>
                        <a:t>Nyanser</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b-NO" dirty="0"/>
                        <a:t>”Vondt og</a:t>
                      </a:r>
                      <a:r>
                        <a:rPr lang="nb-NO" baseline="0" dirty="0"/>
                        <a:t> sliten</a:t>
                      </a:r>
                      <a:r>
                        <a:rPr lang="nb-NO" dirty="0"/>
                        <a:t>” vs. ”Sterke</a:t>
                      </a:r>
                      <a:r>
                        <a:rPr lang="nb-NO" baseline="0" dirty="0"/>
                        <a:t> smerter i brystet og kortpustet</a:t>
                      </a:r>
                      <a:r>
                        <a:rPr lang="nb-NO" dirty="0"/>
                        <a:t>”</a:t>
                      </a:r>
                    </a:p>
                  </a:txBody>
                  <a:tcPr/>
                </a:tc>
                <a:extLst>
                  <a:ext uri="{0D108BD9-81ED-4DB2-BD59-A6C34878D82A}">
                    <a16:rowId xmlns:a16="http://schemas.microsoft.com/office/drawing/2014/main" xmlns="" val="10004"/>
                  </a:ext>
                </a:extLst>
              </a:tr>
              <a:tr h="833916">
                <a:tc>
                  <a:txBody>
                    <a:bodyPr/>
                    <a:lstStyle/>
                    <a:p>
                      <a:r>
                        <a:rPr lang="nb-NO" sz="2000" b="1" dirty="0"/>
                        <a:t>Høflighetsuttrykk</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b-NO" dirty="0"/>
                        <a:t>”Kanskje du kan være så snill å hente litt drikke?…” vs. ”Vann!”</a:t>
                      </a:r>
                    </a:p>
                  </a:txBody>
                  <a:tcPr/>
                </a:tc>
                <a:extLst>
                  <a:ext uri="{0D108BD9-81ED-4DB2-BD59-A6C34878D82A}">
                    <a16:rowId xmlns:a16="http://schemas.microsoft.com/office/drawing/2014/main" xmlns="" val="10005"/>
                  </a:ext>
                </a:extLst>
              </a:tr>
            </a:tbl>
          </a:graphicData>
        </a:graphic>
      </p:graphicFrame>
      <p:sp>
        <p:nvSpPr>
          <p:cNvPr id="8" name="TekstSylinder 7"/>
          <p:cNvSpPr txBox="1"/>
          <p:nvPr/>
        </p:nvSpPr>
        <p:spPr>
          <a:xfrm>
            <a:off x="467544" y="5445224"/>
            <a:ext cx="8280920" cy="830997"/>
          </a:xfrm>
          <a:prstGeom prst="rect">
            <a:avLst/>
          </a:prstGeom>
          <a:noFill/>
        </p:spPr>
        <p:txBody>
          <a:bodyPr wrap="square" rtlCol="0">
            <a:spAutoFit/>
          </a:bodyPr>
          <a:lstStyle/>
          <a:p>
            <a:r>
              <a:rPr lang="nb-NO" sz="2400" b="1" dirty="0"/>
              <a:t>Dersom en samtalen blir veldig rar: Tenk mulig misforståelse!</a:t>
            </a:r>
          </a:p>
          <a:p>
            <a:r>
              <a:rPr lang="nb-NO" sz="2400" b="1" dirty="0"/>
              <a:t>Dersom oppførselen er veldig rar: Tenk mulig misforståelse!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260648"/>
            <a:ext cx="9144000" cy="12241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a:xfrm>
            <a:off x="457200" y="274638"/>
            <a:ext cx="8229600" cy="1138138"/>
          </a:xfrm>
        </p:spPr>
        <p:txBody>
          <a:bodyPr>
            <a:normAutofit/>
          </a:bodyPr>
          <a:lstStyle/>
          <a:p>
            <a:r>
              <a:rPr lang="nb-NO" dirty="0">
                <a:solidFill>
                  <a:schemeClr val="accent1">
                    <a:lumMod val="75000"/>
                  </a:schemeClr>
                </a:solidFill>
              </a:rPr>
              <a:t>Eksempler AMK: Grammatikk</a:t>
            </a:r>
          </a:p>
        </p:txBody>
      </p:sp>
      <p:graphicFrame>
        <p:nvGraphicFramePr>
          <p:cNvPr id="4" name="Tabell 3"/>
          <p:cNvGraphicFramePr>
            <a:graphicFrameLocks noGrp="1"/>
          </p:cNvGraphicFramePr>
          <p:nvPr/>
        </p:nvGraphicFramePr>
        <p:xfrm>
          <a:off x="323528" y="2132856"/>
          <a:ext cx="8496944" cy="3657600"/>
        </p:xfrm>
        <a:graphic>
          <a:graphicData uri="http://schemas.openxmlformats.org/drawingml/2006/table">
            <a:tbl>
              <a:tblPr firstRow="1" bandRow="1">
                <a:tableStyleId>{5940675A-B579-460E-94D1-54222C63F5DA}</a:tableStyleId>
              </a:tblPr>
              <a:tblGrid>
                <a:gridCol w="1137984">
                  <a:extLst>
                    <a:ext uri="{9D8B030D-6E8A-4147-A177-3AD203B41FA5}">
                      <a16:colId xmlns:a16="http://schemas.microsoft.com/office/drawing/2014/main" xmlns="" val="20000"/>
                    </a:ext>
                  </a:extLst>
                </a:gridCol>
                <a:gridCol w="7358960">
                  <a:extLst>
                    <a:ext uri="{9D8B030D-6E8A-4147-A177-3AD203B41FA5}">
                      <a16:colId xmlns:a16="http://schemas.microsoft.com/office/drawing/2014/main" xmlns="" val="20001"/>
                    </a:ext>
                  </a:extLst>
                </a:gridCol>
              </a:tblGrid>
              <a:tr h="370840">
                <a:tc>
                  <a:txBody>
                    <a:bodyPr/>
                    <a:lstStyle/>
                    <a:p>
                      <a:endParaRPr lang="nb-NO" sz="1800" dirty="0"/>
                    </a:p>
                    <a:p>
                      <a:endParaRPr lang="nb-NO" sz="1800" dirty="0"/>
                    </a:p>
                    <a:p>
                      <a:r>
                        <a:rPr lang="nb-NO" sz="1800" dirty="0"/>
                        <a:t>Innringer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sz="18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8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800" kern="1200" dirty="0">
                          <a:solidFill>
                            <a:schemeClr val="tx1"/>
                          </a:solidFill>
                          <a:latin typeface="+mn-lt"/>
                          <a:ea typeface="+mn-ea"/>
                          <a:cs typeface="+mn-cs"/>
                        </a:rPr>
                        <a:t>ikke noe kontakt nå, hun puster så vidt </a:t>
                      </a:r>
                      <a:r>
                        <a:rPr lang="nb-NO" sz="1800" kern="1200" dirty="0">
                          <a:solidFill>
                            <a:srgbClr val="C00000"/>
                          </a:solidFill>
                          <a:latin typeface="+mn-lt"/>
                          <a:ea typeface="+mn-ea"/>
                          <a:cs typeface="+mn-cs"/>
                        </a:rPr>
                        <a:t>nå da er </a:t>
                      </a:r>
                      <a:r>
                        <a:rPr lang="nb-NO" sz="1800" kern="1200" dirty="0">
                          <a:solidFill>
                            <a:schemeClr val="tx1"/>
                          </a:solidFill>
                          <a:latin typeface="+mn-lt"/>
                          <a:ea typeface="+mn-ea"/>
                          <a:cs typeface="+mn-cs"/>
                        </a:rPr>
                        <a:t>det ikke noe pust ingen ting</a:t>
                      </a:r>
                    </a:p>
                  </a:txBody>
                  <a:tcPr/>
                </a:tc>
                <a:extLst>
                  <a:ext uri="{0D108BD9-81ED-4DB2-BD59-A6C34878D82A}">
                    <a16:rowId xmlns:a16="http://schemas.microsoft.com/office/drawing/2014/main" xmlns="" val="10000"/>
                  </a:ext>
                </a:extLst>
              </a:tr>
              <a:tr h="370840">
                <a:tc>
                  <a:txBody>
                    <a:bodyPr/>
                    <a:lstStyle/>
                    <a:p>
                      <a:endParaRPr lang="nb-NO" sz="1800" dirty="0"/>
                    </a:p>
                    <a:p>
                      <a:endParaRPr lang="nb-NO" sz="1800" dirty="0"/>
                    </a:p>
                    <a:p>
                      <a:r>
                        <a:rPr lang="nb-NO" sz="1800" dirty="0"/>
                        <a:t>Operatør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sz="18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8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800" kern="1200" dirty="0">
                          <a:solidFill>
                            <a:schemeClr val="tx1"/>
                          </a:solidFill>
                          <a:latin typeface="+mn-lt"/>
                          <a:ea typeface="+mn-ea"/>
                          <a:cs typeface="+mn-cs"/>
                        </a:rPr>
                        <a:t>ikke noe pust</a:t>
                      </a:r>
                    </a:p>
                  </a:txBody>
                  <a:tcPr/>
                </a:tc>
                <a:extLst>
                  <a:ext uri="{0D108BD9-81ED-4DB2-BD59-A6C34878D82A}">
                    <a16:rowId xmlns:a16="http://schemas.microsoft.com/office/drawing/2014/main" xmlns="" val="10001"/>
                  </a:ext>
                </a:extLst>
              </a:tr>
              <a:tr h="370840">
                <a:tc>
                  <a:txBody>
                    <a:bodyPr/>
                    <a:lstStyle/>
                    <a:p>
                      <a:endParaRPr lang="nb-NO" sz="1800" dirty="0"/>
                    </a:p>
                    <a:p>
                      <a:endParaRPr lang="nb-NO" sz="1800" dirty="0"/>
                    </a:p>
                    <a:p>
                      <a:r>
                        <a:rPr lang="nb-NO" sz="1800" dirty="0"/>
                        <a:t>Innringer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sz="18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8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800" kern="1200" dirty="0">
                          <a:solidFill>
                            <a:schemeClr val="tx1"/>
                          </a:solidFill>
                          <a:latin typeface="+mn-lt"/>
                          <a:ea typeface="+mn-ea"/>
                          <a:cs typeface="+mn-cs"/>
                        </a:rPr>
                        <a:t>nei men det begynte å komme litt svakt nå men får ikke noe kontakt på svar</a:t>
                      </a:r>
                    </a:p>
                  </a:txBody>
                  <a:tcPr/>
                </a:tc>
                <a:extLst>
                  <a:ext uri="{0D108BD9-81ED-4DB2-BD59-A6C34878D82A}">
                    <a16:rowId xmlns:a16="http://schemas.microsoft.com/office/drawing/2014/main" xmlns="" val="10002"/>
                  </a:ext>
                </a:extLst>
              </a:tr>
              <a:tr h="370840">
                <a:tc>
                  <a:txBody>
                    <a:bodyPr/>
                    <a:lstStyle/>
                    <a:p>
                      <a:endParaRPr lang="nb-NO" sz="1800" dirty="0"/>
                    </a:p>
                    <a:p>
                      <a:endParaRPr lang="nb-NO" sz="1800" dirty="0"/>
                    </a:p>
                    <a:p>
                      <a:r>
                        <a:rPr lang="nb-NO" sz="1800" dirty="0"/>
                        <a:t>Operatør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sz="18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8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800" kern="1200" dirty="0">
                          <a:solidFill>
                            <a:schemeClr val="tx1"/>
                          </a:solidFill>
                          <a:latin typeface="+mn-lt"/>
                          <a:ea typeface="+mn-ea"/>
                          <a:cs typeface="+mn-cs"/>
                        </a:rPr>
                        <a:t>Nei . men kan du </a:t>
                      </a:r>
                      <a:r>
                        <a:rPr lang="nb-NO" sz="1800" kern="1200" dirty="0" err="1">
                          <a:solidFill>
                            <a:schemeClr val="tx1"/>
                          </a:solidFill>
                          <a:latin typeface="+mn-lt"/>
                          <a:ea typeface="+mn-ea"/>
                          <a:cs typeface="+mn-cs"/>
                        </a:rPr>
                        <a:t>lægg</a:t>
                      </a:r>
                      <a:r>
                        <a:rPr lang="nb-NO" sz="1800" kern="1200" dirty="0">
                          <a:solidFill>
                            <a:schemeClr val="tx1"/>
                          </a:solidFill>
                          <a:latin typeface="+mn-lt"/>
                          <a:ea typeface="+mn-ea"/>
                          <a:cs typeface="+mn-cs"/>
                        </a:rPr>
                        <a:t> ho ned på </a:t>
                      </a:r>
                      <a:r>
                        <a:rPr lang="nb-NO" sz="1800" kern="1200" dirty="0" err="1">
                          <a:solidFill>
                            <a:schemeClr val="tx1"/>
                          </a:solidFill>
                          <a:latin typeface="+mn-lt"/>
                          <a:ea typeface="+mn-ea"/>
                          <a:cs typeface="+mn-cs"/>
                        </a:rPr>
                        <a:t>gålve</a:t>
                      </a:r>
                      <a:endParaRPr lang="nb-NO" sz="1800" kern="1200" dirty="0">
                        <a:solidFill>
                          <a:schemeClr val="tx1"/>
                        </a:solidFill>
                        <a:latin typeface="+mn-lt"/>
                        <a:ea typeface="+mn-ea"/>
                        <a:cs typeface="+mn-cs"/>
                      </a:endParaRPr>
                    </a:p>
                  </a:txBody>
                  <a:tcPr/>
                </a:tc>
                <a:extLst>
                  <a:ext uri="{0D108BD9-81ED-4DB2-BD59-A6C34878D82A}">
                    <a16:rowId xmlns:a16="http://schemas.microsoft.com/office/drawing/2014/main" xmlns="" val="10003"/>
                  </a:ext>
                </a:extLst>
              </a:tr>
            </a:tbl>
          </a:graphicData>
        </a:graphic>
      </p:graphicFrame>
      <p:sp>
        <p:nvSpPr>
          <p:cNvPr id="7" name="TekstSylinder 6"/>
          <p:cNvSpPr txBox="1"/>
          <p:nvPr/>
        </p:nvSpPr>
        <p:spPr>
          <a:xfrm>
            <a:off x="1619672" y="2204864"/>
            <a:ext cx="1368152" cy="369332"/>
          </a:xfrm>
          <a:prstGeom prst="rect">
            <a:avLst/>
          </a:prstGeom>
          <a:solidFill>
            <a:srgbClr val="FFFFCC"/>
          </a:solidFill>
          <a:effectLst>
            <a:outerShdw blurRad="50800" dist="38100" dir="2700000" algn="tl" rotWithShape="0">
              <a:prstClr val="black">
                <a:alpha val="40000"/>
              </a:prstClr>
            </a:outerShdw>
          </a:effectLst>
        </p:spPr>
        <p:txBody>
          <a:bodyPr wrap="square" rtlCol="0">
            <a:spAutoFit/>
          </a:bodyPr>
          <a:lstStyle/>
          <a:p>
            <a:r>
              <a:rPr lang="nb-NO" dirty="0">
                <a:solidFill>
                  <a:schemeClr val="tx2"/>
                </a:solidFill>
                <a:latin typeface="Candara" pitchFamily="34" charset="0"/>
              </a:rPr>
              <a:t>Bevisstløs</a:t>
            </a:r>
          </a:p>
        </p:txBody>
      </p:sp>
      <p:sp>
        <p:nvSpPr>
          <p:cNvPr id="8" name="TekstSylinder 7"/>
          <p:cNvSpPr txBox="1"/>
          <p:nvPr/>
        </p:nvSpPr>
        <p:spPr>
          <a:xfrm>
            <a:off x="3779912" y="2204864"/>
            <a:ext cx="1368152" cy="369332"/>
          </a:xfrm>
          <a:prstGeom prst="rect">
            <a:avLst/>
          </a:prstGeom>
          <a:solidFill>
            <a:srgbClr val="FFFFCC"/>
          </a:solidFill>
          <a:effectLst>
            <a:outerShdw blurRad="50800" dist="38100" dir="2700000" algn="tl" rotWithShape="0">
              <a:prstClr val="black">
                <a:alpha val="40000"/>
              </a:prstClr>
            </a:outerShdw>
          </a:effectLst>
        </p:spPr>
        <p:txBody>
          <a:bodyPr wrap="square" rtlCol="0">
            <a:spAutoFit/>
          </a:bodyPr>
          <a:lstStyle/>
          <a:p>
            <a:r>
              <a:rPr lang="nb-NO" dirty="0">
                <a:solidFill>
                  <a:schemeClr val="tx2"/>
                </a:solidFill>
                <a:latin typeface="Candara" pitchFamily="34" charset="0"/>
              </a:rPr>
              <a:t>Puster nå</a:t>
            </a:r>
          </a:p>
        </p:txBody>
      </p:sp>
      <p:sp>
        <p:nvSpPr>
          <p:cNvPr id="9" name="TekstSylinder 8"/>
          <p:cNvSpPr txBox="1"/>
          <p:nvPr/>
        </p:nvSpPr>
        <p:spPr>
          <a:xfrm>
            <a:off x="6228184" y="2204864"/>
            <a:ext cx="1728192" cy="369332"/>
          </a:xfrm>
          <a:prstGeom prst="rect">
            <a:avLst/>
          </a:prstGeom>
          <a:solidFill>
            <a:srgbClr val="FFFFCC"/>
          </a:solidFill>
          <a:effectLst>
            <a:outerShdw blurRad="50800" dist="38100" dir="2700000" algn="tl" rotWithShape="0">
              <a:prstClr val="black">
                <a:alpha val="40000"/>
              </a:prstClr>
            </a:outerShdw>
          </a:effectLst>
        </p:spPr>
        <p:txBody>
          <a:bodyPr wrap="square" rtlCol="0">
            <a:spAutoFit/>
          </a:bodyPr>
          <a:lstStyle/>
          <a:p>
            <a:r>
              <a:rPr lang="nb-NO" dirty="0">
                <a:solidFill>
                  <a:schemeClr val="tx2"/>
                </a:solidFill>
                <a:latin typeface="Candara" pitchFamily="34" charset="0"/>
              </a:rPr>
              <a:t>Ikke noe pust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260648"/>
            <a:ext cx="9144000" cy="12241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a:xfrm>
            <a:off x="457200" y="274638"/>
            <a:ext cx="8229600" cy="1138138"/>
          </a:xfrm>
        </p:spPr>
        <p:txBody>
          <a:bodyPr>
            <a:normAutofit fontScale="90000"/>
          </a:bodyPr>
          <a:lstStyle/>
          <a:p>
            <a:r>
              <a:rPr lang="nb-NO" dirty="0">
                <a:solidFill>
                  <a:schemeClr val="accent1">
                    <a:lumMod val="75000"/>
                  </a:schemeClr>
                </a:solidFill>
              </a:rPr>
              <a:t>Teknikker for å sikre felles forståelse</a:t>
            </a:r>
          </a:p>
        </p:txBody>
      </p:sp>
      <p:sp>
        <p:nvSpPr>
          <p:cNvPr id="3" name="Plassholder for innhold 2"/>
          <p:cNvSpPr>
            <a:spLocks noGrp="1"/>
          </p:cNvSpPr>
          <p:nvPr>
            <p:ph idx="1"/>
          </p:nvPr>
        </p:nvSpPr>
        <p:spPr>
          <a:xfrm>
            <a:off x="323528" y="1628800"/>
            <a:ext cx="8229600" cy="4525963"/>
          </a:xfrm>
        </p:spPr>
        <p:txBody>
          <a:bodyPr>
            <a:normAutofit fontScale="77500" lnSpcReduction="20000"/>
          </a:bodyPr>
          <a:lstStyle/>
          <a:p>
            <a:r>
              <a:rPr lang="nb-NO" dirty="0"/>
              <a:t>Sett av ekstra tid </a:t>
            </a:r>
          </a:p>
          <a:p>
            <a:pPr lvl="1"/>
            <a:r>
              <a:rPr lang="nb-NO" dirty="0"/>
              <a:t>Prøv å unngå avbrytelser og lytt mer</a:t>
            </a:r>
          </a:p>
          <a:p>
            <a:r>
              <a:rPr lang="nb-NO" dirty="0"/>
              <a:t>Vær ærlig og åpen om at dere begge har en språkutfordring</a:t>
            </a:r>
          </a:p>
          <a:p>
            <a:pPr lvl="1"/>
            <a:r>
              <a:rPr lang="nb-NO" dirty="0"/>
              <a:t>Be den andre om å si ifra dersom noe er uklart</a:t>
            </a:r>
          </a:p>
          <a:p>
            <a:r>
              <a:rPr lang="nb-NO" dirty="0"/>
              <a:t>Si klart ifra dersom du ikke forstår eller er usikker</a:t>
            </a:r>
          </a:p>
          <a:p>
            <a:r>
              <a:rPr lang="nb-NO" dirty="0"/>
              <a:t>Kontroller om samtalepartneren har forstått</a:t>
            </a:r>
          </a:p>
          <a:p>
            <a:pPr lvl="1"/>
            <a:r>
              <a:rPr lang="nb-NO" dirty="0"/>
              <a:t>Bruk åpne spørsmål</a:t>
            </a:r>
          </a:p>
          <a:p>
            <a:pPr lvl="1"/>
            <a:r>
              <a:rPr lang="nb-NO" dirty="0"/>
              <a:t>Be den andre om å gjenfortelle med egne ord</a:t>
            </a:r>
          </a:p>
          <a:p>
            <a:r>
              <a:rPr lang="nb-NO" dirty="0"/>
              <a:t>Gi samtalepartneren mulighet til å korrigere seg selv og deg</a:t>
            </a:r>
          </a:p>
          <a:p>
            <a:pPr lvl="1"/>
            <a:r>
              <a:rPr lang="nb-NO" dirty="0"/>
              <a:t>Si eksplisitt det du selv har forstått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661"/>
          <p:cNvGraphicFramePr>
            <a:graphicFrameLocks/>
          </p:cNvGraphicFramePr>
          <p:nvPr>
            <p:extLst/>
          </p:nvPr>
        </p:nvGraphicFramePr>
        <p:xfrm>
          <a:off x="304800" y="1668038"/>
          <a:ext cx="8534400" cy="4713290"/>
        </p:xfrm>
        <a:graphic>
          <a:graphicData uri="http://schemas.openxmlformats.org/drawingml/2006/table">
            <a:tbl>
              <a:tblPr/>
              <a:tblGrid>
                <a:gridCol w="635000">
                  <a:extLst>
                    <a:ext uri="{9D8B030D-6E8A-4147-A177-3AD203B41FA5}">
                      <a16:colId xmlns:a16="http://schemas.microsoft.com/office/drawing/2014/main" xmlns="" val="20000"/>
                    </a:ext>
                  </a:extLst>
                </a:gridCol>
                <a:gridCol w="3689350">
                  <a:extLst>
                    <a:ext uri="{9D8B030D-6E8A-4147-A177-3AD203B41FA5}">
                      <a16:colId xmlns:a16="http://schemas.microsoft.com/office/drawing/2014/main" xmlns="" val="20001"/>
                    </a:ext>
                  </a:extLst>
                </a:gridCol>
                <a:gridCol w="407988">
                  <a:extLst>
                    <a:ext uri="{9D8B030D-6E8A-4147-A177-3AD203B41FA5}">
                      <a16:colId xmlns:a16="http://schemas.microsoft.com/office/drawing/2014/main" xmlns="" val="20002"/>
                    </a:ext>
                  </a:extLst>
                </a:gridCol>
                <a:gridCol w="3802062">
                  <a:extLst>
                    <a:ext uri="{9D8B030D-6E8A-4147-A177-3AD203B41FA5}">
                      <a16:colId xmlns:a16="http://schemas.microsoft.com/office/drawing/2014/main" xmlns="" val="20003"/>
                    </a:ext>
                  </a:extLst>
                </a:gridCol>
              </a:tblGrid>
              <a:tr h="345213">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sz="1400" b="1" i="0" u="none" strike="noStrike" cap="none" normalizeH="0" baseline="0" dirty="0">
                          <a:ln>
                            <a:noFill/>
                          </a:ln>
                          <a:solidFill>
                            <a:srgbClr val="000000"/>
                          </a:solidFill>
                          <a:effectLst/>
                          <a:latin typeface="Candara" pitchFamily="34" charset="0"/>
                          <a:cs typeface="Times New Roman" pitchFamily="18" charset="0"/>
                        </a:rPr>
                        <a:t>EKSPLISITT FORANKRING</a:t>
                      </a:r>
                      <a:endParaRPr kumimoji="0" lang="nb-NO" sz="1400" b="1" i="0" u="none" strike="noStrike" cap="none" normalizeH="0" baseline="0" dirty="0">
                        <a:ln>
                          <a:noFill/>
                        </a:ln>
                        <a:solidFill>
                          <a:schemeClr val="tx1"/>
                        </a:solidFill>
                        <a:effectLst/>
                        <a:latin typeface="Candara"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b-NO"/>
                    </a:p>
                  </a:txBody>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sz="1400" b="1" i="0" u="none" strike="noStrike" cap="none" normalizeH="0" baseline="0" dirty="0">
                          <a:ln>
                            <a:noFill/>
                          </a:ln>
                          <a:solidFill>
                            <a:srgbClr val="000000"/>
                          </a:solidFill>
                          <a:effectLst/>
                          <a:latin typeface="Candara" pitchFamily="34" charset="0"/>
                          <a:cs typeface="Times New Roman" pitchFamily="18" charset="0"/>
                        </a:rPr>
                        <a:t>IMPLISITT FORANKRING</a:t>
                      </a:r>
                      <a:endParaRPr kumimoji="0" lang="nb-NO" sz="1400" b="1" i="0" u="none" strike="noStrike" cap="none" normalizeH="0" baseline="0" dirty="0">
                        <a:ln>
                          <a:noFill/>
                        </a:ln>
                        <a:solidFill>
                          <a:schemeClr val="tx1"/>
                        </a:solidFill>
                        <a:effectLst/>
                        <a:latin typeface="Candara" pitchFamily="34" charset="0"/>
                        <a:cs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b-NO"/>
                    </a:p>
                  </a:txBody>
                  <a:tcPr/>
                </a:tc>
                <a:extLst>
                  <a:ext uri="{0D108BD9-81ED-4DB2-BD59-A6C34878D82A}">
                    <a16:rowId xmlns:a16="http://schemas.microsoft.com/office/drawing/2014/main" xmlns="" val="10000"/>
                  </a:ext>
                </a:extLst>
              </a:tr>
              <a:tr h="38068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dirty="0">
                          <a:ln>
                            <a:noFill/>
                          </a:ln>
                          <a:solidFill>
                            <a:srgbClr val="000000"/>
                          </a:solidFill>
                          <a:effectLst/>
                          <a:latin typeface="Candara" pitchFamily="34" charset="0"/>
                          <a:cs typeface="Times New Roman" pitchFamily="18" charset="0"/>
                        </a:rPr>
                        <a:t>OP</a:t>
                      </a:r>
                      <a:endParaRPr kumimoji="0" lang="en-CA" sz="1800" b="0" i="0" u="none" strike="noStrike" cap="none" normalizeH="0" baseline="0" dirty="0">
                        <a:ln>
                          <a:noFill/>
                        </a:ln>
                        <a:solidFill>
                          <a:schemeClr val="tx1"/>
                        </a:solidFill>
                        <a:effectLst/>
                        <a:latin typeface="Candara"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sz="1400" b="0" i="0" u="none" strike="noStrike" cap="none" normalizeH="0" baseline="0" dirty="0">
                          <a:ln>
                            <a:noFill/>
                          </a:ln>
                          <a:solidFill>
                            <a:srgbClr val="000000"/>
                          </a:solidFill>
                          <a:effectLst/>
                          <a:latin typeface="Candara" pitchFamily="34" charset="0"/>
                          <a:cs typeface="Times New Roman" pitchFamily="18" charset="0"/>
                        </a:rPr>
                        <a:t>nei </a:t>
                      </a:r>
                      <a:r>
                        <a:rPr kumimoji="0" lang="nb-NO" sz="1400" b="0" i="0" u="none" strike="noStrike" cap="none" normalizeH="0" baseline="0" dirty="0" err="1">
                          <a:ln>
                            <a:noFill/>
                          </a:ln>
                          <a:solidFill>
                            <a:srgbClr val="000000"/>
                          </a:solidFill>
                          <a:effectLst/>
                          <a:latin typeface="Candara" pitchFamily="34" charset="0"/>
                          <a:cs typeface="Times New Roman" pitchFamily="18" charset="0"/>
                        </a:rPr>
                        <a:t>ee</a:t>
                      </a:r>
                      <a:r>
                        <a:rPr kumimoji="0" lang="nb-NO" sz="1400" b="0" i="0" u="none" strike="noStrike" cap="none" normalizeH="0" baseline="0" dirty="0">
                          <a:ln>
                            <a:noFill/>
                          </a:ln>
                          <a:solidFill>
                            <a:srgbClr val="000000"/>
                          </a:solidFill>
                          <a:effectLst/>
                          <a:latin typeface="Candara" pitchFamily="34" charset="0"/>
                          <a:cs typeface="Times New Roman" pitchFamily="18" charset="0"/>
                        </a:rPr>
                        <a:t> kan du hvor bor du hen</a:t>
                      </a:r>
                      <a:endParaRPr kumimoji="0" lang="nb-NO" sz="1400" b="0" i="0" u="none" strike="noStrike" cap="none" normalizeH="0" baseline="0" dirty="0">
                        <a:ln>
                          <a:noFill/>
                        </a:ln>
                        <a:solidFill>
                          <a:schemeClr val="tx1"/>
                        </a:solidFill>
                        <a:effectLst/>
                        <a:latin typeface="Candara"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sz="1200" b="0" i="0" u="none" strike="noStrike" cap="none" normalizeH="0" baseline="0">
                          <a:ln>
                            <a:noFill/>
                          </a:ln>
                          <a:solidFill>
                            <a:srgbClr val="000000"/>
                          </a:solidFill>
                          <a:effectLst/>
                          <a:latin typeface="Candara" pitchFamily="34" charset="0"/>
                          <a:cs typeface="Times New Roman" pitchFamily="18" charset="0"/>
                        </a:rPr>
                        <a:t>OP</a:t>
                      </a:r>
                      <a:endParaRPr kumimoji="0" lang="nb-NO" sz="1800" b="0" i="0" u="none" strike="noStrike" cap="none" normalizeH="0" baseline="0">
                        <a:ln>
                          <a:noFill/>
                        </a:ln>
                        <a:solidFill>
                          <a:schemeClr val="tx1"/>
                        </a:solidFill>
                        <a:effectLst/>
                        <a:latin typeface="Candara" pitchFamily="34" charset="0"/>
                        <a:cs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sz="1400" b="0" i="0" u="none" strike="noStrike" cap="none" normalizeH="0" baseline="0">
                          <a:ln>
                            <a:noFill/>
                          </a:ln>
                          <a:solidFill>
                            <a:srgbClr val="000000"/>
                          </a:solidFill>
                          <a:effectLst/>
                          <a:latin typeface="Candara" pitchFamily="34" charset="0"/>
                          <a:cs typeface="Times New Roman" pitchFamily="18" charset="0"/>
                        </a:rPr>
                        <a:t>nei ee kan du hvor bor du hen</a:t>
                      </a:r>
                      <a:endParaRPr kumimoji="0" lang="nb-NO" sz="1400" b="0" i="0" u="none" strike="noStrike" cap="none" normalizeH="0" baseline="0">
                        <a:ln>
                          <a:noFill/>
                        </a:ln>
                        <a:solidFill>
                          <a:schemeClr val="tx1"/>
                        </a:solidFill>
                        <a:effectLst/>
                        <a:latin typeface="Candara"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220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a:ln>
                            <a:noFill/>
                          </a:ln>
                          <a:solidFill>
                            <a:srgbClr val="000000"/>
                          </a:solidFill>
                          <a:effectLst/>
                          <a:latin typeface="Candara" pitchFamily="34" charset="0"/>
                          <a:cs typeface="Times New Roman" pitchFamily="18" charset="0"/>
                        </a:rPr>
                        <a:t>CA</a:t>
                      </a:r>
                      <a:endParaRPr kumimoji="0" lang="en-CA" sz="1800" b="0" i="0" u="none" strike="noStrike" cap="none" normalizeH="0" baseline="0">
                        <a:ln>
                          <a:noFill/>
                        </a:ln>
                        <a:solidFill>
                          <a:schemeClr val="tx1"/>
                        </a:solidFill>
                        <a:effectLst/>
                        <a:latin typeface="Candara"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sz="1400" b="0" i="0" u="none" strike="noStrike" cap="none" normalizeH="0" baseline="0" dirty="0" err="1">
                          <a:ln>
                            <a:noFill/>
                          </a:ln>
                          <a:solidFill>
                            <a:srgbClr val="000000"/>
                          </a:solidFill>
                          <a:effectLst/>
                          <a:latin typeface="Candara" pitchFamily="34" charset="0"/>
                          <a:cs typeface="Times New Roman" pitchFamily="18" charset="0"/>
                        </a:rPr>
                        <a:t>ee</a:t>
                      </a:r>
                      <a:r>
                        <a:rPr kumimoji="0" lang="nb-NO" sz="1400" b="0" i="0" u="none" strike="noStrike" cap="none" normalizeH="0" baseline="0" dirty="0">
                          <a:ln>
                            <a:noFill/>
                          </a:ln>
                          <a:solidFill>
                            <a:srgbClr val="000000"/>
                          </a:solidFill>
                          <a:effectLst/>
                          <a:latin typeface="Candara" pitchFamily="34" charset="0"/>
                          <a:cs typeface="Times New Roman" pitchFamily="18" charset="0"/>
                        </a:rPr>
                        <a:t> jeg bor i Ålesundgate </a:t>
                      </a:r>
                      <a:r>
                        <a:rPr kumimoji="0" lang="nb-NO" sz="1400" b="0" i="0" u="none" strike="noStrike" cap="none" normalizeH="0" baseline="0" dirty="0" err="1">
                          <a:ln>
                            <a:noFill/>
                          </a:ln>
                          <a:solidFill>
                            <a:srgbClr val="000000"/>
                          </a:solidFill>
                          <a:effectLst/>
                          <a:latin typeface="Candara" pitchFamily="34" charset="0"/>
                          <a:cs typeface="Times New Roman" pitchFamily="18" charset="0"/>
                        </a:rPr>
                        <a:t>ee</a:t>
                      </a:r>
                      <a:r>
                        <a:rPr kumimoji="0" lang="nb-NO" sz="1400" b="0" i="0" u="none" strike="noStrike" cap="none" normalizeH="0" baseline="0" dirty="0">
                          <a:ln>
                            <a:noFill/>
                          </a:ln>
                          <a:solidFill>
                            <a:srgbClr val="000000"/>
                          </a:solidFill>
                          <a:effectLst/>
                          <a:latin typeface="Candara" pitchFamily="34" charset="0"/>
                          <a:cs typeface="Times New Roman" pitchFamily="18" charset="0"/>
                        </a:rPr>
                        <a:t>... Å</a:t>
                      </a:r>
                      <a:endParaRPr kumimoji="0" lang="nb-NO" sz="1400" b="0" i="0" u="none" strike="noStrike" cap="none" normalizeH="0" baseline="0" dirty="0">
                        <a:ln>
                          <a:noFill/>
                        </a:ln>
                        <a:solidFill>
                          <a:schemeClr val="tx1"/>
                        </a:solidFill>
                        <a:effectLst/>
                        <a:latin typeface="Candara"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sz="1200" b="0" i="0" u="none" strike="noStrike" cap="none" normalizeH="0" baseline="0">
                          <a:ln>
                            <a:noFill/>
                          </a:ln>
                          <a:solidFill>
                            <a:srgbClr val="000000"/>
                          </a:solidFill>
                          <a:effectLst/>
                          <a:latin typeface="Candara" pitchFamily="34" charset="0"/>
                          <a:cs typeface="Times New Roman" pitchFamily="18" charset="0"/>
                        </a:rPr>
                        <a:t>CA</a:t>
                      </a:r>
                      <a:endParaRPr kumimoji="0" lang="nb-NO" sz="1800" b="0" i="0" u="none" strike="noStrike" cap="none" normalizeH="0" baseline="0">
                        <a:ln>
                          <a:noFill/>
                        </a:ln>
                        <a:solidFill>
                          <a:schemeClr val="tx1"/>
                        </a:solidFill>
                        <a:effectLst/>
                        <a:latin typeface="Candara" pitchFamily="34" charset="0"/>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sz="1400" b="0" i="0" u="none" strike="noStrike" cap="none" normalizeH="0" baseline="0">
                          <a:ln>
                            <a:noFill/>
                          </a:ln>
                          <a:solidFill>
                            <a:srgbClr val="000000"/>
                          </a:solidFill>
                          <a:effectLst/>
                          <a:latin typeface="Candara" pitchFamily="34" charset="0"/>
                          <a:cs typeface="Times New Roman" pitchFamily="18" charset="0"/>
                        </a:rPr>
                        <a:t>ee jeg bor i Ålesundgate ee... Å</a:t>
                      </a:r>
                      <a:endParaRPr kumimoji="0" lang="nb-NO" sz="1400" b="0" i="0" u="none" strike="noStrike" cap="none" normalizeH="0" baseline="0">
                        <a:ln>
                          <a:noFill/>
                        </a:ln>
                        <a:solidFill>
                          <a:schemeClr val="tx1"/>
                        </a:solidFill>
                        <a:effectLst/>
                        <a:latin typeface="Candara" pitchFamily="34" charset="0"/>
                        <a:cs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452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a:ln>
                            <a:noFill/>
                          </a:ln>
                          <a:solidFill>
                            <a:srgbClr val="000000"/>
                          </a:solidFill>
                          <a:effectLst/>
                          <a:latin typeface="Candara" pitchFamily="34" charset="0"/>
                          <a:cs typeface="Times New Roman" pitchFamily="18" charset="0"/>
                        </a:rPr>
                        <a:t>OP</a:t>
                      </a:r>
                      <a:endParaRPr kumimoji="0" lang="en-CA" sz="1800" b="0" i="0" u="none" strike="noStrike" cap="none" normalizeH="0" baseline="0">
                        <a:ln>
                          <a:noFill/>
                        </a:ln>
                        <a:solidFill>
                          <a:schemeClr val="tx1"/>
                        </a:solidFill>
                        <a:effectLst/>
                        <a:latin typeface="Candara"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sz="1400" b="0" i="0" u="none" strike="noStrike" cap="none" normalizeH="0" baseline="0" dirty="0">
                          <a:ln>
                            <a:noFill/>
                          </a:ln>
                          <a:solidFill>
                            <a:srgbClr val="000000"/>
                          </a:solidFill>
                          <a:effectLst/>
                          <a:latin typeface="Candara" pitchFamily="34" charset="0"/>
                          <a:cs typeface="Times New Roman" pitchFamily="18" charset="0"/>
                        </a:rPr>
                        <a:t>hva sa du Ålesundgata</a:t>
                      </a:r>
                      <a:endParaRPr kumimoji="0" lang="nb-NO" sz="1400" b="0" i="0" u="none" strike="noStrike" cap="none" normalizeH="0" baseline="0" dirty="0">
                        <a:ln>
                          <a:noFill/>
                        </a:ln>
                        <a:solidFill>
                          <a:schemeClr val="tx1"/>
                        </a:solidFill>
                        <a:effectLst/>
                        <a:latin typeface="Candara"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nb-NO"/>
                    </a:p>
                  </a:txBody>
                  <a:tcPr/>
                </a:tc>
                <a:tc vMerge="1">
                  <a:txBody>
                    <a:bodyPr/>
                    <a:lstStyle/>
                    <a:p>
                      <a:endParaRPr lang="nb-NO"/>
                    </a:p>
                  </a:txBody>
                  <a:tcPr/>
                </a:tc>
                <a:extLst>
                  <a:ext uri="{0D108BD9-81ED-4DB2-BD59-A6C34878D82A}">
                    <a16:rowId xmlns:a16="http://schemas.microsoft.com/office/drawing/2014/main" xmlns="" val="10003"/>
                  </a:ext>
                </a:extLst>
              </a:tr>
              <a:tr h="38068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a:ln>
                            <a:noFill/>
                          </a:ln>
                          <a:solidFill>
                            <a:srgbClr val="000000"/>
                          </a:solidFill>
                          <a:effectLst/>
                          <a:latin typeface="Candara" pitchFamily="34" charset="0"/>
                          <a:cs typeface="Times New Roman" pitchFamily="18" charset="0"/>
                        </a:rPr>
                        <a:t>CA</a:t>
                      </a:r>
                      <a:endParaRPr kumimoji="0" lang="en-CA" sz="1800" b="0" i="0" u="none" strike="noStrike" cap="none" normalizeH="0" baseline="0">
                        <a:ln>
                          <a:noFill/>
                        </a:ln>
                        <a:solidFill>
                          <a:schemeClr val="tx1"/>
                        </a:solidFill>
                        <a:effectLst/>
                        <a:latin typeface="Candara"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1400" b="0" i="0" u="none" strike="noStrike" cap="none" normalizeH="0" baseline="0" dirty="0" err="1">
                          <a:ln>
                            <a:noFill/>
                          </a:ln>
                          <a:solidFill>
                            <a:srgbClr val="000000"/>
                          </a:solidFill>
                          <a:effectLst/>
                          <a:latin typeface="Candara" pitchFamily="34" charset="0"/>
                          <a:cs typeface="Times New Roman" pitchFamily="18" charset="0"/>
                        </a:rPr>
                        <a:t>Ålesundgata</a:t>
                      </a:r>
                      <a:endParaRPr kumimoji="0" lang="en-CA" sz="1400" b="0" i="0" u="none" strike="noStrike" cap="none" normalizeH="0" baseline="0" dirty="0">
                        <a:ln>
                          <a:noFill/>
                        </a:ln>
                        <a:solidFill>
                          <a:schemeClr val="tx1"/>
                        </a:solidFill>
                        <a:effectLst/>
                        <a:latin typeface="Candara"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nb-NO"/>
                    </a:p>
                  </a:txBody>
                  <a:tcPr/>
                </a:tc>
                <a:tc vMerge="1">
                  <a:txBody>
                    <a:bodyPr/>
                    <a:lstStyle/>
                    <a:p>
                      <a:endParaRPr lang="nb-NO"/>
                    </a:p>
                  </a:txBody>
                  <a:tcPr/>
                </a:tc>
                <a:extLst>
                  <a:ext uri="{0D108BD9-81ED-4DB2-BD59-A6C34878D82A}">
                    <a16:rowId xmlns:a16="http://schemas.microsoft.com/office/drawing/2014/main" xmlns="" val="10004"/>
                  </a:ext>
                </a:extLst>
              </a:tr>
              <a:tr h="42374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a:ln>
                            <a:noFill/>
                          </a:ln>
                          <a:solidFill>
                            <a:srgbClr val="000000"/>
                          </a:solidFill>
                          <a:effectLst/>
                          <a:latin typeface="Candara" pitchFamily="34" charset="0"/>
                          <a:cs typeface="Times New Roman" pitchFamily="18" charset="0"/>
                        </a:rPr>
                        <a:t>OP</a:t>
                      </a:r>
                      <a:endParaRPr kumimoji="0" lang="en-CA" sz="1800" b="0" i="0" u="none" strike="noStrike" cap="none" normalizeH="0" baseline="0">
                        <a:ln>
                          <a:noFill/>
                        </a:ln>
                        <a:solidFill>
                          <a:schemeClr val="tx1"/>
                        </a:solidFill>
                        <a:effectLst/>
                        <a:latin typeface="Candara"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1400" b="0" i="0" u="none" strike="noStrike" cap="none" normalizeH="0" baseline="0" dirty="0" err="1">
                          <a:ln>
                            <a:noFill/>
                          </a:ln>
                          <a:solidFill>
                            <a:srgbClr val="000000"/>
                          </a:solidFill>
                          <a:effectLst/>
                          <a:latin typeface="Candara" pitchFamily="34" charset="0"/>
                          <a:cs typeface="Times New Roman" pitchFamily="18" charset="0"/>
                        </a:rPr>
                        <a:t>ja</a:t>
                      </a:r>
                      <a:r>
                        <a:rPr kumimoji="0" lang="en-CA" sz="1400" b="0" i="0" u="none" strike="noStrike" cap="none" normalizeH="0" baseline="0" dirty="0">
                          <a:ln>
                            <a:noFill/>
                          </a:ln>
                          <a:solidFill>
                            <a:srgbClr val="000000"/>
                          </a:solidFill>
                          <a:effectLst/>
                          <a:latin typeface="Candara" pitchFamily="34" charset="0"/>
                          <a:cs typeface="Times New Roman" pitchFamily="18" charset="0"/>
                        </a:rPr>
                        <a:t> </a:t>
                      </a:r>
                      <a:r>
                        <a:rPr kumimoji="0" lang="en-CA" sz="1400" b="0" i="0" u="none" strike="noStrike" cap="none" normalizeH="0" baseline="0" dirty="0" err="1">
                          <a:ln>
                            <a:noFill/>
                          </a:ln>
                          <a:solidFill>
                            <a:srgbClr val="000000"/>
                          </a:solidFill>
                          <a:effectLst/>
                          <a:latin typeface="Candara" pitchFamily="34" charset="0"/>
                          <a:cs typeface="Times New Roman" pitchFamily="18" charset="0"/>
                        </a:rPr>
                        <a:t>nummer</a:t>
                      </a:r>
                      <a:r>
                        <a:rPr kumimoji="0" lang="en-CA" sz="1400" b="0" i="0" u="none" strike="noStrike" cap="none" normalizeH="0" baseline="0" dirty="0">
                          <a:ln>
                            <a:noFill/>
                          </a:ln>
                          <a:solidFill>
                            <a:srgbClr val="000000"/>
                          </a:solidFill>
                          <a:effectLst/>
                          <a:latin typeface="Candara" pitchFamily="34" charset="0"/>
                          <a:cs typeface="Times New Roman" pitchFamily="18" charset="0"/>
                        </a:rPr>
                        <a:t> </a:t>
                      </a:r>
                      <a:endParaRPr kumimoji="0" lang="en-CA" sz="1400" b="0" i="0" u="none" strike="noStrike" cap="none" normalizeH="0" baseline="0" dirty="0">
                        <a:ln>
                          <a:noFill/>
                        </a:ln>
                        <a:solidFill>
                          <a:schemeClr val="tx1"/>
                        </a:solidFill>
                        <a:effectLst/>
                        <a:latin typeface="Candara"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dirty="0">
                          <a:ln>
                            <a:noFill/>
                          </a:ln>
                          <a:solidFill>
                            <a:srgbClr val="000000"/>
                          </a:solidFill>
                          <a:effectLst/>
                          <a:latin typeface="Candara" pitchFamily="34" charset="0"/>
                          <a:cs typeface="Times New Roman" pitchFamily="18" charset="0"/>
                        </a:rPr>
                        <a:t>OP</a:t>
                      </a:r>
                      <a:endParaRPr kumimoji="0" lang="en-CA" sz="1800" b="0" i="0" u="none" strike="noStrike" cap="none" normalizeH="0" baseline="0" dirty="0">
                        <a:ln>
                          <a:noFill/>
                        </a:ln>
                        <a:solidFill>
                          <a:schemeClr val="tx1"/>
                        </a:solidFill>
                        <a:effectLst/>
                        <a:latin typeface="Candara" pitchFamily="34" charset="0"/>
                        <a:cs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sz="1400" b="0" i="0" u="none" strike="noStrike" cap="none" normalizeH="0" baseline="0">
                          <a:ln>
                            <a:noFill/>
                          </a:ln>
                          <a:solidFill>
                            <a:srgbClr val="000000"/>
                          </a:solidFill>
                          <a:effectLst/>
                          <a:latin typeface="Candara" pitchFamily="34" charset="0"/>
                          <a:cs typeface="Times New Roman" pitchFamily="18" charset="0"/>
                        </a:rPr>
                        <a:t>Mm. Ja nummer-</a:t>
                      </a:r>
                      <a:endParaRPr kumimoji="0" lang="nb-NO" sz="1400" b="0" i="0" u="none" strike="noStrike" cap="none" normalizeH="0" baseline="0">
                        <a:ln>
                          <a:noFill/>
                        </a:ln>
                        <a:solidFill>
                          <a:schemeClr val="tx1"/>
                        </a:solidFill>
                        <a:effectLst/>
                        <a:latin typeface="Candara"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220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sz="1200" b="0" i="0" u="none" strike="noStrike" cap="none" normalizeH="0" baseline="0">
                          <a:ln>
                            <a:noFill/>
                          </a:ln>
                          <a:solidFill>
                            <a:srgbClr val="000000"/>
                          </a:solidFill>
                          <a:effectLst/>
                          <a:latin typeface="Candara" pitchFamily="34" charset="0"/>
                          <a:cs typeface="Times New Roman" pitchFamily="18" charset="0"/>
                        </a:rPr>
                        <a:t>CA</a:t>
                      </a:r>
                      <a:endParaRPr kumimoji="0" lang="nb-NO" sz="1800" b="0" i="0" u="none" strike="noStrike" cap="none" normalizeH="0" baseline="0">
                        <a:ln>
                          <a:noFill/>
                        </a:ln>
                        <a:solidFill>
                          <a:schemeClr val="tx1"/>
                        </a:solidFill>
                        <a:effectLst/>
                        <a:latin typeface="Candara"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sz="1400" b="0" i="0" u="none" strike="noStrike" cap="none" normalizeH="0" baseline="0" dirty="0">
                          <a:ln>
                            <a:noFill/>
                          </a:ln>
                          <a:solidFill>
                            <a:srgbClr val="000000"/>
                          </a:solidFill>
                          <a:effectLst/>
                          <a:latin typeface="Candara" pitchFamily="34" charset="0"/>
                          <a:cs typeface="Times New Roman" pitchFamily="18" charset="0"/>
                        </a:rPr>
                        <a:t>Seks</a:t>
                      </a:r>
                      <a:endParaRPr kumimoji="0" lang="nb-NO" sz="1400" b="0" i="0" u="none" strike="noStrike" cap="none" normalizeH="0" baseline="0" dirty="0">
                        <a:ln>
                          <a:noFill/>
                        </a:ln>
                        <a:solidFill>
                          <a:schemeClr val="tx1"/>
                        </a:solidFill>
                        <a:effectLst/>
                        <a:latin typeface="Candara"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sz="1200" b="0" i="0" u="none" strike="noStrike" cap="none" normalizeH="0" baseline="0">
                          <a:ln>
                            <a:noFill/>
                          </a:ln>
                          <a:solidFill>
                            <a:srgbClr val="000000"/>
                          </a:solidFill>
                          <a:effectLst/>
                          <a:latin typeface="Candara" pitchFamily="34" charset="0"/>
                          <a:cs typeface="Times New Roman" pitchFamily="18" charset="0"/>
                        </a:rPr>
                        <a:t>CA</a:t>
                      </a:r>
                      <a:endParaRPr kumimoji="0" lang="nb-NO" sz="1800" b="0" i="0" u="none" strike="noStrike" cap="none" normalizeH="0" baseline="0">
                        <a:ln>
                          <a:noFill/>
                        </a:ln>
                        <a:solidFill>
                          <a:schemeClr val="tx1"/>
                        </a:solidFill>
                        <a:effectLst/>
                        <a:latin typeface="Candara" pitchFamily="34" charset="0"/>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sz="1400" b="0" i="0" u="none" strike="noStrike" cap="none" normalizeH="0" baseline="0" dirty="0">
                          <a:ln>
                            <a:noFill/>
                          </a:ln>
                          <a:solidFill>
                            <a:srgbClr val="000000"/>
                          </a:solidFill>
                          <a:effectLst/>
                          <a:latin typeface="Candara" pitchFamily="34" charset="0"/>
                          <a:cs typeface="Times New Roman" pitchFamily="18" charset="0"/>
                        </a:rPr>
                        <a:t>Seks</a:t>
                      </a:r>
                      <a:endParaRPr kumimoji="0" lang="nb-NO" sz="1400" b="0" i="0" u="none" strike="noStrike" cap="none" normalizeH="0" baseline="0" dirty="0">
                        <a:ln>
                          <a:noFill/>
                        </a:ln>
                        <a:solidFill>
                          <a:schemeClr val="tx1"/>
                        </a:solidFill>
                        <a:effectLst/>
                        <a:latin typeface="Candara" pitchFamily="34" charset="0"/>
                        <a:cs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452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sz="1200" b="0" i="0" u="none" strike="noStrike" cap="none" normalizeH="0" baseline="0" dirty="0">
                          <a:ln>
                            <a:noFill/>
                          </a:ln>
                          <a:solidFill>
                            <a:srgbClr val="000000"/>
                          </a:solidFill>
                          <a:effectLst/>
                          <a:latin typeface="Candara" pitchFamily="34" charset="0"/>
                          <a:cs typeface="Times New Roman" pitchFamily="18" charset="0"/>
                        </a:rPr>
                        <a:t>OP</a:t>
                      </a:r>
                      <a:endParaRPr kumimoji="0" lang="nb-NO" sz="1800" b="0" i="0" u="none" strike="noStrike" cap="none" normalizeH="0" baseline="0" dirty="0">
                        <a:ln>
                          <a:noFill/>
                        </a:ln>
                        <a:solidFill>
                          <a:schemeClr val="tx1"/>
                        </a:solidFill>
                        <a:effectLst/>
                        <a:latin typeface="Candara"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sz="1400" b="0" i="0" u="none" strike="noStrike" cap="none" normalizeH="0" baseline="0" dirty="0">
                          <a:ln>
                            <a:noFill/>
                          </a:ln>
                          <a:solidFill>
                            <a:srgbClr val="000000"/>
                          </a:solidFill>
                          <a:effectLst/>
                          <a:latin typeface="Candara" pitchFamily="34" charset="0"/>
                          <a:cs typeface="Times New Roman" pitchFamily="18" charset="0"/>
                        </a:rPr>
                        <a:t>nummer seks</a:t>
                      </a:r>
                      <a:endParaRPr kumimoji="0" lang="nb-NO" sz="1400" b="0" i="0" u="none" strike="noStrike" cap="none" normalizeH="0" baseline="0" dirty="0">
                        <a:ln>
                          <a:noFill/>
                        </a:ln>
                        <a:solidFill>
                          <a:schemeClr val="tx1"/>
                        </a:solidFill>
                        <a:effectLst/>
                        <a:latin typeface="Candara"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nb-NO"/>
                    </a:p>
                  </a:txBody>
                  <a:tcPr/>
                </a:tc>
                <a:tc vMerge="1">
                  <a:txBody>
                    <a:bodyPr/>
                    <a:lstStyle/>
                    <a:p>
                      <a:endParaRPr lang="nb-NO"/>
                    </a:p>
                  </a:txBody>
                  <a:tcPr/>
                </a:tc>
                <a:extLst>
                  <a:ext uri="{0D108BD9-81ED-4DB2-BD59-A6C34878D82A}">
                    <a16:rowId xmlns:a16="http://schemas.microsoft.com/office/drawing/2014/main" xmlns="" val="10007"/>
                  </a:ext>
                </a:extLst>
              </a:tr>
              <a:tr h="38068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sz="1200" b="0" i="0" u="none" strike="noStrike" cap="none" normalizeH="0" baseline="0">
                          <a:ln>
                            <a:noFill/>
                          </a:ln>
                          <a:solidFill>
                            <a:srgbClr val="000000"/>
                          </a:solidFill>
                          <a:effectLst/>
                          <a:latin typeface="Candara" pitchFamily="34" charset="0"/>
                          <a:cs typeface="Times New Roman" pitchFamily="18" charset="0"/>
                        </a:rPr>
                        <a:t>CA</a:t>
                      </a:r>
                      <a:endParaRPr kumimoji="0" lang="nb-NO" sz="1800" b="0" i="0" u="none" strike="noStrike" cap="none" normalizeH="0" baseline="0">
                        <a:ln>
                          <a:noFill/>
                        </a:ln>
                        <a:solidFill>
                          <a:schemeClr val="tx1"/>
                        </a:solidFill>
                        <a:effectLst/>
                        <a:latin typeface="Candara"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sz="1400" b="0" i="0" u="none" strike="noStrike" cap="none" normalizeH="0" baseline="0" dirty="0">
                          <a:ln>
                            <a:noFill/>
                          </a:ln>
                          <a:solidFill>
                            <a:srgbClr val="000000"/>
                          </a:solidFill>
                          <a:effectLst/>
                          <a:latin typeface="Candara" pitchFamily="34" charset="0"/>
                          <a:cs typeface="Times New Roman" pitchFamily="18" charset="0"/>
                        </a:rPr>
                        <a:t>Ja</a:t>
                      </a:r>
                      <a:endParaRPr kumimoji="0" lang="nb-NO" sz="1400" b="0" i="0" u="none" strike="noStrike" cap="none" normalizeH="0" baseline="0" dirty="0">
                        <a:ln>
                          <a:noFill/>
                        </a:ln>
                        <a:solidFill>
                          <a:schemeClr val="tx1"/>
                        </a:solidFill>
                        <a:effectLst/>
                        <a:latin typeface="Candara"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nb-NO"/>
                    </a:p>
                  </a:txBody>
                  <a:tcPr/>
                </a:tc>
                <a:tc vMerge="1">
                  <a:txBody>
                    <a:bodyPr/>
                    <a:lstStyle/>
                    <a:p>
                      <a:endParaRPr lang="nb-NO"/>
                    </a:p>
                  </a:txBody>
                  <a:tcPr/>
                </a:tc>
                <a:extLst>
                  <a:ext uri="{0D108BD9-81ED-4DB2-BD59-A6C34878D82A}">
                    <a16:rowId xmlns:a16="http://schemas.microsoft.com/office/drawing/2014/main" xmlns="" val="10008"/>
                  </a:ext>
                </a:extLst>
              </a:tr>
              <a:tr h="4220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sz="1200" b="0" i="0" u="none" strike="noStrike" cap="none" normalizeH="0" baseline="0">
                          <a:ln>
                            <a:noFill/>
                          </a:ln>
                          <a:solidFill>
                            <a:srgbClr val="000000"/>
                          </a:solidFill>
                          <a:effectLst/>
                          <a:latin typeface="Candara" pitchFamily="34" charset="0"/>
                          <a:cs typeface="Times New Roman" pitchFamily="18" charset="0"/>
                        </a:rPr>
                        <a:t>OP</a:t>
                      </a:r>
                      <a:endParaRPr kumimoji="0" lang="nb-NO" sz="1800" b="0" i="0" u="none" strike="noStrike" cap="none" normalizeH="0" baseline="0">
                        <a:ln>
                          <a:noFill/>
                        </a:ln>
                        <a:solidFill>
                          <a:schemeClr val="tx1"/>
                        </a:solidFill>
                        <a:effectLst/>
                        <a:latin typeface="Candara"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sz="1400" b="0" i="0" u="none" strike="noStrike" cap="none" normalizeH="0" baseline="0">
                          <a:ln>
                            <a:noFill/>
                          </a:ln>
                          <a:solidFill>
                            <a:srgbClr val="000000"/>
                          </a:solidFill>
                          <a:effectLst/>
                          <a:latin typeface="Candara" pitchFamily="34" charset="0"/>
                          <a:cs typeface="Times New Roman" pitchFamily="18" charset="0"/>
                        </a:rPr>
                        <a:t>hvilken etasje bor du i</a:t>
                      </a:r>
                      <a:endParaRPr kumimoji="0" lang="nb-NO" sz="1400" b="0" i="0" u="none" strike="noStrike" cap="none" normalizeH="0" baseline="0">
                        <a:ln>
                          <a:noFill/>
                        </a:ln>
                        <a:solidFill>
                          <a:schemeClr val="tx1"/>
                        </a:solidFill>
                        <a:effectLst/>
                        <a:latin typeface="Candara"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sz="1200" b="0" i="0" u="none" strike="noStrike" cap="none" normalizeH="0" baseline="0">
                          <a:ln>
                            <a:noFill/>
                          </a:ln>
                          <a:solidFill>
                            <a:srgbClr val="000000"/>
                          </a:solidFill>
                          <a:effectLst/>
                          <a:latin typeface="Candara" pitchFamily="34" charset="0"/>
                          <a:cs typeface="Times New Roman" pitchFamily="18" charset="0"/>
                        </a:rPr>
                        <a:t>OP</a:t>
                      </a:r>
                      <a:endParaRPr kumimoji="0" lang="nb-NO" sz="1800" b="0" i="0" u="none" strike="noStrike" cap="none" normalizeH="0" baseline="0">
                        <a:ln>
                          <a:noFill/>
                        </a:ln>
                        <a:solidFill>
                          <a:schemeClr val="tx1"/>
                        </a:solidFill>
                        <a:effectLst/>
                        <a:latin typeface="Candara" pitchFamily="34" charset="0"/>
                        <a:cs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sz="1400" b="0" i="0" u="none" strike="noStrike" cap="none" normalizeH="0" baseline="0" dirty="0">
                          <a:ln>
                            <a:noFill/>
                          </a:ln>
                          <a:solidFill>
                            <a:srgbClr val="000000"/>
                          </a:solidFill>
                          <a:effectLst/>
                          <a:latin typeface="Candara" pitchFamily="34" charset="0"/>
                          <a:cs typeface="Times New Roman" pitchFamily="18" charset="0"/>
                        </a:rPr>
                        <a:t>Ok, hvilken etasje bor du i</a:t>
                      </a:r>
                      <a:endParaRPr kumimoji="0" lang="nb-NO" sz="1400" b="0" i="0" u="none" strike="noStrike" cap="none" normalizeH="0" baseline="0" dirty="0">
                        <a:ln>
                          <a:noFill/>
                        </a:ln>
                        <a:solidFill>
                          <a:schemeClr val="tx1"/>
                        </a:solidFill>
                        <a:effectLst/>
                        <a:latin typeface="Candara"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42374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sz="1200" b="0" i="0" u="none" strike="noStrike" cap="none" normalizeH="0" baseline="0">
                          <a:ln>
                            <a:noFill/>
                          </a:ln>
                          <a:solidFill>
                            <a:srgbClr val="000000"/>
                          </a:solidFill>
                          <a:effectLst/>
                          <a:latin typeface="Candara" pitchFamily="34" charset="0"/>
                          <a:cs typeface="Times New Roman" pitchFamily="18" charset="0"/>
                        </a:rPr>
                        <a:t>CA</a:t>
                      </a:r>
                      <a:endParaRPr kumimoji="0" lang="nb-NO" sz="1800" b="0" i="0" u="none" strike="noStrike" cap="none" normalizeH="0" baseline="0">
                        <a:ln>
                          <a:noFill/>
                        </a:ln>
                        <a:solidFill>
                          <a:schemeClr val="tx1"/>
                        </a:solidFill>
                        <a:effectLst/>
                        <a:latin typeface="Candara"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sz="1400" b="0" i="0" u="none" strike="noStrike" cap="none" normalizeH="0" baseline="0" dirty="0">
                          <a:ln>
                            <a:noFill/>
                          </a:ln>
                          <a:solidFill>
                            <a:srgbClr val="000000"/>
                          </a:solidFill>
                          <a:effectLst/>
                          <a:latin typeface="Candara" pitchFamily="34" charset="0"/>
                          <a:cs typeface="Times New Roman" pitchFamily="18" charset="0"/>
                        </a:rPr>
                        <a:t>etasje det er fjerde</a:t>
                      </a:r>
                      <a:endParaRPr kumimoji="0" lang="nb-NO" sz="1400" b="0" i="0" u="none" strike="noStrike" cap="none" normalizeH="0" baseline="0" dirty="0">
                        <a:ln>
                          <a:noFill/>
                        </a:ln>
                        <a:solidFill>
                          <a:schemeClr val="tx1"/>
                        </a:solidFill>
                        <a:effectLst/>
                        <a:latin typeface="Candara"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a:ln>
                            <a:noFill/>
                          </a:ln>
                          <a:solidFill>
                            <a:srgbClr val="000000"/>
                          </a:solidFill>
                          <a:effectLst/>
                          <a:latin typeface="Candara" pitchFamily="34" charset="0"/>
                          <a:cs typeface="Times New Roman" pitchFamily="18" charset="0"/>
                        </a:rPr>
                        <a:t>CA</a:t>
                      </a:r>
                      <a:endParaRPr kumimoji="0" lang="en-CA" sz="1800" b="0" i="0" u="none" strike="noStrike" cap="none" normalizeH="0" baseline="0">
                        <a:ln>
                          <a:noFill/>
                        </a:ln>
                        <a:solidFill>
                          <a:schemeClr val="tx1"/>
                        </a:solidFill>
                        <a:effectLst/>
                        <a:latin typeface="Candara" pitchFamily="34" charset="0"/>
                        <a:cs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1400" b="0" i="0" u="none" strike="noStrike" cap="none" normalizeH="0" baseline="0" dirty="0" err="1">
                          <a:ln>
                            <a:noFill/>
                          </a:ln>
                          <a:solidFill>
                            <a:srgbClr val="000000"/>
                          </a:solidFill>
                          <a:effectLst/>
                          <a:latin typeface="Candara" pitchFamily="34" charset="0"/>
                          <a:cs typeface="Times New Roman" pitchFamily="18" charset="0"/>
                        </a:rPr>
                        <a:t>etasje</a:t>
                      </a:r>
                      <a:r>
                        <a:rPr kumimoji="0" lang="en-CA" sz="1400" b="0" i="0" u="none" strike="noStrike" cap="none" normalizeH="0" baseline="0" dirty="0">
                          <a:ln>
                            <a:noFill/>
                          </a:ln>
                          <a:solidFill>
                            <a:srgbClr val="000000"/>
                          </a:solidFill>
                          <a:effectLst/>
                          <a:latin typeface="Candara" pitchFamily="34" charset="0"/>
                          <a:cs typeface="Times New Roman" pitchFamily="18" charset="0"/>
                        </a:rPr>
                        <a:t> </a:t>
                      </a:r>
                      <a:r>
                        <a:rPr kumimoji="0" lang="en-CA" sz="1400" b="0" i="0" u="none" strike="noStrike" cap="none" normalizeH="0" baseline="0" dirty="0" err="1">
                          <a:ln>
                            <a:noFill/>
                          </a:ln>
                          <a:solidFill>
                            <a:srgbClr val="000000"/>
                          </a:solidFill>
                          <a:effectLst/>
                          <a:latin typeface="Candara" pitchFamily="34" charset="0"/>
                          <a:cs typeface="Times New Roman" pitchFamily="18" charset="0"/>
                        </a:rPr>
                        <a:t>det</a:t>
                      </a:r>
                      <a:r>
                        <a:rPr kumimoji="0" lang="en-CA" sz="1400" b="0" i="0" u="none" strike="noStrike" cap="none" normalizeH="0" baseline="0" dirty="0">
                          <a:ln>
                            <a:noFill/>
                          </a:ln>
                          <a:solidFill>
                            <a:srgbClr val="000000"/>
                          </a:solidFill>
                          <a:effectLst/>
                          <a:latin typeface="Candara" pitchFamily="34" charset="0"/>
                          <a:cs typeface="Times New Roman" pitchFamily="18" charset="0"/>
                        </a:rPr>
                        <a:t> </a:t>
                      </a:r>
                      <a:r>
                        <a:rPr kumimoji="0" lang="en-CA" sz="1400" b="0" i="0" u="none" strike="noStrike" cap="none" normalizeH="0" baseline="0" dirty="0" err="1">
                          <a:ln>
                            <a:noFill/>
                          </a:ln>
                          <a:solidFill>
                            <a:srgbClr val="000000"/>
                          </a:solidFill>
                          <a:effectLst/>
                          <a:latin typeface="Candara" pitchFamily="34" charset="0"/>
                          <a:cs typeface="Times New Roman" pitchFamily="18" charset="0"/>
                        </a:rPr>
                        <a:t>er</a:t>
                      </a:r>
                      <a:r>
                        <a:rPr kumimoji="0" lang="en-CA" sz="1400" b="0" i="0" u="none" strike="noStrike" cap="none" normalizeH="0" baseline="0" dirty="0">
                          <a:ln>
                            <a:noFill/>
                          </a:ln>
                          <a:solidFill>
                            <a:srgbClr val="000000"/>
                          </a:solidFill>
                          <a:effectLst/>
                          <a:latin typeface="Candara" pitchFamily="34" charset="0"/>
                          <a:cs typeface="Times New Roman" pitchFamily="18" charset="0"/>
                        </a:rPr>
                        <a:t> </a:t>
                      </a:r>
                      <a:r>
                        <a:rPr kumimoji="0" lang="en-CA" sz="1400" b="0" i="0" u="none" strike="noStrike" cap="none" normalizeH="0" baseline="0" dirty="0" err="1">
                          <a:ln>
                            <a:noFill/>
                          </a:ln>
                          <a:solidFill>
                            <a:srgbClr val="000000"/>
                          </a:solidFill>
                          <a:effectLst/>
                          <a:latin typeface="Candara" pitchFamily="34" charset="0"/>
                          <a:cs typeface="Times New Roman" pitchFamily="18" charset="0"/>
                        </a:rPr>
                        <a:t>fjerde</a:t>
                      </a:r>
                      <a:endParaRPr kumimoji="0" lang="en-CA" sz="1400" b="0" i="0" u="none" strike="noStrike" cap="none" normalizeH="0" baseline="0" dirty="0">
                        <a:ln>
                          <a:noFill/>
                        </a:ln>
                        <a:solidFill>
                          <a:schemeClr val="tx1"/>
                        </a:solidFill>
                        <a:effectLst/>
                        <a:latin typeface="Candara"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4220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1200" b="0" i="0" u="none" strike="noStrike" cap="none" normalizeH="0" baseline="0" dirty="0">
                          <a:ln>
                            <a:noFill/>
                          </a:ln>
                          <a:solidFill>
                            <a:srgbClr val="000000"/>
                          </a:solidFill>
                          <a:effectLst/>
                          <a:latin typeface="Candara" pitchFamily="34" charset="0"/>
                          <a:cs typeface="Times New Roman" pitchFamily="18" charset="0"/>
                        </a:rPr>
                        <a:t>OP</a:t>
                      </a:r>
                      <a:endParaRPr kumimoji="0" lang="en-CA" sz="1800" b="0" i="0" u="none" strike="noStrike" cap="none" normalizeH="0" baseline="0" dirty="0">
                        <a:ln>
                          <a:noFill/>
                        </a:ln>
                        <a:solidFill>
                          <a:schemeClr val="tx1"/>
                        </a:solidFill>
                        <a:effectLst/>
                        <a:latin typeface="Candara"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sz="1400" b="0" i="0" u="none" strike="noStrike" cap="none" normalizeH="0" baseline="0" dirty="0">
                          <a:ln>
                            <a:noFill/>
                          </a:ln>
                          <a:solidFill>
                            <a:srgbClr val="000000"/>
                          </a:solidFill>
                          <a:effectLst/>
                          <a:latin typeface="Candara" pitchFamily="34" charset="0"/>
                          <a:cs typeface="Times New Roman" pitchFamily="18" charset="0"/>
                        </a:rPr>
                        <a:t>fjerde etasje hva står det på døra di</a:t>
                      </a:r>
                      <a:endParaRPr kumimoji="0" lang="nb-NO" sz="1400" b="0" i="0" u="none" strike="noStrike" cap="none" normalizeH="0" baseline="0" dirty="0">
                        <a:ln>
                          <a:noFill/>
                        </a:ln>
                        <a:solidFill>
                          <a:schemeClr val="tx1"/>
                        </a:solidFill>
                        <a:effectLst/>
                        <a:latin typeface="Candara"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sz="1200" b="0" i="0" u="none" strike="noStrike" cap="none" normalizeH="0" baseline="0" dirty="0">
                          <a:ln>
                            <a:noFill/>
                          </a:ln>
                          <a:solidFill>
                            <a:srgbClr val="000000"/>
                          </a:solidFill>
                          <a:effectLst/>
                          <a:latin typeface="Candara" pitchFamily="34" charset="0"/>
                          <a:cs typeface="Times New Roman" pitchFamily="18" charset="0"/>
                        </a:rPr>
                        <a:t>OP</a:t>
                      </a:r>
                      <a:endParaRPr kumimoji="0" lang="nb-NO" sz="1800" b="0" i="0" u="none" strike="noStrike" cap="none" normalizeH="0" baseline="0" dirty="0">
                        <a:ln>
                          <a:noFill/>
                        </a:ln>
                        <a:solidFill>
                          <a:schemeClr val="tx1"/>
                        </a:solidFill>
                        <a:effectLst/>
                        <a:latin typeface="Candara" pitchFamily="34" charset="0"/>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sz="1400" b="0" i="0" u="none" strike="noStrike" cap="none" normalizeH="0" baseline="0" dirty="0">
                          <a:ln>
                            <a:noFill/>
                          </a:ln>
                          <a:solidFill>
                            <a:srgbClr val="000000"/>
                          </a:solidFill>
                          <a:effectLst/>
                          <a:latin typeface="Candara" pitchFamily="34" charset="0"/>
                          <a:cs typeface="Times New Roman" pitchFamily="18" charset="0"/>
                        </a:rPr>
                        <a:t>Mm. Hva står det på døra di</a:t>
                      </a:r>
                      <a:endParaRPr kumimoji="0" lang="nb-NO" sz="1400" b="0" i="0" u="none" strike="noStrike" cap="none" normalizeH="0" baseline="0" dirty="0">
                        <a:ln>
                          <a:noFill/>
                        </a:ln>
                        <a:solidFill>
                          <a:schemeClr val="tx1"/>
                        </a:solidFill>
                        <a:effectLst/>
                        <a:latin typeface="Candara" pitchFamily="34" charset="0"/>
                        <a:cs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bl>
          </a:graphicData>
        </a:graphic>
      </p:graphicFrame>
      <p:sp>
        <p:nvSpPr>
          <p:cNvPr id="6" name="TekstSylinder 5"/>
          <p:cNvSpPr txBox="1"/>
          <p:nvPr/>
        </p:nvSpPr>
        <p:spPr>
          <a:xfrm>
            <a:off x="2195513" y="4398538"/>
            <a:ext cx="2232025" cy="277813"/>
          </a:xfrm>
          <a:prstGeom prst="rect">
            <a:avLst/>
          </a:prstGeom>
          <a:solidFill>
            <a:srgbClr val="FFFFCC"/>
          </a:solid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nb-NO" sz="1200" dirty="0">
                <a:solidFill>
                  <a:schemeClr val="tx2"/>
                </a:solidFill>
                <a:latin typeface="Candara" pitchFamily="34" charset="0"/>
                <a:cs typeface="Arial" charset="0"/>
              </a:rPr>
              <a:t>Gjentakelse + presisering</a:t>
            </a:r>
          </a:p>
        </p:txBody>
      </p:sp>
      <p:sp>
        <p:nvSpPr>
          <p:cNvPr id="8" name="TekstSylinder 7"/>
          <p:cNvSpPr txBox="1"/>
          <p:nvPr/>
        </p:nvSpPr>
        <p:spPr>
          <a:xfrm>
            <a:off x="2967038" y="2814213"/>
            <a:ext cx="1295400" cy="276225"/>
          </a:xfrm>
          <a:prstGeom prst="rect">
            <a:avLst/>
          </a:prstGeom>
          <a:solidFill>
            <a:srgbClr val="FFFFCC"/>
          </a:solid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nb-NO" sz="1200" dirty="0">
                <a:solidFill>
                  <a:schemeClr val="tx2"/>
                </a:solidFill>
                <a:latin typeface="Candara" pitchFamily="34" charset="0"/>
                <a:cs typeface="Arial" charset="0"/>
              </a:rPr>
              <a:t>Kontrollspørsmål</a:t>
            </a:r>
          </a:p>
        </p:txBody>
      </p:sp>
      <p:sp>
        <p:nvSpPr>
          <p:cNvPr id="9" name="TekstSylinder 8"/>
          <p:cNvSpPr txBox="1"/>
          <p:nvPr/>
        </p:nvSpPr>
        <p:spPr>
          <a:xfrm>
            <a:off x="3708400" y="5981276"/>
            <a:ext cx="935038" cy="276225"/>
          </a:xfrm>
          <a:prstGeom prst="rect">
            <a:avLst/>
          </a:prstGeom>
          <a:solidFill>
            <a:srgbClr val="FFFFCC"/>
          </a:solid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nb-NO" sz="1200" dirty="0">
                <a:solidFill>
                  <a:schemeClr val="tx2"/>
                </a:solidFill>
                <a:latin typeface="Candara" pitchFamily="34" charset="0"/>
                <a:cs typeface="Arial" charset="0"/>
              </a:rPr>
              <a:t>Gjentakelse </a:t>
            </a:r>
          </a:p>
        </p:txBody>
      </p:sp>
      <p:sp>
        <p:nvSpPr>
          <p:cNvPr id="3" name="Title 2"/>
          <p:cNvSpPr>
            <a:spLocks noGrp="1"/>
          </p:cNvSpPr>
          <p:nvPr>
            <p:ph type="title"/>
          </p:nvPr>
        </p:nvSpPr>
        <p:spPr/>
        <p:txBody>
          <a:bodyPr/>
          <a:lstStyle/>
          <a:p>
            <a:endParaRPr lang="nb-NO"/>
          </a:p>
        </p:txBody>
      </p:sp>
      <p:sp>
        <p:nvSpPr>
          <p:cNvPr id="13" name="Rektangel 4"/>
          <p:cNvSpPr/>
          <p:nvPr/>
        </p:nvSpPr>
        <p:spPr>
          <a:xfrm>
            <a:off x="0" y="260648"/>
            <a:ext cx="9144000" cy="12241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ittel 1"/>
          <p:cNvSpPr txBox="1">
            <a:spLocks/>
          </p:cNvSpPr>
          <p:nvPr/>
        </p:nvSpPr>
        <p:spPr>
          <a:xfrm>
            <a:off x="457200" y="274638"/>
            <a:ext cx="8229600" cy="11381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dirty="0">
                <a:solidFill>
                  <a:schemeClr val="accent1">
                    <a:lumMod val="75000"/>
                  </a:schemeClr>
                </a:solidFill>
              </a:rPr>
              <a:t>Eksempel AMK: Forankring</a:t>
            </a:r>
          </a:p>
        </p:txBody>
      </p:sp>
    </p:spTree>
    <p:extLst>
      <p:ext uri="{BB962C8B-B14F-4D97-AF65-F5344CB8AC3E}">
        <p14:creationId xmlns:p14="http://schemas.microsoft.com/office/powerpoint/2010/main" val="13538473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5" name="Bilde 5" descr="Problemer med å pus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557338"/>
            <a:ext cx="8605838"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lysbildenummer 3"/>
          <p:cNvSpPr>
            <a:spLocks noGrp="1"/>
          </p:cNvSpPr>
          <p:nvPr>
            <p:ph type="sldNum" sz="quarter" idx="12"/>
          </p:nvPr>
        </p:nvSpPr>
        <p:spPr/>
        <p:txBody>
          <a:bodyPr/>
          <a:lstStyle/>
          <a:p>
            <a:pPr>
              <a:defRPr/>
            </a:pPr>
            <a:fld id="{8D8DA570-A2EB-4E8B-B185-9017F01843DA}" type="slidenum">
              <a:rPr lang="nb-NO">
                <a:solidFill>
                  <a:schemeClr val="accent6">
                    <a:lumMod val="75000"/>
                  </a:schemeClr>
                </a:solidFill>
              </a:rPr>
              <a:pPr>
                <a:defRPr/>
              </a:pPr>
              <a:t>49</a:t>
            </a:fld>
            <a:endParaRPr lang="nb-NO" dirty="0">
              <a:solidFill>
                <a:schemeClr val="accent6">
                  <a:lumMod val="75000"/>
                </a:schemeClr>
              </a:solidFill>
            </a:endParaRPr>
          </a:p>
        </p:txBody>
      </p:sp>
      <p:sp>
        <p:nvSpPr>
          <p:cNvPr id="3" name="Title 2"/>
          <p:cNvSpPr>
            <a:spLocks noGrp="1"/>
          </p:cNvSpPr>
          <p:nvPr>
            <p:ph type="title"/>
          </p:nvPr>
        </p:nvSpPr>
        <p:spPr/>
        <p:txBody>
          <a:bodyPr/>
          <a:lstStyle/>
          <a:p>
            <a:endParaRPr lang="nb-NO"/>
          </a:p>
        </p:txBody>
      </p:sp>
      <p:sp>
        <p:nvSpPr>
          <p:cNvPr id="6" name="Rektangel 4"/>
          <p:cNvSpPr/>
          <p:nvPr/>
        </p:nvSpPr>
        <p:spPr>
          <a:xfrm>
            <a:off x="0" y="260648"/>
            <a:ext cx="9144000" cy="12241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ittel 1"/>
          <p:cNvSpPr txBox="1">
            <a:spLocks/>
          </p:cNvSpPr>
          <p:nvPr/>
        </p:nvSpPr>
        <p:spPr>
          <a:xfrm>
            <a:off x="457200" y="274638"/>
            <a:ext cx="8229600" cy="1138138"/>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dirty="0">
                <a:solidFill>
                  <a:schemeClr val="accent1">
                    <a:lumMod val="75000"/>
                  </a:schemeClr>
                </a:solidFill>
              </a:rPr>
              <a:t>Eksempel AMK: Mangel på forankring</a:t>
            </a:r>
          </a:p>
        </p:txBody>
      </p:sp>
    </p:spTree>
    <p:extLst>
      <p:ext uri="{BB962C8B-B14F-4D97-AF65-F5344CB8AC3E}">
        <p14:creationId xmlns:p14="http://schemas.microsoft.com/office/powerpoint/2010/main" val="95243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23962" y="1063229"/>
            <a:ext cx="6777038" cy="475059"/>
          </a:xfrm>
        </p:spPr>
        <p:txBody>
          <a:bodyPr rtlCol="0">
            <a:normAutofit fontScale="90000"/>
          </a:bodyPr>
          <a:lstStyle/>
          <a:p>
            <a:pPr>
              <a:defRPr/>
            </a:pPr>
            <a:r>
              <a:rPr lang="nb-NO" sz="3000" b="1" dirty="0">
                <a:solidFill>
                  <a:srgbClr val="025194"/>
                </a:solidFill>
                <a:latin typeface="Gulim" pitchFamily="34" charset="-127"/>
                <a:ea typeface="Gulim" pitchFamily="34" charset="-127"/>
              </a:rPr>
              <a:t>MIGRASJON OG HELSE SOM FAGOMRÅDE</a:t>
            </a:r>
          </a:p>
        </p:txBody>
      </p:sp>
      <p:sp>
        <p:nvSpPr>
          <p:cNvPr id="4" name="Plassholder for innhold 3"/>
          <p:cNvSpPr>
            <a:spLocks noGrp="1"/>
          </p:cNvSpPr>
          <p:nvPr>
            <p:ph idx="1"/>
          </p:nvPr>
        </p:nvSpPr>
        <p:spPr>
          <a:xfrm>
            <a:off x="1377555" y="1916906"/>
            <a:ext cx="6373415" cy="3567113"/>
          </a:xfrm>
        </p:spPr>
        <p:txBody>
          <a:bodyPr rtlCol="0">
            <a:normAutofit fontScale="70000" lnSpcReduction="20000"/>
          </a:bodyPr>
          <a:lstStyle/>
          <a:p>
            <a:pPr>
              <a:defRPr/>
            </a:pPr>
            <a:r>
              <a:rPr lang="nb-NO" dirty="0">
                <a:solidFill>
                  <a:srgbClr val="005295"/>
                </a:solidFill>
              </a:rPr>
              <a:t>Har i liten grad inngått i helseutdanningene</a:t>
            </a:r>
          </a:p>
          <a:p>
            <a:pPr lvl="1">
              <a:buFont typeface="Arial" panose="020B0604020202020204" pitchFamily="34" charset="0"/>
              <a:buChar char="–"/>
              <a:defRPr/>
            </a:pPr>
            <a:r>
              <a:rPr lang="nb-NO" dirty="0">
                <a:solidFill>
                  <a:srgbClr val="005295"/>
                </a:solidFill>
              </a:rPr>
              <a:t>Medisin</a:t>
            </a:r>
          </a:p>
          <a:p>
            <a:pPr lvl="1">
              <a:buFont typeface="Arial" panose="020B0604020202020204" pitchFamily="34" charset="0"/>
              <a:buChar char="–"/>
              <a:defRPr/>
            </a:pPr>
            <a:endParaRPr lang="nb-NO" dirty="0">
              <a:solidFill>
                <a:srgbClr val="005295"/>
              </a:solidFill>
            </a:endParaRPr>
          </a:p>
          <a:p>
            <a:pPr lvl="1">
              <a:buFont typeface="Arial" panose="020B0604020202020204" pitchFamily="34" charset="0"/>
              <a:buChar char="–"/>
              <a:defRPr/>
            </a:pPr>
            <a:r>
              <a:rPr lang="nb-NO" dirty="0">
                <a:solidFill>
                  <a:srgbClr val="005295"/>
                </a:solidFill>
              </a:rPr>
              <a:t>Psykologi</a:t>
            </a:r>
          </a:p>
          <a:p>
            <a:pPr lvl="1">
              <a:buFont typeface="Arial" panose="020B0604020202020204" pitchFamily="34" charset="0"/>
              <a:buChar char="–"/>
              <a:defRPr/>
            </a:pPr>
            <a:endParaRPr lang="nb-NO" dirty="0">
              <a:solidFill>
                <a:srgbClr val="005295"/>
              </a:solidFill>
            </a:endParaRPr>
          </a:p>
          <a:p>
            <a:pPr lvl="1">
              <a:buFont typeface="Arial" panose="020B0604020202020204" pitchFamily="34" charset="0"/>
              <a:buChar char="–"/>
              <a:defRPr/>
            </a:pPr>
            <a:r>
              <a:rPr lang="nb-NO" dirty="0">
                <a:solidFill>
                  <a:srgbClr val="005295"/>
                </a:solidFill>
              </a:rPr>
              <a:t>Sykepleie</a:t>
            </a:r>
          </a:p>
          <a:p>
            <a:pPr lvl="1">
              <a:buFont typeface="Arial" panose="020B0604020202020204" pitchFamily="34" charset="0"/>
              <a:buChar char="–"/>
              <a:defRPr/>
            </a:pPr>
            <a:endParaRPr lang="nb-NO" dirty="0">
              <a:solidFill>
                <a:srgbClr val="005295"/>
              </a:solidFill>
            </a:endParaRPr>
          </a:p>
          <a:p>
            <a:pPr lvl="1">
              <a:buFont typeface="Arial" panose="020B0604020202020204" pitchFamily="34" charset="0"/>
              <a:buChar char="–"/>
              <a:defRPr/>
            </a:pPr>
            <a:r>
              <a:rPr lang="nb-NO" dirty="0">
                <a:solidFill>
                  <a:srgbClr val="005295"/>
                </a:solidFill>
              </a:rPr>
              <a:t>Fysioterapi </a:t>
            </a:r>
          </a:p>
          <a:p>
            <a:pPr marL="0" indent="0">
              <a:buNone/>
              <a:defRPr/>
            </a:pPr>
            <a:endParaRPr lang="nb-NO" dirty="0">
              <a:solidFill>
                <a:srgbClr val="005295"/>
              </a:solidFill>
            </a:endParaRPr>
          </a:p>
          <a:p>
            <a:pPr>
              <a:defRPr/>
            </a:pPr>
            <a:r>
              <a:rPr lang="nb-NO" dirty="0">
                <a:solidFill>
                  <a:srgbClr val="005295"/>
                </a:solidFill>
              </a:rPr>
              <a:t>Tradisjonelt lite fokus på kompetanseheving på feltet</a:t>
            </a:r>
          </a:p>
          <a:p>
            <a:pPr>
              <a:defRPr/>
            </a:pPr>
            <a:endParaRPr lang="nb-NO" dirty="0">
              <a:solidFill>
                <a:srgbClr val="005295"/>
              </a:solidFill>
            </a:endParaRPr>
          </a:p>
          <a:p>
            <a:pPr marL="0" indent="0">
              <a:buNone/>
              <a:defRPr/>
            </a:pPr>
            <a:endParaRPr lang="en-US" dirty="0"/>
          </a:p>
        </p:txBody>
      </p:sp>
      <p:sp>
        <p:nvSpPr>
          <p:cNvPr id="7" name="Plassholder for lysbildenummer 6"/>
          <p:cNvSpPr>
            <a:spLocks noGrp="1"/>
          </p:cNvSpPr>
          <p:nvPr>
            <p:ph type="sldNum" sz="quarter" idx="12"/>
          </p:nvPr>
        </p:nvSpPr>
        <p:spPr/>
        <p:txBody>
          <a:bodyPr/>
          <a:lstStyle/>
          <a:p>
            <a:pPr>
              <a:defRPr/>
            </a:pPr>
            <a:fld id="{C82B290C-D821-43C6-A495-89A7CCB27612}" type="slidenum">
              <a:rPr lang="nb-NO">
                <a:solidFill>
                  <a:schemeClr val="accent6">
                    <a:lumMod val="75000"/>
                  </a:schemeClr>
                </a:solidFill>
              </a:rPr>
              <a:pPr>
                <a:defRPr/>
              </a:pPr>
              <a:t>5</a:t>
            </a:fld>
            <a:endParaRPr lang="nb-NO" dirty="0">
              <a:solidFill>
                <a:schemeClr val="accent6">
                  <a:lumMod val="75000"/>
                </a:schemeClr>
              </a:solidFill>
            </a:endParaRPr>
          </a:p>
        </p:txBody>
      </p:sp>
      <p:sp>
        <p:nvSpPr>
          <p:cNvPr id="3" name="Rektangel 2"/>
          <p:cNvSpPr/>
          <p:nvPr/>
        </p:nvSpPr>
        <p:spPr>
          <a:xfrm>
            <a:off x="1132221" y="1716881"/>
            <a:ext cx="6858000" cy="53578"/>
          </a:xfrm>
          <a:prstGeom prst="rect">
            <a:avLst/>
          </a:prstGeom>
          <a:solidFill>
            <a:srgbClr val="0251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dirty="0"/>
          </a:p>
          <a:p>
            <a:pPr algn="ctr">
              <a:defRPr/>
            </a:pPr>
            <a:endParaRPr lang="nb-NO" sz="1350" dirty="0"/>
          </a:p>
        </p:txBody>
      </p:sp>
      <p:sp>
        <p:nvSpPr>
          <p:cNvPr id="8" name="Rektangel 7"/>
          <p:cNvSpPr/>
          <p:nvPr/>
        </p:nvSpPr>
        <p:spPr>
          <a:xfrm>
            <a:off x="1134426" y="1796653"/>
            <a:ext cx="3429000" cy="53578"/>
          </a:xfrm>
          <a:prstGeom prst="rect">
            <a:avLst/>
          </a:prstGeom>
          <a:solidFill>
            <a:srgbClr val="6BAD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p>
        </p:txBody>
      </p:sp>
      <p:sp>
        <p:nvSpPr>
          <p:cNvPr id="10" name="TekstSylinder 4"/>
          <p:cNvSpPr txBox="1">
            <a:spLocks noChangeArrowheads="1"/>
          </p:cNvSpPr>
          <p:nvPr/>
        </p:nvSpPr>
        <p:spPr bwMode="auto">
          <a:xfrm>
            <a:off x="1134666" y="5529025"/>
            <a:ext cx="5616903"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nb-NO" altLang="nb-NO" sz="750" b="1" dirty="0" err="1">
                <a:solidFill>
                  <a:schemeClr val="accent2">
                    <a:lumMod val="75000"/>
                  </a:schemeClr>
                </a:solidFill>
              </a:rPr>
              <a:t>Magelssen</a:t>
            </a:r>
            <a:r>
              <a:rPr lang="nb-NO" altLang="nb-NO" sz="750" b="1" dirty="0">
                <a:solidFill>
                  <a:schemeClr val="accent2">
                    <a:lumMod val="75000"/>
                  </a:schemeClr>
                </a:solidFill>
              </a:rPr>
              <a:t> (2012): Hva lærer fremtidige sykepleiere om Migrasjon &amp; helse? </a:t>
            </a:r>
            <a:r>
              <a:rPr lang="nb-NO" altLang="nb-NO" sz="750" dirty="0">
                <a:solidFill>
                  <a:schemeClr val="accent2">
                    <a:lumMod val="75000"/>
                  </a:schemeClr>
                </a:solidFill>
              </a:rPr>
              <a:t>NAKMI </a:t>
            </a:r>
          </a:p>
          <a:p>
            <a:pPr>
              <a:spcBef>
                <a:spcPct val="0"/>
              </a:spcBef>
              <a:buFontTx/>
              <a:buNone/>
            </a:pPr>
            <a:r>
              <a:rPr lang="nb-NO" altLang="nb-NO" sz="750" b="1" dirty="0">
                <a:solidFill>
                  <a:schemeClr val="accent2">
                    <a:lumMod val="75000"/>
                  </a:schemeClr>
                </a:solidFill>
              </a:rPr>
              <a:t>Berre I, Dæhli, TW, </a:t>
            </a:r>
            <a:r>
              <a:rPr lang="nb-NO" altLang="nb-NO" sz="750" b="1" dirty="0" err="1">
                <a:solidFill>
                  <a:schemeClr val="accent2">
                    <a:lumMod val="75000"/>
                  </a:schemeClr>
                </a:solidFill>
              </a:rPr>
              <a:t>Nordløkken</a:t>
            </a:r>
            <a:r>
              <a:rPr lang="nb-NO" altLang="nb-NO" sz="750" b="1" dirty="0">
                <a:solidFill>
                  <a:schemeClr val="accent2">
                    <a:lumMod val="75000"/>
                  </a:schemeClr>
                </a:solidFill>
              </a:rPr>
              <a:t>, A (2010): Hva lærer fremtidige leger om migrasjon og helse</a:t>
            </a:r>
            <a:r>
              <a:rPr lang="nb-NO" altLang="nb-NO" sz="750" dirty="0">
                <a:solidFill>
                  <a:schemeClr val="accent2">
                    <a:lumMod val="75000"/>
                  </a:schemeClr>
                </a:solidFill>
              </a:rPr>
              <a:t>? Norsk medisinstudentforening.</a:t>
            </a:r>
          </a:p>
          <a:p>
            <a:pPr>
              <a:spcBef>
                <a:spcPct val="0"/>
              </a:spcBef>
              <a:buNone/>
            </a:pPr>
            <a:r>
              <a:rPr lang="nb-NO" sz="750" b="1" dirty="0">
                <a:solidFill>
                  <a:schemeClr val="accent2">
                    <a:lumMod val="75000"/>
                  </a:schemeClr>
                </a:solidFill>
              </a:rPr>
              <a:t>Kale, E, Holt, T (2011): Hva lærer psykologistudenter om kultur- og migrasjonspsykologi</a:t>
            </a:r>
            <a:r>
              <a:rPr lang="nb-NO" sz="750" dirty="0">
                <a:solidFill>
                  <a:schemeClr val="accent2">
                    <a:lumMod val="75000"/>
                  </a:schemeClr>
                </a:solidFill>
              </a:rPr>
              <a:t>? Tilgjengelig fra: nakmi.no</a:t>
            </a:r>
          </a:p>
          <a:p>
            <a:pPr>
              <a:spcBef>
                <a:spcPct val="0"/>
              </a:spcBef>
              <a:buFontTx/>
              <a:buNone/>
            </a:pPr>
            <a:endParaRPr lang="nb-NO" altLang="nb-NO" sz="1050" dirty="0">
              <a:solidFill>
                <a:srgbClr val="F18D05"/>
              </a:solidFill>
            </a:endParaRPr>
          </a:p>
          <a:p>
            <a:pPr>
              <a:spcBef>
                <a:spcPct val="0"/>
              </a:spcBef>
              <a:buFontTx/>
              <a:buNone/>
            </a:pPr>
            <a:endParaRPr lang="nb-NO" altLang="nb-NO" sz="1050" dirty="0">
              <a:solidFill>
                <a:srgbClr val="F18D05"/>
              </a:solidFill>
            </a:endParaRPr>
          </a:p>
        </p:txBody>
      </p:sp>
      <p:sp>
        <p:nvSpPr>
          <p:cNvPr id="11" name="Rektangel 8"/>
          <p:cNvSpPr/>
          <p:nvPr/>
        </p:nvSpPr>
        <p:spPr>
          <a:xfrm>
            <a:off x="1134666" y="5563791"/>
            <a:ext cx="6858001" cy="13097"/>
          </a:xfrm>
          <a:prstGeom prst="rect">
            <a:avLst/>
          </a:prstGeom>
          <a:solidFill>
            <a:srgbClr val="F18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nb-NO" altLang="nb-NO" sz="1350">
              <a:solidFill>
                <a:srgbClr val="F18E05"/>
              </a:solidFill>
            </a:endParaRPr>
          </a:p>
          <a:p>
            <a:pPr algn="ctr">
              <a:defRPr/>
            </a:pPr>
            <a:endParaRPr lang="nb-NO" altLang="nb-NO" sz="1350">
              <a:solidFill>
                <a:srgbClr val="F18E05"/>
              </a:solidFill>
            </a:endParaRPr>
          </a:p>
        </p:txBody>
      </p:sp>
    </p:spTree>
    <p:extLst>
      <p:ext uri="{BB962C8B-B14F-4D97-AF65-F5344CB8AC3E}">
        <p14:creationId xmlns:p14="http://schemas.microsoft.com/office/powerpoint/2010/main" val="27938794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1143000" y="710698"/>
            <a:ext cx="6858000" cy="9181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2" name="Tittel 1"/>
          <p:cNvSpPr>
            <a:spLocks noGrp="1"/>
          </p:cNvSpPr>
          <p:nvPr>
            <p:ph type="title"/>
          </p:nvPr>
        </p:nvSpPr>
        <p:spPr>
          <a:xfrm>
            <a:off x="1485900" y="836712"/>
            <a:ext cx="6172200" cy="792088"/>
          </a:xfrm>
        </p:spPr>
        <p:txBody>
          <a:bodyPr/>
          <a:lstStyle/>
          <a:p>
            <a:r>
              <a:rPr lang="nb-NO" dirty="0" smtClean="0">
                <a:solidFill>
                  <a:schemeClr val="accent1">
                    <a:lumMod val="75000"/>
                  </a:schemeClr>
                </a:solidFill>
              </a:rPr>
              <a:t>Skriftlig </a:t>
            </a:r>
            <a:r>
              <a:rPr lang="nb-NO" dirty="0">
                <a:solidFill>
                  <a:schemeClr val="accent1">
                    <a:lumMod val="75000"/>
                  </a:schemeClr>
                </a:solidFill>
              </a:rPr>
              <a:t>informasjon</a:t>
            </a:r>
          </a:p>
        </p:txBody>
      </p:sp>
      <p:sp>
        <p:nvSpPr>
          <p:cNvPr id="3" name="Plassholder for innhold 2"/>
          <p:cNvSpPr>
            <a:spLocks noGrp="1"/>
          </p:cNvSpPr>
          <p:nvPr>
            <p:ph idx="1"/>
          </p:nvPr>
        </p:nvSpPr>
        <p:spPr/>
        <p:txBody>
          <a:bodyPr>
            <a:normAutofit fontScale="77500" lnSpcReduction="20000"/>
          </a:bodyPr>
          <a:lstStyle/>
          <a:p>
            <a:r>
              <a:rPr lang="nb-NO" dirty="0"/>
              <a:t>Brev:</a:t>
            </a:r>
          </a:p>
          <a:p>
            <a:pPr lvl="1"/>
            <a:r>
              <a:rPr lang="nb-NO" dirty="0"/>
              <a:t>Inneholder brevet alle nødvendige detaljer?</a:t>
            </a:r>
          </a:p>
          <a:p>
            <a:pPr lvl="1"/>
            <a:r>
              <a:rPr lang="nb-NO" dirty="0"/>
              <a:t>Er det viktigste markert tydelig?</a:t>
            </a:r>
          </a:p>
          <a:p>
            <a:pPr lvl="1"/>
            <a:r>
              <a:rPr lang="nb-NO" dirty="0"/>
              <a:t>Forutsetter brevet at pasienten kan en del fra før? </a:t>
            </a:r>
          </a:p>
          <a:p>
            <a:pPr lvl="1"/>
            <a:r>
              <a:rPr lang="nb-NO" dirty="0"/>
              <a:t>Gis det tydelig beskjed om at brevet er viktig?</a:t>
            </a:r>
          </a:p>
          <a:p>
            <a:r>
              <a:rPr lang="nb-NO" dirty="0"/>
              <a:t>I</a:t>
            </a:r>
            <a:r>
              <a:rPr lang="nb-NO" dirty="0" smtClean="0"/>
              <a:t>nformasjon</a:t>
            </a:r>
            <a:r>
              <a:rPr lang="nb-NO" dirty="0"/>
              <a:t>:</a:t>
            </a:r>
          </a:p>
          <a:p>
            <a:pPr lvl="1"/>
            <a:r>
              <a:rPr lang="nb-NO" dirty="0"/>
              <a:t>Hva må </a:t>
            </a:r>
            <a:r>
              <a:rPr lang="nb-NO" dirty="0" smtClean="0"/>
              <a:t>brukeren </a:t>
            </a:r>
            <a:r>
              <a:rPr lang="nb-NO" dirty="0"/>
              <a:t>vite fra før for å forstå?</a:t>
            </a:r>
          </a:p>
          <a:p>
            <a:pPr lvl="1"/>
            <a:r>
              <a:rPr lang="nb-NO" dirty="0"/>
              <a:t>Finnes det oversettelser?</a:t>
            </a:r>
          </a:p>
          <a:p>
            <a:pPr lvl="1"/>
            <a:r>
              <a:rPr lang="nb-NO" dirty="0"/>
              <a:t>Best som verktøy i en samtale</a:t>
            </a:r>
          </a:p>
          <a:p>
            <a:r>
              <a:rPr lang="nb-NO" dirty="0"/>
              <a:t>Finnes det rutiner for å:</a:t>
            </a:r>
          </a:p>
          <a:p>
            <a:pPr lvl="1"/>
            <a:r>
              <a:rPr lang="nb-NO" dirty="0"/>
              <a:t>Kvalitetssikre innholdet og dobbeltsjekke at alt er med?</a:t>
            </a:r>
          </a:p>
          <a:p>
            <a:pPr lvl="1"/>
            <a:r>
              <a:rPr lang="nb-NO" dirty="0"/>
              <a:t>Tilpasse brevet til den enkelte pasients behov?</a:t>
            </a:r>
          </a:p>
          <a:p>
            <a:pPr lvl="1"/>
            <a:endParaRPr lang="nb-NO" dirty="0"/>
          </a:p>
        </p:txBody>
      </p:sp>
    </p:spTree>
    <p:extLst>
      <p:ext uri="{BB962C8B-B14F-4D97-AF65-F5344CB8AC3E}">
        <p14:creationId xmlns:p14="http://schemas.microsoft.com/office/powerpoint/2010/main" val="30316832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ktangel 1"/>
          <p:cNvSpPr>
            <a:spLocks noChangeArrowheads="1"/>
          </p:cNvSpPr>
          <p:nvPr/>
        </p:nvSpPr>
        <p:spPr bwMode="auto">
          <a:xfrm>
            <a:off x="899592" y="1268760"/>
            <a:ext cx="7272808"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spcCol="57600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nb-NO" sz="2000" dirty="0">
                <a:solidFill>
                  <a:srgbClr val="005295"/>
                </a:solidFill>
                <a:latin typeface="Arial" pitchFamily="34" charset="0"/>
              </a:rPr>
              <a:t>A newspaper is better than a magazine. A seashore is a better place than the street. At first it is better to run than to walk. You may have to try several times. It takes some skill but is easy to learn. Even young children can enjoy it. Once successful, complications are minimal. Birds seldom get too close. Rain, however, soaks in very fast. Too many people doing the same thing can also cause problems. One needs lots of room. If there are no complications it can be very peaceful. A rock will serve as an anchor. If things break loose from it, however, you will not get a second chance. </a:t>
            </a:r>
            <a:endParaRPr lang="nb-NO" altLang="nb-NO" sz="2000" dirty="0">
              <a:solidFill>
                <a:srgbClr val="005295"/>
              </a:solidFill>
              <a:latin typeface="Arial" pitchFamily="34" charset="0"/>
            </a:endParaRPr>
          </a:p>
        </p:txBody>
      </p:sp>
      <p:sp>
        <p:nvSpPr>
          <p:cNvPr id="3" name="TekstSylinder 2"/>
          <p:cNvSpPr txBox="1"/>
          <p:nvPr/>
        </p:nvSpPr>
        <p:spPr>
          <a:xfrm>
            <a:off x="1187450" y="6021388"/>
            <a:ext cx="5113338" cy="646112"/>
          </a:xfrm>
          <a:prstGeom prst="rect">
            <a:avLst/>
          </a:prstGeom>
          <a:noFill/>
        </p:spPr>
        <p:txBody>
          <a:bodyPr>
            <a:spAutoFit/>
          </a:bodyPr>
          <a:lstStyle/>
          <a:p>
            <a:pPr fontAlgn="auto">
              <a:spcBef>
                <a:spcPts val="0"/>
              </a:spcBef>
              <a:spcAft>
                <a:spcPts val="0"/>
              </a:spcAft>
              <a:defRPr/>
            </a:pPr>
            <a:r>
              <a:rPr lang="en-US" sz="1200" dirty="0">
                <a:solidFill>
                  <a:schemeClr val="accent6">
                    <a:lumMod val="75000"/>
                  </a:schemeClr>
                </a:solidFill>
                <a:latin typeface="Arial" charset="0"/>
                <a:cs typeface="Arial" charset="0"/>
              </a:rPr>
              <a:t>Klein, M. (1981). Context and memory. In L. T. Benjamin, Jr. &amp; K. D. Lowman (Eds.), </a:t>
            </a:r>
            <a:r>
              <a:rPr lang="en-US" sz="1200" i="1" dirty="0">
                <a:solidFill>
                  <a:schemeClr val="accent6">
                    <a:lumMod val="75000"/>
                  </a:schemeClr>
                </a:solidFill>
                <a:latin typeface="Arial" charset="0"/>
                <a:cs typeface="Arial" charset="0"/>
              </a:rPr>
              <a:t>Activities handbook for the teaching of psychology</a:t>
            </a:r>
            <a:r>
              <a:rPr lang="en-US" sz="1200" dirty="0">
                <a:solidFill>
                  <a:schemeClr val="accent6">
                    <a:lumMod val="75000"/>
                  </a:schemeClr>
                </a:solidFill>
                <a:latin typeface="Arial" charset="0"/>
                <a:cs typeface="Arial" charset="0"/>
              </a:rPr>
              <a:t> (p. 83). Washington, DC: American Psychological Association.</a:t>
            </a:r>
            <a:endParaRPr lang="nb-NO" sz="1200" dirty="0">
              <a:solidFill>
                <a:schemeClr val="accent6">
                  <a:lumMod val="75000"/>
                </a:schemeClr>
              </a:solidFill>
              <a:latin typeface="Arial" charset="0"/>
              <a:cs typeface="Arial" charset="0"/>
            </a:endParaRPr>
          </a:p>
        </p:txBody>
      </p:sp>
      <p:sp>
        <p:nvSpPr>
          <p:cNvPr id="163845" name="Plassholder for lysbildenumm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fld id="{88C3FB67-2707-405C-85A9-5050D291999F}" type="slidenum">
              <a:rPr lang="nb-NO" altLang="nb-NO" sz="1200" smtClean="0">
                <a:solidFill>
                  <a:srgbClr val="898989"/>
                </a:solidFill>
                <a:cs typeface="Arial" pitchFamily="34" charset="0"/>
              </a:rPr>
              <a:pPr eaLnBrk="1" fontAlgn="base" hangingPunct="1">
                <a:spcBef>
                  <a:spcPct val="0"/>
                </a:spcBef>
                <a:spcAft>
                  <a:spcPct val="0"/>
                </a:spcAft>
                <a:buFontTx/>
                <a:buNone/>
              </a:pPr>
              <a:t>51</a:t>
            </a:fld>
            <a:endParaRPr lang="nb-NO" altLang="nb-NO" sz="1200">
              <a:solidFill>
                <a:srgbClr val="898989"/>
              </a:solidFill>
              <a:cs typeface="Arial" pitchFamily="34" charset="0"/>
            </a:endParaRPr>
          </a:p>
        </p:txBody>
      </p:sp>
    </p:spTree>
    <p:extLst>
      <p:ext uri="{BB962C8B-B14F-4D97-AF65-F5344CB8AC3E}">
        <p14:creationId xmlns:p14="http://schemas.microsoft.com/office/powerpoint/2010/main" val="13758371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0" y="260648"/>
            <a:ext cx="9144000" cy="12241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ormAutofit/>
          </a:bodyPr>
          <a:lstStyle/>
          <a:p>
            <a:r>
              <a:rPr lang="nb-NO" dirty="0">
                <a:solidFill>
                  <a:schemeClr val="accent1">
                    <a:lumMod val="75000"/>
                  </a:schemeClr>
                </a:solidFill>
              </a:rPr>
              <a:t>Oppsummering:</a:t>
            </a:r>
          </a:p>
        </p:txBody>
      </p:sp>
      <p:sp>
        <p:nvSpPr>
          <p:cNvPr id="3" name="Plassholder for innhold 2"/>
          <p:cNvSpPr>
            <a:spLocks noGrp="1"/>
          </p:cNvSpPr>
          <p:nvPr>
            <p:ph idx="1"/>
          </p:nvPr>
        </p:nvSpPr>
        <p:spPr>
          <a:xfrm>
            <a:off x="457200" y="1600200"/>
            <a:ext cx="8435280" cy="4637111"/>
          </a:xfrm>
        </p:spPr>
        <p:txBody>
          <a:bodyPr>
            <a:normAutofit fontScale="85000" lnSpcReduction="20000"/>
          </a:bodyPr>
          <a:lstStyle/>
          <a:p>
            <a:pPr lvl="0"/>
            <a:r>
              <a:rPr lang="nb-NO" dirty="0"/>
              <a:t>Informasjon må tilpasses hver enkelt </a:t>
            </a:r>
            <a:r>
              <a:rPr lang="nb-NO" dirty="0" smtClean="0"/>
              <a:t>bruker</a:t>
            </a:r>
            <a:endParaRPr lang="nb-NO" dirty="0"/>
          </a:p>
          <a:p>
            <a:pPr lvl="0"/>
            <a:r>
              <a:rPr lang="nb-NO" dirty="0"/>
              <a:t>Still åpne spørsmål</a:t>
            </a:r>
          </a:p>
          <a:p>
            <a:pPr lvl="0"/>
            <a:r>
              <a:rPr lang="nb-NO" dirty="0"/>
              <a:t>Ikke vær redd for å spørre</a:t>
            </a:r>
          </a:p>
          <a:p>
            <a:pPr lvl="0"/>
            <a:r>
              <a:rPr lang="nb-NO" dirty="0"/>
              <a:t>Undersøk om </a:t>
            </a:r>
            <a:r>
              <a:rPr lang="nb-NO" dirty="0" smtClean="0"/>
              <a:t>brukeren </a:t>
            </a:r>
            <a:r>
              <a:rPr lang="nb-NO" dirty="0"/>
              <a:t>har forstått riktig</a:t>
            </a:r>
          </a:p>
          <a:p>
            <a:pPr lvl="0"/>
            <a:r>
              <a:rPr lang="nb-NO" dirty="0"/>
              <a:t>Undersøk om du har forstått </a:t>
            </a:r>
            <a:r>
              <a:rPr lang="nb-NO" dirty="0" smtClean="0"/>
              <a:t>brukeren </a:t>
            </a:r>
            <a:r>
              <a:rPr lang="nb-NO" dirty="0"/>
              <a:t>riktig</a:t>
            </a:r>
          </a:p>
          <a:p>
            <a:pPr lvl="0"/>
            <a:r>
              <a:rPr lang="nb-NO" dirty="0"/>
              <a:t>Manglende oppmøte e.l. kan være en språklig </a:t>
            </a:r>
            <a:r>
              <a:rPr lang="nb-NO" dirty="0" smtClean="0"/>
              <a:t>misforståelser</a:t>
            </a:r>
            <a:endParaRPr lang="nb-NO" dirty="0"/>
          </a:p>
          <a:p>
            <a:pPr lvl="0"/>
            <a:r>
              <a:rPr lang="nb-NO" dirty="0"/>
              <a:t>Etabler rutiner for å sikre god skriftlig informasjon</a:t>
            </a:r>
          </a:p>
          <a:p>
            <a:r>
              <a:rPr lang="nb-NO" dirty="0"/>
              <a:t>Bruk kvalifisert tolk</a:t>
            </a:r>
          </a:p>
          <a:p>
            <a:r>
              <a:rPr lang="nb-NO" dirty="0"/>
              <a:t>Lær deg å bruke tolk riktig (eks gratis e-læringskurs)</a:t>
            </a:r>
          </a:p>
          <a:p>
            <a:r>
              <a:rPr lang="nb-NO" dirty="0"/>
              <a:t>Bruk tolk oftere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0744" y="3064027"/>
            <a:ext cx="3168352" cy="2308324"/>
          </a:xfrm>
          <a:prstGeom prst="rect">
            <a:avLst/>
          </a:prstGeom>
          <a:noFill/>
        </p:spPr>
        <p:txBody>
          <a:bodyPr wrap="square" rtlCol="0">
            <a:spAutoFit/>
          </a:bodyPr>
          <a:lstStyle/>
          <a:p>
            <a:r>
              <a:rPr lang="nb-NO" sz="1600" b="1" dirty="0"/>
              <a:t>Kurs i Oslo i </a:t>
            </a:r>
            <a:r>
              <a:rPr lang="nb-NO" sz="1600" b="1" dirty="0" smtClean="0"/>
              <a:t>2018: </a:t>
            </a:r>
            <a:endParaRPr lang="nb-NO" sz="1600" dirty="0"/>
          </a:p>
          <a:p>
            <a:pPr marL="220690" indent="-220690">
              <a:buFont typeface="Arial" panose="020B0604020202020204" pitchFamily="34" charset="0"/>
              <a:buChar char="•"/>
            </a:pPr>
            <a:r>
              <a:rPr lang="nb-NO" sz="1600" dirty="0" smtClean="0"/>
              <a:t>14. – 15. </a:t>
            </a:r>
            <a:r>
              <a:rPr lang="nb-NO" sz="1600" dirty="0"/>
              <a:t>februar</a:t>
            </a:r>
          </a:p>
          <a:p>
            <a:pPr marL="220690" indent="-220690">
              <a:buFont typeface="Arial" panose="020B0604020202020204" pitchFamily="34" charset="0"/>
              <a:buChar char="•"/>
            </a:pPr>
            <a:r>
              <a:rPr lang="nb-NO" sz="1600" dirty="0" smtClean="0"/>
              <a:t>18. – 19. april</a:t>
            </a:r>
          </a:p>
          <a:p>
            <a:pPr marL="220690" indent="-220690">
              <a:buFont typeface="Arial" panose="020B0604020202020204" pitchFamily="34" charset="0"/>
              <a:buChar char="•"/>
            </a:pPr>
            <a:r>
              <a:rPr lang="nb-NO" sz="1600" dirty="0" smtClean="0"/>
              <a:t>16. – 17. oktober</a:t>
            </a:r>
          </a:p>
          <a:p>
            <a:endParaRPr lang="nb-NO" sz="1600" b="1" dirty="0"/>
          </a:p>
          <a:p>
            <a:pPr lvl="0"/>
            <a:r>
              <a:rPr lang="nb-NO" sz="1600" b="1" dirty="0"/>
              <a:t>Mer informasjon og påmelding: </a:t>
            </a:r>
            <a:endParaRPr lang="nb-NO" sz="1600" b="1" dirty="0" smtClean="0"/>
          </a:p>
          <a:p>
            <a:pPr lvl="0"/>
            <a:r>
              <a:rPr lang="nb-NO" sz="1600" dirty="0">
                <a:hlinkClick r:id="rId3"/>
              </a:rPr>
              <a:t>https://www.fhi.no/hn/migrasjonshelse</a:t>
            </a:r>
            <a:r>
              <a:rPr lang="nb-NO" sz="1600" dirty="0" smtClean="0">
                <a:hlinkClick r:id="rId3"/>
              </a:rPr>
              <a:t>/</a:t>
            </a:r>
            <a:endParaRPr lang="nb-NO" sz="1600" dirty="0" smtClean="0"/>
          </a:p>
          <a:p>
            <a:pPr lvl="0"/>
            <a:endParaRPr lang="nb-NO" sz="1600" dirty="0"/>
          </a:p>
        </p:txBody>
      </p:sp>
      <p:sp>
        <p:nvSpPr>
          <p:cNvPr id="6" name="TextBox 5"/>
          <p:cNvSpPr txBox="1"/>
          <p:nvPr/>
        </p:nvSpPr>
        <p:spPr>
          <a:xfrm>
            <a:off x="5288076" y="2922042"/>
            <a:ext cx="3676161" cy="2554545"/>
          </a:xfrm>
          <a:prstGeom prst="rect">
            <a:avLst/>
          </a:prstGeom>
          <a:solidFill>
            <a:schemeClr val="accent1">
              <a:lumMod val="20000"/>
              <a:lumOff val="80000"/>
            </a:schemeClr>
          </a:solidFill>
        </p:spPr>
        <p:txBody>
          <a:bodyPr wrap="square" rtlCol="0">
            <a:spAutoFit/>
          </a:bodyPr>
          <a:lstStyle/>
          <a:p>
            <a:r>
              <a:rPr lang="nb-NO" sz="1600" b="1" dirty="0"/>
              <a:t>Kursinnhold:</a:t>
            </a:r>
            <a:endParaRPr lang="nb-NO" sz="1600" dirty="0"/>
          </a:p>
          <a:p>
            <a:pPr marL="171450" lvl="0" indent="-171450">
              <a:buFont typeface="Arial" panose="020B0604020202020204" pitchFamily="34" charset="0"/>
              <a:buChar char="•"/>
            </a:pPr>
            <a:r>
              <a:rPr lang="nb-NO" sz="1600" dirty="0"/>
              <a:t>Om innvandring og levekår </a:t>
            </a:r>
          </a:p>
          <a:p>
            <a:pPr marL="171450" lvl="0" indent="-171450">
              <a:buFont typeface="Arial" panose="020B0604020202020204" pitchFamily="34" charset="0"/>
              <a:buChar char="•"/>
            </a:pPr>
            <a:r>
              <a:rPr lang="nb-NO" sz="1600" dirty="0"/>
              <a:t>Migrasjon og somatisk helse</a:t>
            </a:r>
          </a:p>
          <a:p>
            <a:pPr marL="171450" lvl="0" indent="-171450">
              <a:buFont typeface="Arial" panose="020B0604020202020204" pitchFamily="34" charset="0"/>
              <a:buChar char="•"/>
            </a:pPr>
            <a:r>
              <a:rPr lang="nb-NO" sz="1600" dirty="0"/>
              <a:t>Migrasjon og psykisk helse</a:t>
            </a:r>
          </a:p>
          <a:p>
            <a:pPr marL="171450" lvl="0" indent="-171450">
              <a:buFont typeface="Arial" panose="020B0604020202020204" pitchFamily="34" charset="0"/>
              <a:buChar char="•"/>
            </a:pPr>
            <a:r>
              <a:rPr lang="nb-NO" sz="1600" dirty="0"/>
              <a:t>Likeverdige helsetjenester</a:t>
            </a:r>
          </a:p>
          <a:p>
            <a:pPr marL="171450" lvl="0" indent="-171450">
              <a:buFont typeface="Arial" panose="020B0604020202020204" pitchFamily="34" charset="0"/>
              <a:buChar char="•"/>
            </a:pPr>
            <a:r>
              <a:rPr lang="nb-NO" sz="1600" dirty="0"/>
              <a:t>Ulik forståelse av sykdom og behandling</a:t>
            </a:r>
          </a:p>
          <a:p>
            <a:pPr marL="171450" lvl="0" indent="-171450">
              <a:buFont typeface="Arial" panose="020B0604020202020204" pitchFamily="34" charset="0"/>
              <a:buChar char="•"/>
            </a:pPr>
            <a:r>
              <a:rPr lang="nb-NO" sz="1600" dirty="0" err="1"/>
              <a:t>Språkbarrierer</a:t>
            </a:r>
            <a:r>
              <a:rPr lang="nb-NO" sz="1600" dirty="0"/>
              <a:t> </a:t>
            </a:r>
          </a:p>
          <a:p>
            <a:pPr marL="171450" lvl="0" indent="-171450">
              <a:buFont typeface="Arial" panose="020B0604020202020204" pitchFamily="34" charset="0"/>
              <a:buChar char="•"/>
            </a:pPr>
            <a:r>
              <a:rPr lang="nb-NO" sz="1600" dirty="0"/>
              <a:t>Helseundersøkelse av asylsøkere</a:t>
            </a:r>
          </a:p>
          <a:p>
            <a:pPr marL="171450" lvl="0" indent="-171450">
              <a:buFont typeface="Arial" panose="020B0604020202020204" pitchFamily="34" charset="0"/>
              <a:buChar char="•"/>
            </a:pPr>
            <a:r>
              <a:rPr lang="nb-NO" sz="1600" dirty="0"/>
              <a:t>Fordommer </a:t>
            </a:r>
          </a:p>
          <a:p>
            <a:pPr lvl="0"/>
            <a:endParaRPr lang="nb-NO" sz="1600" dirty="0"/>
          </a:p>
        </p:txBody>
      </p:sp>
      <p:sp>
        <p:nvSpPr>
          <p:cNvPr id="2" name="Rectangle 1"/>
          <p:cNvSpPr/>
          <p:nvPr/>
        </p:nvSpPr>
        <p:spPr>
          <a:xfrm>
            <a:off x="1944614" y="620688"/>
            <a:ext cx="6455897" cy="1027974"/>
          </a:xfrm>
          <a:prstGeom prst="rect">
            <a:avLst/>
          </a:prstGeom>
        </p:spPr>
        <p:txBody>
          <a:bodyPr wrap="square">
            <a:spAutoFit/>
          </a:bodyPr>
          <a:lstStyle/>
          <a:p>
            <a:pPr>
              <a:lnSpc>
                <a:spcPct val="80000"/>
              </a:lnSpc>
            </a:pPr>
            <a:r>
              <a:rPr lang="nb-NO" sz="2800" b="1" dirty="0"/>
              <a:t>Innføringskurs</a:t>
            </a:r>
            <a:r>
              <a:rPr lang="nb-NO" sz="2400" b="1" dirty="0"/>
              <a:t>: </a:t>
            </a:r>
          </a:p>
          <a:p>
            <a:pPr>
              <a:lnSpc>
                <a:spcPct val="80000"/>
              </a:lnSpc>
            </a:pPr>
            <a:r>
              <a:rPr lang="nb-NO" sz="4800" b="1" dirty="0">
                <a:solidFill>
                  <a:srgbClr val="034F93"/>
                </a:solidFill>
              </a:rPr>
              <a:t>Migrasjon og helse</a:t>
            </a:r>
          </a:p>
        </p:txBody>
      </p:sp>
      <p:sp>
        <p:nvSpPr>
          <p:cNvPr id="3" name="Rectangle 2"/>
          <p:cNvSpPr/>
          <p:nvPr/>
        </p:nvSpPr>
        <p:spPr>
          <a:xfrm>
            <a:off x="1939632" y="1844824"/>
            <a:ext cx="3313611" cy="1077218"/>
          </a:xfrm>
          <a:prstGeom prst="rect">
            <a:avLst/>
          </a:prstGeom>
          <a:solidFill>
            <a:schemeClr val="accent1">
              <a:lumMod val="20000"/>
              <a:lumOff val="80000"/>
            </a:schemeClr>
          </a:solidFill>
        </p:spPr>
        <p:txBody>
          <a:bodyPr wrap="square">
            <a:spAutoFit/>
          </a:bodyPr>
          <a:lstStyle/>
          <a:p>
            <a:r>
              <a:rPr lang="nb-NO" sz="1600" b="1" dirty="0"/>
              <a:t>Hvem er kurset for?</a:t>
            </a:r>
            <a:endParaRPr lang="nb-NO" sz="1600" dirty="0"/>
          </a:p>
          <a:p>
            <a:pPr marL="171450" lvl="0" indent="-171450">
              <a:buFont typeface="Arial" panose="020B0604020202020204" pitchFamily="34" charset="0"/>
              <a:buChar char="•"/>
            </a:pPr>
            <a:r>
              <a:rPr lang="nb-NO" sz="1600" dirty="0"/>
              <a:t>helsepersonell i klinisk praksis </a:t>
            </a:r>
          </a:p>
          <a:p>
            <a:pPr marL="171450" lvl="0" indent="-171450">
              <a:buFont typeface="Arial" panose="020B0604020202020204" pitchFamily="34" charset="0"/>
              <a:buChar char="•"/>
            </a:pPr>
            <a:r>
              <a:rPr lang="nb-NO" sz="1600" dirty="0"/>
              <a:t>kan være nyttig for andre som jobber med migrasjonshelse</a:t>
            </a:r>
          </a:p>
        </p:txBody>
      </p:sp>
      <p:sp>
        <p:nvSpPr>
          <p:cNvPr id="9" name="Rectangle 8"/>
          <p:cNvSpPr/>
          <p:nvPr/>
        </p:nvSpPr>
        <p:spPr>
          <a:xfrm>
            <a:off x="1957050" y="5485226"/>
            <a:ext cx="3313611" cy="1015663"/>
          </a:xfrm>
          <a:prstGeom prst="rect">
            <a:avLst/>
          </a:prstGeom>
          <a:solidFill>
            <a:schemeClr val="accent1">
              <a:lumMod val="20000"/>
              <a:lumOff val="80000"/>
            </a:schemeClr>
          </a:solidFill>
        </p:spPr>
        <p:txBody>
          <a:bodyPr wrap="square">
            <a:spAutoFit/>
          </a:bodyPr>
          <a:lstStyle/>
          <a:p>
            <a:r>
              <a:rPr lang="nb-NO" sz="1000" b="1" dirty="0"/>
              <a:t>Kurset er godkjent av:</a:t>
            </a:r>
            <a:r>
              <a:rPr lang="nb-NO" sz="1000" dirty="0"/>
              <a:t> Den norske legeforening, Norsk sykepleierforbund, Norsk psykologforening (12 timer)</a:t>
            </a:r>
          </a:p>
          <a:p>
            <a:endParaRPr lang="nb-NO" sz="1000" dirty="0"/>
          </a:p>
          <a:p>
            <a:r>
              <a:rPr lang="nb-NO" sz="1000" b="1" dirty="0"/>
              <a:t>Arrangør: </a:t>
            </a:r>
            <a:r>
              <a:rPr lang="nb-NO" sz="1000" dirty="0"/>
              <a:t>Nasjonal kompetanseenhet for migrasjons- og minoritetshelse (NAKMI), </a:t>
            </a:r>
          </a:p>
          <a:p>
            <a:r>
              <a:rPr lang="nb-NO" sz="1000" dirty="0"/>
              <a:t>Oslo Universitetssykehus</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714500" cy="6858000"/>
          </a:xfrm>
          <a:prstGeom prst="rect">
            <a:avLst/>
          </a:prstGeom>
        </p:spPr>
      </p:pic>
      <p:pic>
        <p:nvPicPr>
          <p:cNvPr id="5" name="Bild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192" y="5312018"/>
            <a:ext cx="2296142" cy="1362077"/>
          </a:xfrm>
          <a:prstGeom prst="rect">
            <a:avLst/>
          </a:prstGeom>
        </p:spPr>
      </p:pic>
    </p:spTree>
    <p:extLst>
      <p:ext uri="{BB962C8B-B14F-4D97-AF65-F5344CB8AC3E}">
        <p14:creationId xmlns:p14="http://schemas.microsoft.com/office/powerpoint/2010/main" val="32314317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260648"/>
            <a:ext cx="9144000" cy="12241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a:xfrm>
            <a:off x="457200" y="274638"/>
            <a:ext cx="8229600" cy="1138138"/>
          </a:xfrm>
        </p:spPr>
        <p:txBody>
          <a:bodyPr/>
          <a:lstStyle/>
          <a:p>
            <a:r>
              <a:rPr lang="nb-NO" dirty="0">
                <a:solidFill>
                  <a:schemeClr val="accent1">
                    <a:lumMod val="75000"/>
                  </a:schemeClr>
                </a:solidFill>
              </a:rPr>
              <a:t>Nyttige nettsider</a:t>
            </a:r>
          </a:p>
        </p:txBody>
      </p:sp>
      <p:sp>
        <p:nvSpPr>
          <p:cNvPr id="3" name="Plassholder for innhold 2"/>
          <p:cNvSpPr>
            <a:spLocks noGrp="1"/>
          </p:cNvSpPr>
          <p:nvPr>
            <p:ph idx="1"/>
          </p:nvPr>
        </p:nvSpPr>
        <p:spPr/>
        <p:txBody>
          <a:bodyPr>
            <a:normAutofit fontScale="55000" lnSpcReduction="20000"/>
          </a:bodyPr>
          <a:lstStyle/>
          <a:p>
            <a:r>
              <a:rPr lang="nb-NO" dirty="0">
                <a:hlinkClick r:id="rId3"/>
              </a:rPr>
              <a:t>www.tolkeportalen.no</a:t>
            </a:r>
            <a:endParaRPr lang="nb-NO" dirty="0"/>
          </a:p>
          <a:p>
            <a:pPr lvl="1"/>
            <a:r>
              <a:rPr lang="nb-NO" dirty="0"/>
              <a:t>Bestilling av tolk</a:t>
            </a:r>
          </a:p>
          <a:p>
            <a:pPr lvl="1"/>
            <a:r>
              <a:rPr lang="nb-NO" dirty="0"/>
              <a:t>Nyttig informasjon om tolkebruk</a:t>
            </a:r>
          </a:p>
          <a:p>
            <a:pPr lvl="1"/>
            <a:r>
              <a:rPr lang="nb-NO" dirty="0"/>
              <a:t>E-læringskurs i tolkebruk for helsepersonell</a:t>
            </a:r>
          </a:p>
          <a:p>
            <a:r>
              <a:rPr lang="nb-NO" dirty="0">
                <a:hlinkClick r:id="rId4"/>
              </a:rPr>
              <a:t>www.helsedirektoratet.no</a:t>
            </a:r>
            <a:endParaRPr lang="nb-NO" dirty="0"/>
          </a:p>
          <a:p>
            <a:pPr lvl="1"/>
            <a:r>
              <a:rPr lang="nb-NO" dirty="0"/>
              <a:t>Veiledere, retningslinjer, styringsdokumenter og lovverk</a:t>
            </a:r>
          </a:p>
          <a:p>
            <a:r>
              <a:rPr lang="nb-NO" dirty="0">
                <a:hlinkClick r:id="rId5"/>
              </a:rPr>
              <a:t>www.klarspråk.no</a:t>
            </a:r>
            <a:endParaRPr lang="nb-NO" dirty="0"/>
          </a:p>
          <a:p>
            <a:pPr lvl="1"/>
            <a:r>
              <a:rPr lang="nb-NO" dirty="0" err="1"/>
              <a:t>Skriveråd</a:t>
            </a:r>
            <a:endParaRPr lang="nb-NO" dirty="0"/>
          </a:p>
          <a:p>
            <a:pPr lvl="1"/>
            <a:r>
              <a:rPr lang="nb-NO" dirty="0" err="1"/>
              <a:t>Skjekkliste</a:t>
            </a:r>
            <a:r>
              <a:rPr lang="nb-NO" dirty="0"/>
              <a:t>: hvordan skrive klart?</a:t>
            </a:r>
          </a:p>
          <a:p>
            <a:r>
              <a:rPr lang="nb-NO" dirty="0">
                <a:hlinkClick r:id="rId6"/>
              </a:rPr>
              <a:t>www.nakmi.no</a:t>
            </a:r>
            <a:endParaRPr lang="nb-NO" dirty="0"/>
          </a:p>
          <a:p>
            <a:pPr lvl="1"/>
            <a:r>
              <a:rPr lang="nb-NO" dirty="0"/>
              <a:t>Informasjon om kurs og forskning</a:t>
            </a:r>
          </a:p>
          <a:p>
            <a:r>
              <a:rPr lang="nb-NO" dirty="0">
                <a:hlinkClick r:id="rId7"/>
              </a:rPr>
              <a:t>www.mighealth.net/no</a:t>
            </a:r>
            <a:endParaRPr lang="nb-NO" dirty="0"/>
          </a:p>
          <a:p>
            <a:pPr lvl="1"/>
            <a:r>
              <a:rPr lang="nb-NO" dirty="0"/>
              <a:t>Informasjon om Migrasjon og helse forskning i Norge</a:t>
            </a:r>
          </a:p>
          <a:p>
            <a:pPr lvl="1"/>
            <a:r>
              <a:rPr lang="nb-NO" dirty="0"/>
              <a:t>Oversikt over oversatt pasientinformasjon</a:t>
            </a:r>
          </a:p>
          <a:p>
            <a:r>
              <a:rPr lang="nb-NO" dirty="0">
                <a:hlinkClick r:id="rId8"/>
              </a:rPr>
              <a:t>www.ssb.no/innvandring-og-innvandrere</a:t>
            </a:r>
            <a:endParaRPr lang="nb-NO" dirty="0"/>
          </a:p>
          <a:p>
            <a:pPr lvl="1"/>
            <a:r>
              <a:rPr lang="nb-NO" dirty="0"/>
              <a:t>Nøkkeltall for innvandrere</a:t>
            </a:r>
          </a:p>
          <a:p>
            <a:pPr lvl="1"/>
            <a:r>
              <a:rPr lang="nb-NO" dirty="0"/>
              <a:t>Statistikk og levekår</a:t>
            </a:r>
          </a:p>
        </p:txBody>
      </p:sp>
    </p:spTree>
    <p:extLst>
      <p:ext uri="{BB962C8B-B14F-4D97-AF65-F5344CB8AC3E}">
        <p14:creationId xmlns:p14="http://schemas.microsoft.com/office/powerpoint/2010/main" val="15675629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fontAlgn="base"/>
            <a:r>
              <a:rPr lang="nb-NO" dirty="0"/>
              <a:t>Veileder for helsetjenestetilbudet til asylsøkere, flyktninger og familiegjenforente (IS-1022)</a:t>
            </a:r>
          </a:p>
          <a:p>
            <a:pPr lvl="1"/>
            <a:r>
              <a:rPr lang="nb-NO" dirty="0">
                <a:hlinkClick r:id="rId3"/>
              </a:rPr>
              <a:t>https://helsedirektoratet.no/retningslinjer/asylsokere-flyktninger-og-familiegjenforente</a:t>
            </a:r>
            <a:endParaRPr lang="nb-NO" dirty="0"/>
          </a:p>
          <a:p>
            <a:r>
              <a:rPr lang="nb-NO" dirty="0"/>
              <a:t>Veileder om kommunikasjon via tolk for ledere og personell i helse- og omsorgstjenestene (IS-1924)</a:t>
            </a:r>
            <a:endParaRPr lang="nb-NO" dirty="0">
              <a:hlinkClick r:id="rId4"/>
            </a:endParaRPr>
          </a:p>
          <a:p>
            <a:pPr lvl="1"/>
            <a:r>
              <a:rPr lang="nb-NO" dirty="0">
                <a:hlinkClick r:id="rId4"/>
              </a:rPr>
              <a:t>https://helsedirektoratet.no/retningslinjer/veileder-om-kommunikasjon-via-tolk-for-ledere-og-personell-i-helse-og-omsorgstjenestene</a:t>
            </a:r>
            <a:endParaRPr lang="nb-NO" dirty="0"/>
          </a:p>
          <a:p>
            <a:r>
              <a:rPr lang="nb-NO" dirty="0"/>
              <a:t>Likeverdige helse- og omsorgstjenester - god helse for alle, Nasjonal strategi om innvandreres helse 2013-2017</a:t>
            </a:r>
          </a:p>
          <a:p>
            <a:pPr lvl="1"/>
            <a:r>
              <a:rPr lang="nb-NO" dirty="0">
                <a:hlinkClick r:id="rId5"/>
              </a:rPr>
              <a:t>https://www.regjeringen.no/no/dokumenter/likeverdige-helse--og-omsorgstjenester/id733870/</a:t>
            </a:r>
            <a:endParaRPr lang="nb-NO" dirty="0"/>
          </a:p>
          <a:p>
            <a:r>
              <a:rPr lang="nb-NO" dirty="0"/>
              <a:t>NOU 2014: 8 Tolking i offentlig sektor – et spørsmål om rettssikkerhet og likeverd</a:t>
            </a:r>
          </a:p>
          <a:p>
            <a:pPr lvl="1"/>
            <a:r>
              <a:rPr lang="nb-NO" dirty="0">
                <a:hlinkClick r:id="rId6"/>
              </a:rPr>
              <a:t>https://www.regjeringen.no/no/dokumenter/NOU-2014-8/id2001246/</a:t>
            </a:r>
            <a:endParaRPr lang="nb-NO" dirty="0"/>
          </a:p>
          <a:p>
            <a:r>
              <a:rPr lang="nb-NO" dirty="0"/>
              <a:t>Meld. St. 26 (2014-2015) Fremtidens primærhelsetjeneste – nærhet og helhet</a:t>
            </a:r>
          </a:p>
          <a:p>
            <a:pPr lvl="1"/>
            <a:r>
              <a:rPr lang="nb-NO" dirty="0">
                <a:hlinkClick r:id="rId7"/>
              </a:rPr>
              <a:t>https://www.regjeringen.no/no/dokumenter/meld.-st.-26-2014-2015/id2409890/</a:t>
            </a:r>
            <a:endParaRPr lang="nb-NO" dirty="0"/>
          </a:p>
          <a:p>
            <a:r>
              <a:rPr lang="nb-NO" dirty="0"/>
              <a:t>Meld. St. 19 (2014-2015) Folkehelsemeldingen — Mestring og muligheter</a:t>
            </a:r>
          </a:p>
          <a:p>
            <a:pPr lvl="1"/>
            <a:r>
              <a:rPr lang="nb-NO" dirty="0">
                <a:hlinkClick r:id="rId8"/>
              </a:rPr>
              <a:t>https://www.regjeringen.no/no/dokumenter/meld.-st.-19-2014-2015/id2402807/sec1</a:t>
            </a:r>
            <a:endParaRPr lang="nb-NO" dirty="0"/>
          </a:p>
          <a:p>
            <a:r>
              <a:rPr lang="nb-NO" dirty="0"/>
              <a:t>Meld. St. 30 (2015–2016) Fra mottak til arbeidsliv – en effektiv integreringspolitikk</a:t>
            </a:r>
          </a:p>
          <a:p>
            <a:pPr lvl="1"/>
            <a:r>
              <a:rPr lang="nb-NO" dirty="0">
                <a:hlinkClick r:id="rId9"/>
              </a:rPr>
              <a:t>https://www.regjeringen.no/no/dokumenter/meld.-st.-30-20152016/id2499847/sec1</a:t>
            </a:r>
            <a:endParaRPr lang="nb-NO" b="1" dirty="0"/>
          </a:p>
          <a:p>
            <a:endParaRPr lang="nb-NO" b="1" dirty="0"/>
          </a:p>
          <a:p>
            <a:pPr lvl="1"/>
            <a:endParaRPr lang="nb-NO" dirty="0"/>
          </a:p>
          <a:p>
            <a:pPr lvl="1"/>
            <a:endParaRPr lang="nb-NO" dirty="0"/>
          </a:p>
        </p:txBody>
      </p:sp>
      <p:sp>
        <p:nvSpPr>
          <p:cNvPr id="4" name="Rektangel 4"/>
          <p:cNvSpPr/>
          <p:nvPr/>
        </p:nvSpPr>
        <p:spPr>
          <a:xfrm>
            <a:off x="0" y="260648"/>
            <a:ext cx="9144000" cy="12241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1"/>
          <p:cNvSpPr txBox="1">
            <a:spLocks/>
          </p:cNvSpPr>
          <p:nvPr/>
        </p:nvSpPr>
        <p:spPr>
          <a:xfrm>
            <a:off x="457200" y="274638"/>
            <a:ext cx="8229600" cy="1138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a:solidFill>
                  <a:schemeClr val="accent1">
                    <a:lumMod val="75000"/>
                  </a:schemeClr>
                </a:solidFill>
              </a:rPr>
              <a:t>Nyttige dokumenter og veiledere</a:t>
            </a:r>
          </a:p>
        </p:txBody>
      </p:sp>
    </p:spTree>
    <p:extLst>
      <p:ext uri="{BB962C8B-B14F-4D97-AF65-F5344CB8AC3E}">
        <p14:creationId xmlns:p14="http://schemas.microsoft.com/office/powerpoint/2010/main" val="39409902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Referanser A-H</a:t>
            </a:r>
          </a:p>
        </p:txBody>
      </p:sp>
      <p:sp>
        <p:nvSpPr>
          <p:cNvPr id="5" name="TextBox 4"/>
          <p:cNvSpPr txBox="1"/>
          <p:nvPr/>
        </p:nvSpPr>
        <p:spPr>
          <a:xfrm>
            <a:off x="4572000" y="6381328"/>
            <a:ext cx="184731" cy="369332"/>
          </a:xfrm>
          <a:prstGeom prst="rect">
            <a:avLst/>
          </a:prstGeom>
          <a:noFill/>
        </p:spPr>
        <p:txBody>
          <a:bodyPr wrap="none" rtlCol="0">
            <a:spAutoFit/>
          </a:bodyPr>
          <a:lstStyle/>
          <a:p>
            <a:endParaRPr lang="nb-NO" dirty="0"/>
          </a:p>
        </p:txBody>
      </p:sp>
      <p:sp>
        <p:nvSpPr>
          <p:cNvPr id="6" name="TextBox 5"/>
          <p:cNvSpPr txBox="1"/>
          <p:nvPr/>
        </p:nvSpPr>
        <p:spPr>
          <a:xfrm>
            <a:off x="611560" y="2708920"/>
            <a:ext cx="7344816" cy="215444"/>
          </a:xfrm>
          <a:prstGeom prst="rect">
            <a:avLst/>
          </a:prstGeom>
          <a:noFill/>
        </p:spPr>
        <p:txBody>
          <a:bodyPr wrap="square" rtlCol="0">
            <a:spAutoFit/>
          </a:bodyPr>
          <a:lstStyle/>
          <a:p>
            <a:endParaRPr lang="nb-NO" sz="800" dirty="0"/>
          </a:p>
        </p:txBody>
      </p:sp>
      <p:sp>
        <p:nvSpPr>
          <p:cNvPr id="8" name="TextBox 7"/>
          <p:cNvSpPr txBox="1"/>
          <p:nvPr/>
        </p:nvSpPr>
        <p:spPr>
          <a:xfrm>
            <a:off x="539552" y="1268760"/>
            <a:ext cx="7992888" cy="5601533"/>
          </a:xfrm>
          <a:prstGeom prst="rect">
            <a:avLst/>
          </a:prstGeom>
          <a:noFill/>
        </p:spPr>
        <p:txBody>
          <a:bodyPr wrap="square" rtlCol="0">
            <a:spAutoFit/>
          </a:bodyPr>
          <a:lstStyle/>
          <a:p>
            <a:pPr lvl="1" indent="-468000"/>
            <a:r>
              <a:rPr lang="nb-NO" sz="1000" dirty="0" err="1"/>
              <a:t>Berkhof</a:t>
            </a:r>
            <a:r>
              <a:rPr lang="nb-NO" sz="1000" dirty="0"/>
              <a:t> M, van </a:t>
            </a:r>
            <a:r>
              <a:rPr lang="nb-NO" sz="1000" dirty="0" err="1"/>
              <a:t>Rijssen</a:t>
            </a:r>
            <a:r>
              <a:rPr lang="nb-NO" sz="1000" dirty="0"/>
              <a:t> HJ, </a:t>
            </a:r>
            <a:r>
              <a:rPr lang="nb-NO" sz="1000" dirty="0" err="1"/>
              <a:t>Schellart</a:t>
            </a:r>
            <a:r>
              <a:rPr lang="nb-NO" sz="1000" dirty="0"/>
              <a:t> AJM, </a:t>
            </a:r>
            <a:r>
              <a:rPr lang="nb-NO" sz="1000" dirty="0" err="1"/>
              <a:t>Anema</a:t>
            </a:r>
            <a:r>
              <a:rPr lang="nb-NO" sz="1000" dirty="0"/>
              <a:t> JR, van der Bekk AJ. </a:t>
            </a:r>
            <a:r>
              <a:rPr lang="en-US" sz="1000" dirty="0"/>
              <a:t>Effective training strategies for teaching communication skills to physicians: An overview of systematic reviews. Patient Education and Counseling 2010.</a:t>
            </a:r>
            <a:endParaRPr lang="nb-NO" sz="1000" dirty="0"/>
          </a:p>
          <a:p>
            <a:pPr lvl="1" indent="-468000"/>
            <a:r>
              <a:rPr lang="en-US" sz="1000" dirty="0"/>
              <a:t>Berkman, N. D., Sheridan, S. L., Donahue, K. E., Halpern, D. J., &amp; Crotty, K. (2011). Low health literacy and health outcomes: an updated systematic review. </a:t>
            </a:r>
            <a:r>
              <a:rPr lang="nb-NO" sz="1000" dirty="0"/>
              <a:t>Annals </a:t>
            </a:r>
            <a:r>
              <a:rPr lang="nb-NO" sz="1000" dirty="0" err="1"/>
              <a:t>of</a:t>
            </a:r>
            <a:r>
              <a:rPr lang="nb-NO" sz="1000" dirty="0"/>
              <a:t> </a:t>
            </a:r>
            <a:r>
              <a:rPr lang="nb-NO" sz="1000" dirty="0" err="1"/>
              <a:t>internal</a:t>
            </a:r>
            <a:r>
              <a:rPr lang="nb-NO" sz="1000" dirty="0"/>
              <a:t> </a:t>
            </a:r>
            <a:r>
              <a:rPr lang="nb-NO" sz="1000" dirty="0" err="1"/>
              <a:t>medicine</a:t>
            </a:r>
            <a:r>
              <a:rPr lang="nb-NO" sz="1000" dirty="0"/>
              <a:t>, 155(2), 97-107.</a:t>
            </a:r>
          </a:p>
          <a:p>
            <a:pPr lvl="1" indent="-468000"/>
            <a:r>
              <a:rPr lang="nb-NO" sz="1000" dirty="0"/>
              <a:t>Blom, S. 2014. Holdninger til innvandrere og innvandring 2014, Statistisk sentralbyrå rapport 2014/39</a:t>
            </a:r>
          </a:p>
          <a:p>
            <a:pPr lvl="1" indent="-468000"/>
            <a:r>
              <a:rPr lang="nb-NO" sz="1000" dirty="0"/>
              <a:t>Blom, S., &amp; Henriksen, K. (2008). Levekår blant innvandrere i Norge 2005/2006.</a:t>
            </a:r>
          </a:p>
          <a:p>
            <a:pPr lvl="1" indent="-468000"/>
            <a:r>
              <a:rPr lang="en-US" sz="1000" dirty="0"/>
              <a:t>Bradley, S. M., </a:t>
            </a:r>
            <a:r>
              <a:rPr lang="en-US" sz="1000" dirty="0" err="1"/>
              <a:t>Fahrenbruch</a:t>
            </a:r>
            <a:r>
              <a:rPr lang="en-US" sz="1000" dirty="0"/>
              <a:t>, C. E., </a:t>
            </a:r>
            <a:r>
              <a:rPr lang="en-US" sz="1000" dirty="0" err="1"/>
              <a:t>Meischke</a:t>
            </a:r>
            <a:r>
              <a:rPr lang="en-US" sz="1000" dirty="0"/>
              <a:t>, H., Allen, J., Bloomingdale, M., &amp; Rea, T. D. (2011). Bystander CPR in out-of-hospital cardiac arrest: the role of limited English proficiency. </a:t>
            </a:r>
            <a:r>
              <a:rPr lang="nb-NO" sz="1000" dirty="0" err="1"/>
              <a:t>Resuscitation</a:t>
            </a:r>
            <a:r>
              <a:rPr lang="nb-NO" sz="1000" dirty="0"/>
              <a:t>, 82(6), 680-684.</a:t>
            </a:r>
          </a:p>
          <a:p>
            <a:pPr lvl="1" indent="-468000"/>
            <a:r>
              <a:rPr lang="nb-NO" sz="1000" dirty="0"/>
              <a:t>Brochmann, G. &amp; </a:t>
            </a:r>
            <a:r>
              <a:rPr lang="nb-NO" sz="1000" dirty="0" err="1"/>
              <a:t>Kjeldstadli</a:t>
            </a:r>
            <a:r>
              <a:rPr lang="nb-NO" sz="1000" dirty="0"/>
              <a:t>, K. (2014). Innvandringen til Norge 900-2010, Pax forlag, Oslo 2014</a:t>
            </a:r>
          </a:p>
          <a:p>
            <a:pPr lvl="1" indent="-468000"/>
            <a:r>
              <a:rPr lang="en-US" sz="1000" dirty="0" err="1"/>
              <a:t>Carrasquillo</a:t>
            </a:r>
            <a:r>
              <a:rPr lang="en-US" sz="1000" dirty="0"/>
              <a:t>, O., </a:t>
            </a:r>
            <a:r>
              <a:rPr lang="en-US" sz="1000" dirty="0" err="1"/>
              <a:t>Orav</a:t>
            </a:r>
            <a:r>
              <a:rPr lang="en-US" sz="1000" dirty="0"/>
              <a:t>, E. J., Brennan, T. A., &amp; </a:t>
            </a:r>
            <a:r>
              <a:rPr lang="en-US" sz="1000" dirty="0" err="1"/>
              <a:t>Burstin</a:t>
            </a:r>
            <a:r>
              <a:rPr lang="en-US" sz="1000" dirty="0"/>
              <a:t>, H. R. (1999). Impact of language barriers on patient satisfaction in an emergency department. Journal of General Internal Medicine, 14(2), 82-87.</a:t>
            </a:r>
            <a:endParaRPr lang="nb-NO" sz="1000" dirty="0"/>
          </a:p>
          <a:p>
            <a:pPr lvl="1" indent="-468000"/>
            <a:r>
              <a:rPr lang="en-US" sz="1000" dirty="0"/>
              <a:t>Carroll, L. N., Calhoun, R. E., </a:t>
            </a:r>
            <a:r>
              <a:rPr lang="en-US" sz="1000" dirty="0" err="1"/>
              <a:t>Subido</a:t>
            </a:r>
            <a:r>
              <a:rPr lang="en-US" sz="1000" dirty="0"/>
              <a:t>, C. C., Painter, I. S., &amp; </a:t>
            </a:r>
            <a:r>
              <a:rPr lang="en-US" sz="1000" dirty="0" err="1"/>
              <a:t>Meischke</a:t>
            </a:r>
            <a:r>
              <a:rPr lang="en-US" sz="1000" dirty="0"/>
              <a:t>, H. W. (2013). Serving limited English proficient callers: A survey of 9-1-1 police </a:t>
            </a:r>
            <a:r>
              <a:rPr lang="en-US" sz="1000" dirty="0" err="1"/>
              <a:t>telecommunicators</a:t>
            </a:r>
            <a:r>
              <a:rPr lang="en-US" sz="1000" dirty="0"/>
              <a:t>. Prehospital and disaster medicine, 28(03), 286-291.</a:t>
            </a:r>
            <a:endParaRPr lang="nb-NO" sz="1000" dirty="0"/>
          </a:p>
          <a:p>
            <a:pPr lvl="1" indent="-468000"/>
            <a:r>
              <a:rPr lang="en-US" sz="1000" dirty="0"/>
              <a:t>Cohen, A. L., </a:t>
            </a:r>
            <a:r>
              <a:rPr lang="en-US" sz="1000" dirty="0" err="1"/>
              <a:t>Rivara</a:t>
            </a:r>
            <a:r>
              <a:rPr lang="en-US" sz="1000" dirty="0"/>
              <a:t>, F., Marcuse, E. K., McPhillips, H., &amp; Davis, R. (2005). Are language barriers associated with serious medical events in hospitalized pediatric patients?. Pediatrics, 116(3), 575-579.</a:t>
            </a:r>
            <a:endParaRPr lang="nb-NO" sz="1000" dirty="0"/>
          </a:p>
          <a:p>
            <a:pPr lvl="1" indent="-468000"/>
            <a:r>
              <a:rPr lang="en-US" sz="1000" dirty="0" err="1"/>
              <a:t>Divi</a:t>
            </a:r>
            <a:r>
              <a:rPr lang="en-US" sz="1000" dirty="0"/>
              <a:t>, C., Koss, R. G., Schmaltz, S. P., &amp; Loeb, J. M. (2007). Language proficiency and adverse events in US hospitals: a pilot study. </a:t>
            </a:r>
            <a:r>
              <a:rPr lang="nb-NO" sz="1000" dirty="0"/>
              <a:t>International journal for </a:t>
            </a:r>
            <a:r>
              <a:rPr lang="nb-NO" sz="1000" dirty="0" err="1"/>
              <a:t>quality</a:t>
            </a:r>
            <a:r>
              <a:rPr lang="nb-NO" sz="1000" dirty="0"/>
              <a:t> in </a:t>
            </a:r>
            <a:r>
              <a:rPr lang="nb-NO" sz="1000" dirty="0" err="1"/>
              <a:t>health</a:t>
            </a:r>
            <a:r>
              <a:rPr lang="nb-NO" sz="1000" dirty="0"/>
              <a:t> </a:t>
            </a:r>
            <a:r>
              <a:rPr lang="nb-NO" sz="1000" dirty="0" err="1"/>
              <a:t>care</a:t>
            </a:r>
            <a:r>
              <a:rPr lang="nb-NO" sz="1000" dirty="0"/>
              <a:t>, 19(2), 60-67.</a:t>
            </a:r>
          </a:p>
          <a:p>
            <a:pPr lvl="1" indent="-468000"/>
            <a:r>
              <a:rPr lang="nb-NO" sz="1000" dirty="0"/>
              <a:t>Fossli Jensen B, Gulbrandsen P, Dahl FA, </a:t>
            </a:r>
            <a:r>
              <a:rPr lang="nb-NO" sz="1000" dirty="0" err="1"/>
              <a:t>Krupat</a:t>
            </a:r>
            <a:r>
              <a:rPr lang="nb-NO" sz="1000" dirty="0"/>
              <a:t> E, </a:t>
            </a:r>
            <a:r>
              <a:rPr lang="nb-NO" sz="1000" dirty="0" err="1"/>
              <a:t>Frankel</a:t>
            </a:r>
            <a:r>
              <a:rPr lang="nb-NO" sz="1000" dirty="0"/>
              <a:t> RM, Finset A. </a:t>
            </a:r>
            <a:r>
              <a:rPr lang="nb-NO" sz="1000" dirty="0" err="1"/>
              <a:t>Effectiveness</a:t>
            </a:r>
            <a:r>
              <a:rPr lang="nb-NO" sz="1000" dirty="0"/>
              <a:t> </a:t>
            </a:r>
            <a:r>
              <a:rPr lang="nb-NO" sz="1000" dirty="0" err="1"/>
              <a:t>of</a:t>
            </a:r>
            <a:r>
              <a:rPr lang="nb-NO" sz="1000" dirty="0"/>
              <a:t> a </a:t>
            </a:r>
            <a:r>
              <a:rPr lang="nb-NO" sz="1000" dirty="0" err="1"/>
              <a:t>short</a:t>
            </a:r>
            <a:r>
              <a:rPr lang="nb-NO" sz="1000" dirty="0"/>
              <a:t> </a:t>
            </a:r>
            <a:r>
              <a:rPr lang="nb-NO" sz="1000" dirty="0" err="1"/>
              <a:t>course</a:t>
            </a:r>
            <a:r>
              <a:rPr lang="nb-NO" sz="1000" dirty="0"/>
              <a:t> in </a:t>
            </a:r>
            <a:r>
              <a:rPr lang="nb-NO" sz="1000" dirty="0" err="1"/>
              <a:t>clinical</a:t>
            </a:r>
            <a:r>
              <a:rPr lang="nb-NO" sz="1000" dirty="0"/>
              <a:t> </a:t>
            </a:r>
            <a:r>
              <a:rPr lang="nb-NO" sz="1000" dirty="0" err="1"/>
              <a:t>communication</a:t>
            </a:r>
            <a:r>
              <a:rPr lang="nb-NO" sz="1000" dirty="0"/>
              <a:t> skills for hospital </a:t>
            </a:r>
            <a:r>
              <a:rPr lang="nb-NO" sz="1000" dirty="0" err="1"/>
              <a:t>doctors</a:t>
            </a:r>
            <a:r>
              <a:rPr lang="nb-NO" sz="1000" dirty="0"/>
              <a:t>: </a:t>
            </a:r>
            <a:r>
              <a:rPr lang="nb-NO" sz="1000" dirty="0" err="1"/>
              <a:t>results</a:t>
            </a:r>
            <a:r>
              <a:rPr lang="nb-NO" sz="1000" dirty="0"/>
              <a:t> </a:t>
            </a:r>
            <a:r>
              <a:rPr lang="nb-NO" sz="1000" dirty="0" err="1"/>
              <a:t>of</a:t>
            </a:r>
            <a:r>
              <a:rPr lang="nb-NO" sz="1000" dirty="0"/>
              <a:t> a </a:t>
            </a:r>
            <a:r>
              <a:rPr lang="nb-NO" sz="1000" dirty="0" err="1"/>
              <a:t>crossover</a:t>
            </a:r>
            <a:r>
              <a:rPr lang="nb-NO" sz="1000" dirty="0"/>
              <a:t> </a:t>
            </a:r>
            <a:r>
              <a:rPr lang="nb-NO" sz="1000" dirty="0" err="1"/>
              <a:t>randomized</a:t>
            </a:r>
            <a:r>
              <a:rPr lang="nb-NO" sz="1000" dirty="0"/>
              <a:t> </a:t>
            </a:r>
            <a:r>
              <a:rPr lang="nb-NO" sz="1000" dirty="0" err="1"/>
              <a:t>controlled</a:t>
            </a:r>
            <a:r>
              <a:rPr lang="nb-NO" sz="1000" dirty="0"/>
              <a:t> trial </a:t>
            </a:r>
            <a:r>
              <a:rPr lang="nb-NO" sz="1000" dirty="0" err="1"/>
              <a:t>Patient</a:t>
            </a:r>
            <a:r>
              <a:rPr lang="nb-NO" sz="1000" dirty="0"/>
              <a:t> </a:t>
            </a:r>
            <a:r>
              <a:rPr lang="nb-NO" sz="1000" dirty="0" err="1"/>
              <a:t>Educ</a:t>
            </a:r>
            <a:r>
              <a:rPr lang="nb-NO" sz="1000" dirty="0"/>
              <a:t> </a:t>
            </a:r>
            <a:r>
              <a:rPr lang="nb-NO" sz="1000" dirty="0" err="1"/>
              <a:t>Couns</a:t>
            </a:r>
            <a:r>
              <a:rPr lang="nb-NO" sz="1000" dirty="0"/>
              <a:t>. 2011 Aug;84(2)</a:t>
            </a:r>
          </a:p>
          <a:p>
            <a:pPr lvl="1" indent="-468000"/>
            <a:r>
              <a:rPr lang="en-US" sz="1000" dirty="0"/>
              <a:t>Flores, G., Abreu, M., Barone, C. P., </a:t>
            </a:r>
            <a:r>
              <a:rPr lang="en-US" sz="1000" dirty="0" err="1"/>
              <a:t>Bachur</a:t>
            </a:r>
            <a:r>
              <a:rPr lang="en-US" sz="1000" dirty="0"/>
              <a:t>, R., &amp; Lin, H. (2012). Errors of medical interpretation and their potential clinical consequences: a comparison of professional versus ad hoc versus no interpreters. Annals of emergency medicine, 60(5), 545-553.</a:t>
            </a:r>
            <a:endParaRPr lang="nb-NO" sz="1000" dirty="0"/>
          </a:p>
          <a:p>
            <a:pPr lvl="1" indent="-468000"/>
            <a:r>
              <a:rPr lang="nb-NO" sz="1000" dirty="0"/>
              <a:t>Gabrielsen, E. &amp; </a:t>
            </a:r>
            <a:r>
              <a:rPr lang="nb-NO" sz="1000" dirty="0" err="1"/>
              <a:t>Lundetræ</a:t>
            </a:r>
            <a:r>
              <a:rPr lang="nb-NO" sz="1000" dirty="0"/>
              <a:t>, K. (2014). Hvor godt forstår voksne nordmenn skriftlig helseinformasjon? I: Sykepleien forskning 1/14, s. 26-35.</a:t>
            </a:r>
          </a:p>
          <a:p>
            <a:pPr lvl="1" indent="-468000"/>
            <a:r>
              <a:rPr lang="nb-NO" sz="1000" dirty="0"/>
              <a:t>Gerwing, J. &amp; Indseth, T. (2010) Kommunikasjon med fremmedspråklige innringere i medisinske </a:t>
            </a:r>
            <a:r>
              <a:rPr lang="nb-NO" sz="1000" dirty="0" err="1"/>
              <a:t>nødhjelpssamtaler:Anbefalinger</a:t>
            </a:r>
            <a:r>
              <a:rPr lang="nb-NO" sz="1000" dirty="0"/>
              <a:t> til </a:t>
            </a:r>
            <a:r>
              <a:rPr lang="nb-NO" sz="1000" dirty="0" err="1"/>
              <a:t>AMKs</a:t>
            </a:r>
            <a:r>
              <a:rPr lang="nb-NO" sz="1000" dirty="0"/>
              <a:t> operatører og ledelse. Oslo: NAKMI</a:t>
            </a:r>
          </a:p>
          <a:p>
            <a:pPr lvl="1" indent="-468000"/>
            <a:r>
              <a:rPr lang="nb-NO" sz="1000" dirty="0"/>
              <a:t>Gerwing, J. &amp; Indseth, T (2015). </a:t>
            </a:r>
            <a:r>
              <a:rPr lang="nb-NO" sz="1000" dirty="0" err="1"/>
              <a:t>Enhancing</a:t>
            </a:r>
            <a:r>
              <a:rPr lang="nb-NO" sz="1000" dirty="0"/>
              <a:t> </a:t>
            </a:r>
            <a:r>
              <a:rPr lang="nb-NO" sz="1000" dirty="0" err="1"/>
              <a:t>Caller</a:t>
            </a:r>
            <a:r>
              <a:rPr lang="nb-NO" sz="1000" dirty="0"/>
              <a:t> </a:t>
            </a:r>
            <a:r>
              <a:rPr lang="nb-NO" sz="1000" dirty="0" err="1"/>
              <a:t>Comprehensibility</a:t>
            </a:r>
            <a:r>
              <a:rPr lang="nb-NO" sz="1000" dirty="0"/>
              <a:t> in </a:t>
            </a:r>
            <a:r>
              <a:rPr lang="nb-NO" sz="1000" dirty="0" err="1"/>
              <a:t>Emergency</a:t>
            </a:r>
            <a:r>
              <a:rPr lang="nb-NO" sz="1000" dirty="0"/>
              <a:t> Calls </a:t>
            </a:r>
            <a:r>
              <a:rPr lang="nb-NO" sz="1000" dirty="0" err="1"/>
              <a:t>with</a:t>
            </a:r>
            <a:r>
              <a:rPr lang="nb-NO" sz="1000" dirty="0"/>
              <a:t> a Language Barrier: Operators in </a:t>
            </a:r>
            <a:r>
              <a:rPr lang="nb-NO" sz="1000" dirty="0" err="1"/>
              <a:t>the</a:t>
            </a:r>
            <a:r>
              <a:rPr lang="nb-NO" sz="1000" dirty="0"/>
              <a:t> </a:t>
            </a:r>
            <a:r>
              <a:rPr lang="nb-NO" sz="1000" dirty="0" err="1"/>
              <a:t>Role</a:t>
            </a:r>
            <a:r>
              <a:rPr lang="nb-NO" sz="1000" dirty="0"/>
              <a:t> </a:t>
            </a:r>
            <a:r>
              <a:rPr lang="nb-NO" sz="1000" dirty="0" err="1"/>
              <a:t>of</a:t>
            </a:r>
            <a:r>
              <a:rPr lang="nb-NO" sz="1000" dirty="0"/>
              <a:t> </a:t>
            </a:r>
            <a:r>
              <a:rPr lang="nb-NO" sz="1000" dirty="0" err="1"/>
              <a:t>Addressee</a:t>
            </a:r>
            <a:r>
              <a:rPr lang="nb-NO" sz="1000" dirty="0"/>
              <a:t>, International Journal </a:t>
            </a:r>
            <a:r>
              <a:rPr lang="nb-NO" sz="1000" dirty="0" err="1"/>
              <a:t>of</a:t>
            </a:r>
            <a:r>
              <a:rPr lang="nb-NO" sz="1000" dirty="0"/>
              <a:t> </a:t>
            </a:r>
            <a:r>
              <a:rPr lang="nb-NO" sz="1000" dirty="0" err="1"/>
              <a:t>Listening</a:t>
            </a:r>
            <a:endParaRPr lang="nb-NO" sz="1000" dirty="0"/>
          </a:p>
          <a:p>
            <a:pPr lvl="1" indent="-468000"/>
            <a:r>
              <a:rPr lang="en-US" sz="1000" dirty="0"/>
              <a:t>Grow, R. W., </a:t>
            </a:r>
            <a:r>
              <a:rPr lang="en-US" sz="1000" dirty="0" err="1"/>
              <a:t>Sztajnkrycer</a:t>
            </a:r>
            <a:r>
              <a:rPr lang="en-US" sz="1000" dirty="0"/>
              <a:t>, M. D., &amp; Moore, B. R. (2008). Language barriers as a reported cause of prehospital care delay in </a:t>
            </a:r>
            <a:r>
              <a:rPr lang="en-US" sz="1000" dirty="0" err="1"/>
              <a:t>minnesota</a:t>
            </a:r>
            <a:r>
              <a:rPr lang="en-US" sz="1000" dirty="0"/>
              <a:t>. </a:t>
            </a:r>
            <a:r>
              <a:rPr lang="nb-NO" sz="1000" dirty="0"/>
              <a:t>Prehospital </a:t>
            </a:r>
            <a:r>
              <a:rPr lang="nb-NO" sz="1000" dirty="0" err="1"/>
              <a:t>Emergency</a:t>
            </a:r>
            <a:r>
              <a:rPr lang="nb-NO" sz="1000" dirty="0"/>
              <a:t> Care, 12, 76-79.</a:t>
            </a:r>
          </a:p>
          <a:p>
            <a:pPr lvl="1" indent="-468000"/>
            <a:r>
              <a:rPr lang="nb-NO" sz="1000" dirty="0"/>
              <a:t>Gulbrandsen, P. Finseth, A. 2014. Skreddersydde samtaler, en </a:t>
            </a:r>
            <a:r>
              <a:rPr lang="nb-NO" sz="1000" dirty="0" err="1"/>
              <a:t>veilder</a:t>
            </a:r>
            <a:r>
              <a:rPr lang="nb-NO" sz="1000" dirty="0"/>
              <a:t> I medisinsk kommunikasjon, Gyldendal akademisk.</a:t>
            </a:r>
          </a:p>
          <a:p>
            <a:pPr lvl="1" indent="-468000"/>
            <a:r>
              <a:rPr lang="nb-NO" sz="1000" dirty="0"/>
              <a:t>Håkonsen, H., &amp; Toverud, E. L. (2011). </a:t>
            </a:r>
            <a:r>
              <a:rPr lang="en-US" sz="1000" dirty="0"/>
              <a:t>Special challenges for drug adherence following generic substitution in Pakistani immigrants living in Norway. European journal of clinical pharmacology, 67(2), 193-201.</a:t>
            </a:r>
            <a:endParaRPr lang="nb-NO" sz="1000" dirty="0"/>
          </a:p>
          <a:p>
            <a:pPr lvl="1" indent="-468000"/>
            <a:r>
              <a:rPr lang="nb-NO" sz="1000" dirty="0"/>
              <a:t>Håkonsen, H., &amp; Toverud, E. L. (2012). </a:t>
            </a:r>
            <a:r>
              <a:rPr lang="en-US" sz="1000" dirty="0"/>
              <a:t>Cultural influences on medicine use among first-generation Pakistani immigrants in Norway. European journal of clinical pharmacology, 68(2), 171-178.</a:t>
            </a:r>
            <a:endParaRPr lang="nb-NO" sz="1000" dirty="0"/>
          </a:p>
          <a:p>
            <a:pPr lvl="1" indent="-468000"/>
            <a:r>
              <a:rPr lang="en-US" sz="1000" dirty="0" err="1"/>
              <a:t>Håkonsen</a:t>
            </a:r>
            <a:r>
              <a:rPr lang="en-US" sz="1000" dirty="0"/>
              <a:t>, H., Lees, K., &amp; </a:t>
            </a:r>
            <a:r>
              <a:rPr lang="en-US" sz="1000" dirty="0" err="1"/>
              <a:t>Toverud</a:t>
            </a:r>
            <a:r>
              <a:rPr lang="en-US" sz="1000" dirty="0"/>
              <a:t>, E. L. (2014). Cultural barriers encountered by Norwegian community pharmacists in providing service to non-Western immigrant patients. </a:t>
            </a:r>
            <a:r>
              <a:rPr lang="nb-NO" sz="1000" dirty="0"/>
              <a:t>International journal </a:t>
            </a:r>
            <a:r>
              <a:rPr lang="nb-NO" sz="1000" dirty="0" err="1"/>
              <a:t>of</a:t>
            </a:r>
            <a:r>
              <a:rPr lang="nb-NO" sz="1000" dirty="0"/>
              <a:t> </a:t>
            </a:r>
            <a:r>
              <a:rPr lang="nb-NO" sz="1000" dirty="0" err="1"/>
              <a:t>clinical</a:t>
            </a:r>
            <a:r>
              <a:rPr lang="nb-NO" sz="1000" dirty="0"/>
              <a:t> </a:t>
            </a:r>
            <a:r>
              <a:rPr lang="nb-NO" sz="1000" dirty="0" err="1"/>
              <a:t>pharmacy</a:t>
            </a:r>
            <a:r>
              <a:rPr lang="nb-NO" sz="1000" dirty="0"/>
              <a:t>, 36(6), 1144-1151.</a:t>
            </a:r>
          </a:p>
          <a:p>
            <a:endParaRPr lang="nb-NO" sz="800" dirty="0"/>
          </a:p>
        </p:txBody>
      </p:sp>
    </p:spTree>
    <p:extLst>
      <p:ext uri="{BB962C8B-B14F-4D97-AF65-F5344CB8AC3E}">
        <p14:creationId xmlns:p14="http://schemas.microsoft.com/office/powerpoint/2010/main" val="25415990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Referanser H-K</a:t>
            </a:r>
          </a:p>
        </p:txBody>
      </p:sp>
      <p:sp>
        <p:nvSpPr>
          <p:cNvPr id="4" name="TextBox 3"/>
          <p:cNvSpPr txBox="1"/>
          <p:nvPr/>
        </p:nvSpPr>
        <p:spPr>
          <a:xfrm>
            <a:off x="462186" y="1417638"/>
            <a:ext cx="8229600" cy="5570756"/>
          </a:xfrm>
          <a:prstGeom prst="rect">
            <a:avLst/>
          </a:prstGeom>
          <a:noFill/>
        </p:spPr>
        <p:txBody>
          <a:bodyPr wrap="square" rtlCol="0">
            <a:spAutoFit/>
          </a:bodyPr>
          <a:lstStyle/>
          <a:p>
            <a:pPr lvl="1" indent="-457200"/>
            <a:r>
              <a:rPr lang="en-US" sz="1000" dirty="0"/>
              <a:t>Hansen EH, </a:t>
            </a:r>
            <a:r>
              <a:rPr lang="en-US" sz="1000" dirty="0" err="1"/>
              <a:t>Hunskår</a:t>
            </a:r>
            <a:r>
              <a:rPr lang="en-US" sz="1000" dirty="0"/>
              <a:t> S. (2011) Understanding of and adherence to advice after telephone counselling by nurse: A survey among callers to a primary emergency out-of-hours service in Norway. Scandinavian Journal of Trauma, Resuscitation and Emergency Medicine 2011;19.</a:t>
            </a:r>
            <a:endParaRPr lang="nb-NO" sz="1000" dirty="0"/>
          </a:p>
          <a:p>
            <a:pPr lvl="1" indent="-457200"/>
            <a:r>
              <a:rPr lang="en-US" sz="1000" dirty="0" err="1"/>
              <a:t>Helman</a:t>
            </a:r>
            <a:r>
              <a:rPr lang="en-US" sz="1000" dirty="0"/>
              <a:t>, CG 2007. Culture, Health and Illness, 5th Edition, Wright and Sons.</a:t>
            </a:r>
            <a:endParaRPr lang="nb-NO" sz="1000" dirty="0"/>
          </a:p>
          <a:p>
            <a:pPr lvl="1" indent="-457200"/>
            <a:r>
              <a:rPr lang="nb-NO" sz="1000" dirty="0"/>
              <a:t>Helsedirektoratet (2010). Veileder om helsetjenester til asylsøkere, flyktninger og familiegjenforente. IS-1022</a:t>
            </a:r>
          </a:p>
          <a:p>
            <a:pPr lvl="1" indent="-457200"/>
            <a:r>
              <a:rPr lang="nb-NO" sz="1000" dirty="0"/>
              <a:t>Helsedirektoratet (2013). Kartlegging av tolkebruk i kommunehelsetjenesten</a:t>
            </a:r>
          </a:p>
          <a:p>
            <a:pPr lvl="1" indent="-457200"/>
            <a:r>
              <a:rPr lang="nb-NO" sz="1000" dirty="0"/>
              <a:t>Helsedirektoratet (2011). God kommunikasjon via tolk, Veileder om kommunikasjon via tolk for ledere og personell i helse- og omsorgstjenestene, IS-1924</a:t>
            </a:r>
          </a:p>
          <a:p>
            <a:pPr lvl="1" indent="-457200"/>
            <a:r>
              <a:rPr lang="nb-NO" sz="1000" dirty="0"/>
              <a:t>Helsetilsynet (2014). Svikt i samhandling, kommunikasjon og kompetanse i alvorlige hendelser ... kunne det skjedd hos oss? Eksempler og erfaringer 2010–2013 fra Undersøkelsesenhetens arbeid med varsler om alvorlige hendelser i spesialisthelsetjenesten (§ 3-3a i spesialisthelsetjenesteloven), Rapport fra helsetilsynet 3/2014</a:t>
            </a:r>
          </a:p>
          <a:p>
            <a:pPr lvl="1" indent="-457200"/>
            <a:r>
              <a:rPr lang="en-US" sz="1000" dirty="0"/>
              <a:t>Higgins, J., Wilson, S., Bridge, P., &amp; Cooke, M. W. (2001). Communication difficulties during 999 ambulance calls: observational study. </a:t>
            </a:r>
            <a:r>
              <a:rPr lang="nb-NO" sz="1000" dirty="0"/>
              <a:t>BMJ, 323(7316), 781-782</a:t>
            </a:r>
          </a:p>
          <a:p>
            <a:pPr lvl="1" indent="-457200"/>
            <a:r>
              <a:rPr lang="en-GB" sz="1000" dirty="0"/>
              <a:t>Hill. S. (ed.) 2011. </a:t>
            </a:r>
            <a:r>
              <a:rPr lang="en-US" sz="1000" dirty="0"/>
              <a:t>The Knowledgeable Patient: Communication and Participation in Health - A Cochrane Handbook, Wiley</a:t>
            </a:r>
            <a:endParaRPr lang="nb-NO" sz="1000" dirty="0"/>
          </a:p>
          <a:p>
            <a:pPr lvl="1" indent="-457200"/>
            <a:r>
              <a:rPr lang="en-US" sz="1000" dirty="0">
                <a:solidFill>
                  <a:srgbClr val="000000"/>
                </a:solidFill>
              </a:rPr>
              <a:t>HLS–EU C. Comparative report of health literacy in eight EU member states. The European Health Literacy Survey HLS–E. </a:t>
            </a:r>
            <a:r>
              <a:rPr lang="en-US" sz="1000" dirty="0"/>
              <a:t>http://www.health-literacy.EU</a:t>
            </a:r>
            <a:r>
              <a:rPr lang="en-US" sz="1000" dirty="0">
                <a:solidFill>
                  <a:srgbClr val="9120C6"/>
                </a:solidFill>
              </a:rPr>
              <a:t>:</a:t>
            </a:r>
            <a:r>
              <a:rPr lang="en-US" sz="1000" dirty="0">
                <a:solidFill>
                  <a:srgbClr val="000000"/>
                </a:solidFill>
              </a:rPr>
              <a:t> 2012</a:t>
            </a:r>
            <a:endParaRPr lang="nb-NO" sz="1000" dirty="0"/>
          </a:p>
          <a:p>
            <a:pPr lvl="1" indent="-457200"/>
            <a:r>
              <a:rPr lang="nb-NO" sz="1000" dirty="0"/>
              <a:t>HOD 2013. Likeverdige helse- og omsorgstjenester - god helse for alle, Nasjonal strategi om innvandreres helse 2013-2017</a:t>
            </a:r>
          </a:p>
          <a:p>
            <a:pPr lvl="1" indent="-457200"/>
            <a:r>
              <a:rPr lang="nb-NO" sz="1000" dirty="0"/>
              <a:t>Høydahl, E. (red.) (2014). Innvandrere og norskfødte med innvandrerforeldre i 13 kommuner, Statistisk sentralbyrå, rapport 2014/13</a:t>
            </a:r>
          </a:p>
          <a:p>
            <a:pPr lvl="1" indent="-457200"/>
            <a:r>
              <a:rPr lang="nb-NO" sz="1000" dirty="0" err="1"/>
              <a:t>IMDi</a:t>
            </a:r>
            <a:r>
              <a:rPr lang="nb-NO" sz="1000" dirty="0"/>
              <a:t> (2007). Fastleger og tolketjenester, </a:t>
            </a:r>
            <a:r>
              <a:rPr lang="nb-NO" sz="1000" dirty="0" err="1"/>
              <a:t>IMDi</a:t>
            </a:r>
            <a:r>
              <a:rPr lang="nb-NO" sz="1000" dirty="0"/>
              <a:t>-rapport 6-2007</a:t>
            </a:r>
          </a:p>
          <a:p>
            <a:pPr lvl="1" indent="-457200"/>
            <a:r>
              <a:rPr lang="nb-NO" sz="1000" dirty="0" err="1"/>
              <a:t>IMDi</a:t>
            </a:r>
            <a:r>
              <a:rPr lang="nb-NO" sz="1000" dirty="0"/>
              <a:t> (2012). Rett og plikt til norskopplæring : Hvem har rett og/eller plikt til opplæring, </a:t>
            </a:r>
            <a:r>
              <a:rPr lang="nb-NO" sz="1000" dirty="0" err="1"/>
              <a:t>IMDis</a:t>
            </a:r>
            <a:r>
              <a:rPr lang="nb-NO" sz="1000" dirty="0"/>
              <a:t> nettsider lastet opp 7.5.2015, http://www.imdi.no/nn-NO/Norskopplaering/Rett-og-plikt-til-norskopplaring/Hvem-har-rett-ogeller-plikt-til-opplaring/</a:t>
            </a:r>
          </a:p>
          <a:p>
            <a:pPr lvl="1" indent="-457200"/>
            <a:r>
              <a:rPr lang="nb-NO" sz="1000" dirty="0" err="1"/>
              <a:t>IMDi</a:t>
            </a:r>
            <a:r>
              <a:rPr lang="nb-NO" sz="1000" dirty="0"/>
              <a:t> (2014). Nøkkelbegreper på innvandrings- og integreringsfeltet, nettsider lastet ned 15.5.15, http://www.imdi.no/no/Fakta-og-statistikk/Nokkelbegreper-innvandring-og-integrering/</a:t>
            </a:r>
          </a:p>
          <a:p>
            <a:pPr lvl="1" indent="-457200"/>
            <a:r>
              <a:rPr lang="nb-NO" sz="1000" dirty="0" err="1"/>
              <a:t>IMDi</a:t>
            </a:r>
            <a:r>
              <a:rPr lang="nb-NO" sz="1000" dirty="0"/>
              <a:t> (2015). </a:t>
            </a:r>
            <a:r>
              <a:rPr lang="nb-NO" sz="1000" dirty="0" err="1"/>
              <a:t>Årsapport</a:t>
            </a:r>
            <a:r>
              <a:rPr lang="nb-NO" sz="1000" dirty="0"/>
              <a:t> 2014, Rapport: Integrerings og </a:t>
            </a:r>
            <a:r>
              <a:rPr lang="nb-NO" sz="1000" dirty="0" err="1"/>
              <a:t>mangfoldsdirektoratet</a:t>
            </a:r>
            <a:endParaRPr lang="nb-NO" sz="1000" dirty="0"/>
          </a:p>
          <a:p>
            <a:pPr lvl="1" indent="-457200"/>
            <a:r>
              <a:rPr lang="en-US" sz="1000" dirty="0"/>
              <a:t>Jacobs, E. A., Leos, G. S., </a:t>
            </a:r>
            <a:r>
              <a:rPr lang="en-US" sz="1000" dirty="0" err="1"/>
              <a:t>Rathouz</a:t>
            </a:r>
            <a:r>
              <a:rPr lang="en-US" sz="1000" dirty="0"/>
              <a:t>, P. J., &amp; Fu, P. (2011). Shared networks of interpreter services, at relatively low cost, can help providers serve patients with limited English skills. Health Affairs, 30(10), 1930-1938.</a:t>
            </a:r>
            <a:endParaRPr lang="nb-NO" sz="1000" dirty="0"/>
          </a:p>
          <a:p>
            <a:pPr lvl="1" indent="-457200"/>
            <a:r>
              <a:rPr lang="en-US" sz="1000" dirty="0"/>
              <a:t>Jacobs, E., Chen, A. H., </a:t>
            </a:r>
            <a:r>
              <a:rPr lang="en-US" sz="1000" dirty="0" err="1"/>
              <a:t>Karliner</a:t>
            </a:r>
            <a:r>
              <a:rPr lang="en-US" sz="1000" dirty="0"/>
              <a:t>, L. S., </a:t>
            </a:r>
            <a:r>
              <a:rPr lang="en-US" sz="1000" dirty="0" err="1"/>
              <a:t>Agger</a:t>
            </a:r>
            <a:r>
              <a:rPr lang="en-US" sz="1000" dirty="0"/>
              <a:t>-Gupta &amp; </a:t>
            </a:r>
            <a:r>
              <a:rPr lang="en-US" sz="1000" dirty="0" err="1"/>
              <a:t>Mutha</a:t>
            </a:r>
            <a:r>
              <a:rPr lang="en-US" sz="1000" dirty="0"/>
              <a:t>, S. (2006). The need for more research on language barriers in health care: a proposed research agenda. </a:t>
            </a:r>
            <a:r>
              <a:rPr lang="nb-NO" sz="1000" dirty="0" err="1"/>
              <a:t>Milbank</a:t>
            </a:r>
            <a:r>
              <a:rPr lang="nb-NO" sz="1000" dirty="0"/>
              <a:t> </a:t>
            </a:r>
            <a:r>
              <a:rPr lang="nb-NO" sz="1000" dirty="0" err="1"/>
              <a:t>Quarterly</a:t>
            </a:r>
            <a:r>
              <a:rPr lang="nb-NO" sz="1000" dirty="0"/>
              <a:t>, 84(1), 111-133.</a:t>
            </a:r>
          </a:p>
          <a:p>
            <a:pPr lvl="1" indent="-457200"/>
            <a:r>
              <a:rPr lang="nb-NO" sz="1000" dirty="0" err="1"/>
              <a:t>Jareg</a:t>
            </a:r>
            <a:r>
              <a:rPr lang="nb-NO" sz="1000" dirty="0"/>
              <a:t> K Pettersen Z. 2006. Tolk og tolkebruker – to sider av samme sak, NAKMI 1/2006.</a:t>
            </a:r>
          </a:p>
          <a:p>
            <a:pPr lvl="1" indent="-457200"/>
            <a:r>
              <a:rPr lang="en-US" sz="1000" dirty="0"/>
              <a:t>Jensen BF, Gulbrandsen P, Dahl FA, </a:t>
            </a:r>
            <a:r>
              <a:rPr lang="en-US" sz="1000" dirty="0" err="1"/>
              <a:t>Krupat</a:t>
            </a:r>
            <a:r>
              <a:rPr lang="en-US" sz="1000" dirty="0"/>
              <a:t> E, Frankel RM, Finset A. Effectiveness of a short course in clinical communication skills for hospital doctors: Results of a crossover randomized controlled trial (ISRCTN22153332). </a:t>
            </a:r>
            <a:r>
              <a:rPr lang="nb-NO" sz="1000" dirty="0" err="1"/>
              <a:t>Patient</a:t>
            </a:r>
            <a:r>
              <a:rPr lang="nb-NO" sz="1000" dirty="0"/>
              <a:t> </a:t>
            </a:r>
            <a:r>
              <a:rPr lang="nb-NO" sz="1000" dirty="0" err="1"/>
              <a:t>Education</a:t>
            </a:r>
            <a:r>
              <a:rPr lang="nb-NO" sz="1000" dirty="0"/>
              <a:t> and </a:t>
            </a:r>
            <a:r>
              <a:rPr lang="nb-NO" sz="1000" dirty="0" err="1"/>
              <a:t>Counseling</a:t>
            </a:r>
            <a:r>
              <a:rPr lang="nb-NO" sz="1000" dirty="0"/>
              <a:t> 2010.</a:t>
            </a:r>
          </a:p>
          <a:p>
            <a:pPr marL="514350" indent="-514350">
              <a:spcBef>
                <a:spcPct val="20000"/>
              </a:spcBef>
              <a:defRPr/>
            </a:pPr>
            <a:r>
              <a:rPr lang="en-US" sz="1000" dirty="0"/>
              <a:t>John-Baptiste A, et. al. 2004. The effect of English language proficiency on length of stay and in-hospital mortality. J Gen Intern Med. 2004 Mar;19(3):221-8</a:t>
            </a:r>
          </a:p>
          <a:p>
            <a:pPr marL="514350" indent="-514350">
              <a:spcBef>
                <a:spcPct val="20000"/>
              </a:spcBef>
              <a:defRPr/>
            </a:pPr>
            <a:r>
              <a:rPr lang="en-US" sz="1000" dirty="0"/>
              <a:t>Johnson A et. al. 2003. Written and verbal information versus verbal information only for patients being discharged from acute hospital settings to home. </a:t>
            </a:r>
            <a:r>
              <a:rPr lang="nb-NO" sz="1000" dirty="0" err="1"/>
              <a:t>Cochrane</a:t>
            </a:r>
            <a:r>
              <a:rPr lang="nb-NO" sz="1000" dirty="0"/>
              <a:t> Database </a:t>
            </a:r>
            <a:r>
              <a:rPr lang="nb-NO" sz="1000" dirty="0" err="1"/>
              <a:t>Syst</a:t>
            </a:r>
            <a:r>
              <a:rPr lang="nb-NO" sz="1000" dirty="0"/>
              <a:t> Rev. 2003;(4):CD003716</a:t>
            </a:r>
          </a:p>
          <a:p>
            <a:pPr lvl="1" indent="-457200"/>
            <a:r>
              <a:rPr lang="nb-NO" sz="1000" dirty="0" err="1"/>
              <a:t>Kale</a:t>
            </a:r>
            <a:r>
              <a:rPr lang="nb-NO" sz="1000" dirty="0"/>
              <a:t>, Emine (2006): Vi tar det vi har – om bruk av tolk i helsevesenet i Oslo, NAKMI 2/2006</a:t>
            </a:r>
          </a:p>
          <a:p>
            <a:pPr lvl="1"/>
            <a:endParaRPr lang="nb-NO" sz="1100" dirty="0"/>
          </a:p>
        </p:txBody>
      </p:sp>
    </p:spTree>
    <p:extLst>
      <p:ext uri="{BB962C8B-B14F-4D97-AF65-F5344CB8AC3E}">
        <p14:creationId xmlns:p14="http://schemas.microsoft.com/office/powerpoint/2010/main" val="10113150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Referanser K-O</a:t>
            </a:r>
          </a:p>
        </p:txBody>
      </p:sp>
      <p:sp>
        <p:nvSpPr>
          <p:cNvPr id="4" name="TextBox 3"/>
          <p:cNvSpPr txBox="1"/>
          <p:nvPr/>
        </p:nvSpPr>
        <p:spPr>
          <a:xfrm>
            <a:off x="457200" y="1700808"/>
            <a:ext cx="8147248" cy="4785926"/>
          </a:xfrm>
          <a:prstGeom prst="rect">
            <a:avLst/>
          </a:prstGeom>
          <a:noFill/>
        </p:spPr>
        <p:txBody>
          <a:bodyPr wrap="square" rtlCol="0">
            <a:spAutoFit/>
          </a:bodyPr>
          <a:lstStyle/>
          <a:p>
            <a:pPr lvl="1" indent="-457200"/>
            <a:r>
              <a:rPr lang="en-US" sz="1050" dirty="0" err="1"/>
              <a:t>Karliner</a:t>
            </a:r>
            <a:r>
              <a:rPr lang="en-US" sz="1050" dirty="0"/>
              <a:t>, L. S., Jacobs, E. A., Chen, A. H., &amp; </a:t>
            </a:r>
            <a:r>
              <a:rPr lang="en-US" sz="1050" dirty="0" err="1"/>
              <a:t>Mutha</a:t>
            </a:r>
            <a:r>
              <a:rPr lang="en-US" sz="1050" dirty="0"/>
              <a:t>, S. (2007). Do professional interpreters improve clinical care for patients with limited English proficiency? A systematic review of the literature. Health services research, 42(2), 727-754.</a:t>
            </a:r>
            <a:endParaRPr lang="nb-NO" sz="1050" dirty="0"/>
          </a:p>
          <a:p>
            <a:pPr lvl="1" indent="-457200"/>
            <a:r>
              <a:rPr lang="en-US" sz="1050" dirty="0" err="1"/>
              <a:t>Kindig</a:t>
            </a:r>
            <a:r>
              <a:rPr lang="en-US" sz="1050" dirty="0"/>
              <a:t>, D. A., Panzer, A. M., &amp; Nielsen-</a:t>
            </a:r>
            <a:r>
              <a:rPr lang="en-US" sz="1050" dirty="0" err="1"/>
              <a:t>Bohlman</a:t>
            </a:r>
            <a:r>
              <a:rPr lang="en-US" sz="1050" dirty="0"/>
              <a:t>, L. (Eds.). (2004). Health Literacy:: A Prescription to End Confusion. National Academies Press.</a:t>
            </a:r>
            <a:endParaRPr lang="nb-NO" sz="1050" dirty="0"/>
          </a:p>
          <a:p>
            <a:pPr lvl="1" indent="-457200"/>
            <a:r>
              <a:rPr lang="en-US" sz="1050" dirty="0"/>
              <a:t>Kreps, G. L., &amp; Sparks, L. (2008). Meeting the health literacy needs of immigrant populations. Patient education and counseling, 71(3), 328-332.</a:t>
            </a:r>
            <a:endParaRPr lang="nb-NO" sz="1050" dirty="0"/>
          </a:p>
          <a:p>
            <a:pPr lvl="1" indent="-457200"/>
            <a:r>
              <a:rPr lang="en-US" sz="1050" dirty="0" err="1"/>
              <a:t>Kutner</a:t>
            </a:r>
            <a:r>
              <a:rPr lang="en-US" sz="1050" dirty="0"/>
              <a:t>, M., Greenberg, E., </a:t>
            </a:r>
            <a:r>
              <a:rPr lang="en-US" sz="1050" dirty="0" err="1"/>
              <a:t>Jin,Y</a:t>
            </a:r>
            <a:r>
              <a:rPr lang="en-US" sz="1050" dirty="0"/>
              <a:t>., and Paulsen, C. (2006). The Health Literacy of America’s Adults: Results From the 2003 National Assessment of Adult Literacy (NCES 2006–483).</a:t>
            </a:r>
            <a:r>
              <a:rPr lang="en-US" sz="1050" dirty="0" err="1"/>
              <a:t>U.S.Department</a:t>
            </a:r>
            <a:r>
              <a:rPr lang="en-US" sz="1050" dirty="0"/>
              <a:t> of </a:t>
            </a:r>
            <a:r>
              <a:rPr lang="en-US" sz="1050" dirty="0" err="1"/>
              <a:t>Education.Washington</a:t>
            </a:r>
            <a:r>
              <a:rPr lang="en-US" sz="1050" dirty="0"/>
              <a:t>, DC: National Center for Education Statistics</a:t>
            </a:r>
            <a:endParaRPr lang="nb-NO" sz="1050" dirty="0"/>
          </a:p>
          <a:p>
            <a:pPr lvl="1" indent="-457200"/>
            <a:r>
              <a:rPr lang="nb-NO" sz="1050" dirty="0"/>
              <a:t>Lev-Ari, S., &amp; </a:t>
            </a:r>
            <a:r>
              <a:rPr lang="nb-NO" sz="1050" dirty="0" err="1"/>
              <a:t>Keysar</a:t>
            </a:r>
            <a:r>
              <a:rPr lang="nb-NO" sz="1050" dirty="0"/>
              <a:t>, B. (2010). </a:t>
            </a:r>
            <a:r>
              <a:rPr lang="en-US" sz="1050" dirty="0"/>
              <a:t>Why don't we believe non-native speakers? The influence of accent on credibility. Journal of Experimental Social Psychology, 46(6), 1093-1096.</a:t>
            </a:r>
            <a:endParaRPr lang="nb-NO" sz="1050" dirty="0"/>
          </a:p>
          <a:p>
            <a:pPr lvl="1" indent="-457200"/>
            <a:r>
              <a:rPr lang="en-US" sz="1050" dirty="0" err="1"/>
              <a:t>Levas</a:t>
            </a:r>
            <a:r>
              <a:rPr lang="en-US" sz="1050" dirty="0"/>
              <a:t>, M. N., Cowden, J. D., &amp; Dowd, M. D. (2011). Effects of the limited English proficiency of parents on hospital length of stay and home health care referral for their home health care–eligible children with infections. Archives of pediatrics &amp; adolescent medicine, 165(9), 831-836.</a:t>
            </a:r>
            <a:endParaRPr lang="nb-NO" sz="1050" dirty="0"/>
          </a:p>
          <a:p>
            <a:pPr lvl="1" indent="-457200"/>
            <a:r>
              <a:rPr lang="en-US" sz="1050" dirty="0"/>
              <a:t>Li, H. Z. (2006). Backchannel responses as misleading feedback in intercultural discourse. Journal of Intercultural Communication Research, 35(2), 99-116.</a:t>
            </a:r>
            <a:endParaRPr lang="nb-NO" sz="1050" dirty="0"/>
          </a:p>
          <a:p>
            <a:pPr lvl="1" indent="-457200"/>
            <a:r>
              <a:rPr lang="en-US" sz="1050" dirty="0" err="1"/>
              <a:t>Lindholm</a:t>
            </a:r>
            <a:r>
              <a:rPr lang="en-US" sz="1050" dirty="0"/>
              <a:t>, M., Hargraves, J. L., Ferguson, W. J., &amp; Reed, G. (2012). Professional language interpretation and inpatient length of stay and readmission rates. </a:t>
            </a:r>
            <a:r>
              <a:rPr lang="nb-NO" sz="1050" dirty="0"/>
              <a:t>Journal </a:t>
            </a:r>
            <a:r>
              <a:rPr lang="nb-NO" sz="1050" dirty="0" err="1"/>
              <a:t>of</a:t>
            </a:r>
            <a:r>
              <a:rPr lang="nb-NO" sz="1050" dirty="0"/>
              <a:t> general </a:t>
            </a:r>
            <a:r>
              <a:rPr lang="nb-NO" sz="1050" dirty="0" err="1"/>
              <a:t>internal</a:t>
            </a:r>
            <a:r>
              <a:rPr lang="nb-NO" sz="1050" dirty="0"/>
              <a:t> </a:t>
            </a:r>
            <a:r>
              <a:rPr lang="nb-NO" sz="1050" dirty="0" err="1"/>
              <a:t>medicine</a:t>
            </a:r>
            <a:r>
              <a:rPr lang="nb-NO" sz="1050" dirty="0"/>
              <a:t>, 27(10), 1294-1299.</a:t>
            </a:r>
          </a:p>
          <a:p>
            <a:pPr lvl="1" indent="-457200"/>
            <a:r>
              <a:rPr lang="nb-NO" sz="1050" dirty="0"/>
              <a:t>Linnestad, Hege og H. Fiva </a:t>
            </a:r>
            <a:r>
              <a:rPr lang="nb-NO" sz="1050" dirty="0" err="1"/>
              <a:t>Buzungu</a:t>
            </a:r>
            <a:r>
              <a:rPr lang="nb-NO" sz="1050" dirty="0"/>
              <a:t> (2012a): Ikke lenger en tjeneste av ukjent kvalitet. Statusrapport om tolkefeltet i helsevesenet i hovedstadsområdet, Oslo kommune og Helse Sør-Øst</a:t>
            </a:r>
          </a:p>
          <a:p>
            <a:pPr lvl="1" indent="-457200"/>
            <a:r>
              <a:rPr lang="nb-NO" sz="1050" dirty="0"/>
              <a:t>Linnestad, Hege og H. Fiva </a:t>
            </a:r>
            <a:r>
              <a:rPr lang="nb-NO" sz="1050" dirty="0" err="1"/>
              <a:t>Buzungu</a:t>
            </a:r>
            <a:r>
              <a:rPr lang="nb-NO" sz="1050" dirty="0"/>
              <a:t> (2012b): Akkurat slik vi gjør med andre spesialister – anbefalinger for fremtiden: tolking som en integrert del av tjenestetilbudet i helsevesenet i </a:t>
            </a:r>
            <a:r>
              <a:rPr lang="nb-NO" sz="1050" dirty="0" err="1"/>
              <a:t>hovedstadsområdet,Oslo</a:t>
            </a:r>
            <a:r>
              <a:rPr lang="nb-NO" sz="1050" dirty="0"/>
              <a:t> kommune og Helse Sør-Øst</a:t>
            </a:r>
          </a:p>
          <a:p>
            <a:pPr lvl="1" indent="-457200"/>
            <a:r>
              <a:rPr lang="en-US" sz="1050" dirty="0" err="1"/>
              <a:t>Meischke</a:t>
            </a:r>
            <a:r>
              <a:rPr lang="en-US" sz="1050" dirty="0"/>
              <a:t>, H. W., Calhoun, R. E., Yip, M. P., </a:t>
            </a:r>
            <a:r>
              <a:rPr lang="en-US" sz="1050" dirty="0" err="1"/>
              <a:t>Tu</a:t>
            </a:r>
            <a:r>
              <a:rPr lang="en-US" sz="1050" dirty="0"/>
              <a:t>, S. P., &amp; Painter, I. S. (2013). The effect of language barriers on dispatching EMS response. Prehospital Emergency Care, 17(4), 475-480.</a:t>
            </a:r>
            <a:endParaRPr lang="nb-NO" sz="1050" dirty="0"/>
          </a:p>
          <a:p>
            <a:pPr lvl="1" indent="-457200"/>
            <a:r>
              <a:rPr lang="en-US" sz="1050" dirty="0" err="1"/>
              <a:t>Meischke</a:t>
            </a:r>
            <a:r>
              <a:rPr lang="en-US" sz="1050" dirty="0"/>
              <a:t>, H., Chavez, D., Bradley, S., Rea, T., &amp; Eisenberg, M. (2010). Emergency communications with limited-English-proficiency populations. Prehospital Emergency Care, 14(2), 265-271.</a:t>
            </a:r>
            <a:endParaRPr lang="nb-NO" sz="1050" dirty="0"/>
          </a:p>
          <a:p>
            <a:pPr lvl="1" indent="-457200"/>
            <a:r>
              <a:rPr lang="nb-NO" sz="1050" dirty="0"/>
              <a:t>Ng, E., </a:t>
            </a:r>
            <a:r>
              <a:rPr lang="nb-NO" sz="1050" dirty="0" err="1"/>
              <a:t>Pottie</a:t>
            </a:r>
            <a:r>
              <a:rPr lang="nb-NO" sz="1050" dirty="0"/>
              <a:t>, K., &amp; </a:t>
            </a:r>
            <a:r>
              <a:rPr lang="nb-NO" sz="1050" dirty="0" err="1"/>
              <a:t>Spitzer</a:t>
            </a:r>
            <a:r>
              <a:rPr lang="nb-NO" sz="1050" dirty="0"/>
              <a:t>, D. L. (2011). </a:t>
            </a:r>
            <a:r>
              <a:rPr lang="en-US" sz="1050" dirty="0"/>
              <a:t>Official language proficiency and self-reported health among immigrants to Canada. Statistics Canada.</a:t>
            </a:r>
            <a:endParaRPr lang="nb-NO" sz="1050" dirty="0"/>
          </a:p>
          <a:p>
            <a:pPr lvl="1" indent="-457200"/>
            <a:r>
              <a:rPr lang="en-US" sz="1050" dirty="0"/>
              <a:t>Ngo-Metzger, Q., Sorkin, D. H., Phillips, R. S., Greenfield, S., </a:t>
            </a:r>
            <a:r>
              <a:rPr lang="en-US" sz="1050" dirty="0" err="1"/>
              <a:t>Massagli</a:t>
            </a:r>
            <a:r>
              <a:rPr lang="en-US" sz="1050" dirty="0"/>
              <a:t>, M. P., </a:t>
            </a:r>
            <a:r>
              <a:rPr lang="en-US" sz="1050" dirty="0" err="1"/>
              <a:t>Clarridge</a:t>
            </a:r>
            <a:r>
              <a:rPr lang="en-US" sz="1050" dirty="0"/>
              <a:t>, B., &amp; Kaplan, S. H. (2007). Providing high-quality care for limited English proficient patients: the importance of language concordance and interpreter use. </a:t>
            </a:r>
            <a:r>
              <a:rPr lang="nb-NO" sz="1050" dirty="0"/>
              <a:t>Journal </a:t>
            </a:r>
            <a:r>
              <a:rPr lang="nb-NO" sz="1050" dirty="0" err="1"/>
              <a:t>of</a:t>
            </a:r>
            <a:r>
              <a:rPr lang="nb-NO" sz="1050" dirty="0"/>
              <a:t> General </a:t>
            </a:r>
            <a:r>
              <a:rPr lang="nb-NO" sz="1050" dirty="0" err="1"/>
              <a:t>Internal</a:t>
            </a:r>
            <a:r>
              <a:rPr lang="nb-NO" sz="1050" dirty="0"/>
              <a:t> </a:t>
            </a:r>
            <a:r>
              <a:rPr lang="nb-NO" sz="1050" dirty="0" err="1"/>
              <a:t>Medicine</a:t>
            </a:r>
            <a:r>
              <a:rPr lang="nb-NO" sz="1050" dirty="0"/>
              <a:t>, 22(2), 324-330.</a:t>
            </a:r>
          </a:p>
          <a:p>
            <a:pPr lvl="1" indent="-457200"/>
            <a:r>
              <a:rPr lang="nb-NO" sz="1050" dirty="0"/>
              <a:t>NOU 2014:8 Tolking i offentlig sektor: Et spørsmål om rettssikkerhet og likeverd. Barne-, likestillings- og inkluderingsdepartementet.</a:t>
            </a:r>
          </a:p>
          <a:p>
            <a:pPr lvl="1" indent="-457200"/>
            <a:r>
              <a:rPr lang="en-US" sz="1050" dirty="0"/>
              <a:t>OECD 2011. Literacy for Life: Further Results from the Adult Literacy and Life Skills Survey, OECD Publishing.</a:t>
            </a:r>
            <a:endParaRPr lang="nb-NO" sz="1050" dirty="0"/>
          </a:p>
          <a:p>
            <a:endParaRPr lang="nb-NO" sz="1100" dirty="0"/>
          </a:p>
        </p:txBody>
      </p:sp>
    </p:spTree>
    <p:extLst>
      <p:ext uri="{BB962C8B-B14F-4D97-AF65-F5344CB8AC3E}">
        <p14:creationId xmlns:p14="http://schemas.microsoft.com/office/powerpoint/2010/main" val="3306887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Referanser O-S</a:t>
            </a:r>
          </a:p>
        </p:txBody>
      </p:sp>
      <p:sp>
        <p:nvSpPr>
          <p:cNvPr id="5" name="TextBox 4"/>
          <p:cNvSpPr txBox="1"/>
          <p:nvPr/>
        </p:nvSpPr>
        <p:spPr>
          <a:xfrm>
            <a:off x="457200" y="1700808"/>
            <a:ext cx="8291264" cy="4939814"/>
          </a:xfrm>
          <a:prstGeom prst="rect">
            <a:avLst/>
          </a:prstGeom>
          <a:noFill/>
        </p:spPr>
        <p:txBody>
          <a:bodyPr wrap="square" rtlCol="0">
            <a:spAutoFit/>
          </a:bodyPr>
          <a:lstStyle/>
          <a:p>
            <a:pPr lvl="1" indent="-457200"/>
            <a:r>
              <a:rPr lang="en-US" sz="1050" dirty="0"/>
              <a:t>Ong BN, Yip MP, Feng S, Calhoun R, </a:t>
            </a:r>
            <a:r>
              <a:rPr lang="en-US" sz="1050" dirty="0" err="1"/>
              <a:t>Meischke</a:t>
            </a:r>
            <a:r>
              <a:rPr lang="en-US" sz="1050" dirty="0"/>
              <a:t> HW, </a:t>
            </a:r>
            <a:r>
              <a:rPr lang="en-US" sz="1050" dirty="0" err="1"/>
              <a:t>Tu</a:t>
            </a:r>
            <a:r>
              <a:rPr lang="en-US" sz="1050" dirty="0"/>
              <a:t> S. Barriers and facilitators to using 9-1-1 and Emergency Medical Services in a limited English proficiency Chinese community. </a:t>
            </a:r>
            <a:r>
              <a:rPr lang="nb-NO" sz="1050" dirty="0"/>
              <a:t>Journal </a:t>
            </a:r>
            <a:r>
              <a:rPr lang="nb-NO" sz="1050" dirty="0" err="1"/>
              <a:t>of</a:t>
            </a:r>
            <a:r>
              <a:rPr lang="nb-NO" sz="1050" dirty="0"/>
              <a:t> Immigrant </a:t>
            </a:r>
            <a:r>
              <a:rPr lang="nb-NO" sz="1050" dirty="0" err="1"/>
              <a:t>Minority</a:t>
            </a:r>
            <a:r>
              <a:rPr lang="nb-NO" sz="1050" dirty="0"/>
              <a:t> Health 2011.</a:t>
            </a:r>
          </a:p>
          <a:p>
            <a:pPr lvl="1" indent="-457200"/>
            <a:r>
              <a:rPr lang="nb-NO" sz="1050" dirty="0"/>
              <a:t>Oppedal, B. m.fl. 2008. Psykososial tilpasning og psykiske problemer blant barn i innvandrerfamilier, </a:t>
            </a:r>
            <a:r>
              <a:rPr lang="nb-NO" sz="1050" dirty="0" err="1"/>
              <a:t>Folkehel-seinstituttet</a:t>
            </a:r>
            <a:r>
              <a:rPr lang="nb-NO" sz="1050" dirty="0"/>
              <a:t> Rapport 2008:14</a:t>
            </a:r>
          </a:p>
          <a:p>
            <a:pPr lvl="1" indent="-457200"/>
            <a:r>
              <a:rPr lang="en-US" sz="1050" dirty="0"/>
              <a:t>Parker, R. M., Baker, D. W., Williams, M. V., &amp; </a:t>
            </a:r>
            <a:r>
              <a:rPr lang="en-US" sz="1050" dirty="0" err="1"/>
              <a:t>Nurss</a:t>
            </a:r>
            <a:r>
              <a:rPr lang="en-US" sz="1050" dirty="0"/>
              <a:t>, J. R. (1995). The test of functional health literacy in adults. Journal of general internal medicine, 10(10), 537-541.</a:t>
            </a:r>
            <a:endParaRPr lang="nb-NO" sz="1050" dirty="0"/>
          </a:p>
          <a:p>
            <a:pPr lvl="1" indent="-457200"/>
            <a:r>
              <a:rPr lang="nb-NO" sz="1050" dirty="0"/>
              <a:t>Pettersen, KS &amp; </a:t>
            </a:r>
            <a:r>
              <a:rPr lang="nb-NO" sz="1050" dirty="0" err="1"/>
              <a:t>Jenum</a:t>
            </a:r>
            <a:r>
              <a:rPr lang="nb-NO" sz="1050" dirty="0"/>
              <a:t>, AK (2014). Hva betyr lav «</a:t>
            </a:r>
            <a:r>
              <a:rPr lang="nb-NO" sz="1050" dirty="0" err="1"/>
              <a:t>health</a:t>
            </a:r>
            <a:r>
              <a:rPr lang="nb-NO" sz="1050" dirty="0"/>
              <a:t> </a:t>
            </a:r>
            <a:r>
              <a:rPr lang="nb-NO" sz="1050" dirty="0" err="1"/>
              <a:t>literacy</a:t>
            </a:r>
            <a:r>
              <a:rPr lang="nb-NO" sz="1050" dirty="0"/>
              <a:t>» for sykepleiernes helsekommunikasjon?. </a:t>
            </a:r>
            <a:r>
              <a:rPr lang="en-US" sz="1050" dirty="0" err="1"/>
              <a:t>Sykepleien</a:t>
            </a:r>
            <a:r>
              <a:rPr lang="en-US" sz="1050" dirty="0"/>
              <a:t> </a:t>
            </a:r>
            <a:r>
              <a:rPr lang="en-US" sz="1050" dirty="0" err="1"/>
              <a:t>Forskning</a:t>
            </a:r>
            <a:r>
              <a:rPr lang="en-US" sz="1050" dirty="0"/>
              <a:t>. 9(3), s 272- 280</a:t>
            </a:r>
            <a:endParaRPr lang="nb-NO" sz="1050" dirty="0"/>
          </a:p>
          <a:p>
            <a:pPr lvl="1" indent="-457200"/>
            <a:r>
              <a:rPr lang="en-US" sz="1050" dirty="0" err="1"/>
              <a:t>Pottie</a:t>
            </a:r>
            <a:r>
              <a:rPr lang="en-US" sz="1050" dirty="0"/>
              <a:t>, K., Greenaway, C., </a:t>
            </a:r>
            <a:r>
              <a:rPr lang="en-US" sz="1050" dirty="0" err="1"/>
              <a:t>Feightner</a:t>
            </a:r>
            <a:r>
              <a:rPr lang="en-US" sz="1050" dirty="0"/>
              <a:t>, J., Welch, V., </a:t>
            </a:r>
            <a:r>
              <a:rPr lang="en-US" sz="1050" dirty="0" err="1"/>
              <a:t>Swinkels</a:t>
            </a:r>
            <a:r>
              <a:rPr lang="en-US" sz="1050" dirty="0"/>
              <a:t>, H., Rashid, M., ... &amp; </a:t>
            </a:r>
            <a:r>
              <a:rPr lang="en-US" sz="1050" dirty="0" err="1"/>
              <a:t>Tugwell</a:t>
            </a:r>
            <a:r>
              <a:rPr lang="en-US" sz="1050" dirty="0"/>
              <a:t>, P. (2011). Evidence-based clinical guidelines for immigrants and refugees. Canadian Medical Association Journal, 183(12), E824-E925.</a:t>
            </a:r>
            <a:endParaRPr lang="nb-NO" sz="1050" dirty="0"/>
          </a:p>
          <a:p>
            <a:pPr lvl="1" indent="-457200"/>
            <a:r>
              <a:rPr lang="en-US" sz="1050" dirty="0" err="1"/>
              <a:t>Pottie</a:t>
            </a:r>
            <a:r>
              <a:rPr lang="en-US" sz="1050" dirty="0"/>
              <a:t>, K., Ng, E., Spitzer, D., Mohammed, A., &amp; Glazier, R. (2008). Language proficiency, gender and self-reported health: an analysis of the first two waves of the longitudinal survey of immigrants to Canada. Canadian Journal of Public Health/Revue </a:t>
            </a:r>
            <a:r>
              <a:rPr lang="en-US" sz="1050" dirty="0" err="1"/>
              <a:t>Canadienne</a:t>
            </a:r>
            <a:r>
              <a:rPr lang="en-US" sz="1050" dirty="0"/>
              <a:t> de </a:t>
            </a:r>
            <a:r>
              <a:rPr lang="en-US" sz="1050" dirty="0" err="1"/>
              <a:t>Sante'e</a:t>
            </a:r>
            <a:r>
              <a:rPr lang="en-US" sz="1050" dirty="0"/>
              <a:t> </a:t>
            </a:r>
            <a:r>
              <a:rPr lang="en-US" sz="1050" dirty="0" err="1"/>
              <a:t>Publique</a:t>
            </a:r>
            <a:r>
              <a:rPr lang="en-US" sz="1050" dirty="0"/>
              <a:t>, 505-510.</a:t>
            </a:r>
            <a:endParaRPr lang="nb-NO" sz="1050" dirty="0"/>
          </a:p>
          <a:p>
            <a:pPr lvl="1" indent="-457200"/>
            <a:r>
              <a:rPr lang="nb-NO" sz="1050" dirty="0"/>
              <a:t>Sandvik, H., </a:t>
            </a:r>
            <a:r>
              <a:rPr lang="nb-NO" sz="1050" dirty="0" err="1"/>
              <a:t>Hunskaar</a:t>
            </a:r>
            <a:r>
              <a:rPr lang="nb-NO" sz="1050" dirty="0"/>
              <a:t>, S., &amp; Diaz, E. (2012). </a:t>
            </a:r>
            <a:r>
              <a:rPr lang="en-US" sz="1050" dirty="0"/>
              <a:t>Immigrants’ use of emergency primary health care in Norway: a registry-based observational study. BMC health services research, 12(1), 308.</a:t>
            </a:r>
            <a:endParaRPr lang="nb-NO" sz="1050" dirty="0"/>
          </a:p>
          <a:p>
            <a:pPr lvl="1" indent="-457200"/>
            <a:r>
              <a:rPr lang="en-US" sz="1050" dirty="0" err="1"/>
              <a:t>Schwappach</a:t>
            </a:r>
            <a:r>
              <a:rPr lang="en-US" sz="1050" dirty="0"/>
              <a:t> DL, Meyer </a:t>
            </a:r>
            <a:r>
              <a:rPr lang="en-US" sz="1050" dirty="0" err="1"/>
              <a:t>Massetti</a:t>
            </a:r>
            <a:r>
              <a:rPr lang="en-US" sz="1050" dirty="0"/>
              <a:t> C, </a:t>
            </a:r>
            <a:r>
              <a:rPr lang="en-US" sz="1050" dirty="0" err="1"/>
              <a:t>Gehring</a:t>
            </a:r>
            <a:r>
              <a:rPr lang="en-US" sz="1050" dirty="0"/>
              <a:t> K. Communication barriers in counselling foreign-language patients in public pharmacies: threats to patient safety? </a:t>
            </a:r>
            <a:r>
              <a:rPr lang="en-US" sz="1050" dirty="0" err="1"/>
              <a:t>Int</a:t>
            </a:r>
            <a:r>
              <a:rPr lang="en-US" sz="1050" dirty="0"/>
              <a:t> J </a:t>
            </a:r>
            <a:r>
              <a:rPr lang="en-US" sz="1050" dirty="0" err="1"/>
              <a:t>Clin</a:t>
            </a:r>
            <a:r>
              <a:rPr lang="en-US" sz="1050" dirty="0"/>
              <a:t> Pharm. 2012 Oct;34(5):765-72. </a:t>
            </a:r>
            <a:r>
              <a:rPr lang="en-US" sz="1050" dirty="0" err="1"/>
              <a:t>doi</a:t>
            </a:r>
            <a:r>
              <a:rPr lang="en-US" sz="1050" dirty="0"/>
              <a:t>: 10.1007/s11096-012-9674-7. </a:t>
            </a:r>
            <a:r>
              <a:rPr lang="en-US" sz="1050" dirty="0" err="1"/>
              <a:t>Epub</a:t>
            </a:r>
            <a:r>
              <a:rPr lang="en-US" sz="1050" dirty="0"/>
              <a:t> 2012 Jul 21.</a:t>
            </a:r>
          </a:p>
          <a:p>
            <a:pPr lvl="1" indent="-457200"/>
            <a:r>
              <a:rPr lang="en-US" sz="1050" dirty="0" err="1"/>
              <a:t>Sentell</a:t>
            </a:r>
            <a:r>
              <a:rPr lang="en-US" sz="1050" dirty="0"/>
              <a:t> T, Braun KL. 2012. Low health literacy, limited English proficiency, and health status in Asians, Latinos, and other racial/ethnic groups in California. J Health </a:t>
            </a:r>
            <a:r>
              <a:rPr lang="en-US" sz="1050" dirty="0" err="1"/>
              <a:t>Commun</a:t>
            </a:r>
            <a:r>
              <a:rPr lang="en-US" sz="1050" dirty="0"/>
              <a:t>. 2012;17 </a:t>
            </a:r>
            <a:r>
              <a:rPr lang="en-US" sz="1050" dirty="0" err="1"/>
              <a:t>Suppl</a:t>
            </a:r>
            <a:r>
              <a:rPr lang="en-US" sz="1050" dirty="0"/>
              <a:t> 3:82-99. </a:t>
            </a:r>
            <a:r>
              <a:rPr lang="en-US" sz="1050" dirty="0" err="1"/>
              <a:t>doi</a:t>
            </a:r>
            <a:r>
              <a:rPr lang="en-US" sz="1050" dirty="0"/>
              <a:t>: 10.1080/10810730.2012.712621.</a:t>
            </a:r>
          </a:p>
          <a:p>
            <a:pPr lvl="1" indent="-457200"/>
            <a:r>
              <a:rPr lang="en-US" sz="1050" dirty="0" err="1"/>
              <a:t>Sindell</a:t>
            </a:r>
            <a:r>
              <a:rPr lang="en-US" sz="1050" dirty="0"/>
              <a:t>, J. 2010. Conversation analysis, an introduction, Wiley-Blackwell, United Kingdom</a:t>
            </a:r>
            <a:endParaRPr lang="nb-NO" sz="1050" dirty="0"/>
          </a:p>
          <a:p>
            <a:pPr lvl="1" indent="-457200"/>
            <a:r>
              <a:rPr lang="en-US" sz="1050" dirty="0" err="1"/>
              <a:t>Shameem</a:t>
            </a:r>
            <a:r>
              <a:rPr lang="en-US" sz="1050" dirty="0"/>
              <a:t>, N. (1998). Validating self-reported language proficiency by testing performance in an immigrant community: The Wellington Indo-</a:t>
            </a:r>
            <a:r>
              <a:rPr lang="en-US" sz="1050" dirty="0" err="1"/>
              <a:t>Fijians.Language</a:t>
            </a:r>
            <a:r>
              <a:rPr lang="en-US" sz="1050" dirty="0"/>
              <a:t> Testing, 15(1), 86-108.</a:t>
            </a:r>
            <a:endParaRPr lang="nb-NO" sz="1050" dirty="0"/>
          </a:p>
          <a:p>
            <a:pPr lvl="1" indent="-457200"/>
            <a:r>
              <a:rPr lang="nb-NO" sz="1050" dirty="0"/>
              <a:t>Skaaden, Hanne (2012): Nettbasert tolkeutdanning. I: Skaaden, H. &amp; Felberg, T. R. (Red.), Nordic seminar </a:t>
            </a:r>
            <a:r>
              <a:rPr lang="nb-NO" sz="1050" dirty="0" err="1"/>
              <a:t>on</a:t>
            </a:r>
            <a:r>
              <a:rPr lang="nb-NO" sz="1050" dirty="0"/>
              <a:t> interpreter training and testing. </a:t>
            </a:r>
            <a:r>
              <a:rPr lang="nb-NO" sz="1050" dirty="0" err="1"/>
              <a:t>HiOA</a:t>
            </a:r>
            <a:r>
              <a:rPr lang="nb-NO" sz="1050" dirty="0"/>
              <a:t> rapport 12/2012.. Oslo: Høgskolen i Oslo og Akershus</a:t>
            </a:r>
          </a:p>
          <a:p>
            <a:pPr lvl="1" indent="-457200"/>
            <a:r>
              <a:rPr lang="nb-NO" sz="1050" dirty="0"/>
              <a:t>Skaaden, Hanne (2013): Den </a:t>
            </a:r>
            <a:r>
              <a:rPr lang="nb-NO" sz="1050" dirty="0" err="1"/>
              <a:t>topartiske</a:t>
            </a:r>
            <a:r>
              <a:rPr lang="nb-NO" sz="1050" dirty="0"/>
              <a:t> tolken. Lærebok i tolking. Universitetsforlaget</a:t>
            </a:r>
          </a:p>
          <a:p>
            <a:pPr lvl="1" indent="-457200"/>
            <a:r>
              <a:rPr lang="nb-NO" sz="1050" dirty="0"/>
              <a:t>SSB Tabell: 10598: Innvandrere, etter landbakgrunn og botid (F)</a:t>
            </a:r>
          </a:p>
          <a:p>
            <a:pPr lvl="1" indent="-457200"/>
            <a:r>
              <a:rPr lang="nb-NO" sz="1050" dirty="0"/>
              <a:t>Statistisk sentralbyrå 2014c. Befolkningsframskrivinger, 2014-2100, </a:t>
            </a:r>
            <a:r>
              <a:rPr lang="nb-NO" sz="1050" dirty="0" err="1"/>
              <a:t>SSbs</a:t>
            </a:r>
            <a:r>
              <a:rPr lang="nb-NO" sz="1050" dirty="0"/>
              <a:t> nettsider lastet ned 14.5.2015, http://www.ssb.no/befolkning/statistikker/folkfram/aar/2014-06-17</a:t>
            </a:r>
          </a:p>
          <a:p>
            <a:pPr lvl="1" indent="-457200"/>
            <a:r>
              <a:rPr lang="nb-NO" sz="1050" dirty="0"/>
              <a:t>Statistisk sentralbyrå 2015. Nøkkeltall for innvandring og innvandrere, nettsider lastet ned 22.4.2015, https://www.ssb.no/innvandring-og-innvandrere/nokkeltall</a:t>
            </a:r>
          </a:p>
          <a:p>
            <a:pPr lvl="1" indent="-457200"/>
            <a:r>
              <a:rPr lang="nb-NO" sz="1050" dirty="0"/>
              <a:t>Svennevig, J. (2009). Språklig samhandling, Cappelen akademiske, Oslo</a:t>
            </a:r>
          </a:p>
        </p:txBody>
      </p:sp>
    </p:spTree>
    <p:extLst>
      <p:ext uri="{BB962C8B-B14F-4D97-AF65-F5344CB8AC3E}">
        <p14:creationId xmlns:p14="http://schemas.microsoft.com/office/powerpoint/2010/main" val="1450837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7950" y="1063229"/>
            <a:ext cx="9036050" cy="475059"/>
          </a:xfrm>
        </p:spPr>
        <p:txBody>
          <a:bodyPr rtlCol="0">
            <a:normAutofit/>
          </a:bodyPr>
          <a:lstStyle/>
          <a:p>
            <a:pPr>
              <a:defRPr/>
            </a:pPr>
            <a:r>
              <a:rPr lang="nb-NO" sz="2100" b="1" dirty="0">
                <a:solidFill>
                  <a:srgbClr val="025194"/>
                </a:solidFill>
                <a:latin typeface="Gulim" pitchFamily="34" charset="-127"/>
                <a:ea typeface="Gulim" pitchFamily="34" charset="-127"/>
              </a:rPr>
              <a:t>MIGRASJON OG HELSE SOM FAGOMRÅDE</a:t>
            </a:r>
          </a:p>
        </p:txBody>
      </p:sp>
      <p:sp>
        <p:nvSpPr>
          <p:cNvPr id="4" name="Plassholder for innhold 3"/>
          <p:cNvSpPr>
            <a:spLocks noGrp="1"/>
          </p:cNvSpPr>
          <p:nvPr>
            <p:ph idx="1"/>
          </p:nvPr>
        </p:nvSpPr>
        <p:spPr>
          <a:xfrm>
            <a:off x="312739" y="1916907"/>
            <a:ext cx="8497887" cy="3780346"/>
          </a:xfrm>
        </p:spPr>
        <p:txBody>
          <a:bodyPr rtlCol="0">
            <a:normAutofit fontScale="92500" lnSpcReduction="20000"/>
          </a:bodyPr>
          <a:lstStyle/>
          <a:p>
            <a:pPr>
              <a:defRPr/>
            </a:pPr>
            <a:r>
              <a:rPr lang="nb-NO" dirty="0">
                <a:solidFill>
                  <a:srgbClr val="005295"/>
                </a:solidFill>
              </a:rPr>
              <a:t>Har i liten grad inngått i helseutdanningene</a:t>
            </a:r>
          </a:p>
          <a:p>
            <a:pPr lvl="1">
              <a:defRPr/>
            </a:pPr>
            <a:r>
              <a:rPr lang="nb-NO" dirty="0">
                <a:solidFill>
                  <a:srgbClr val="005295"/>
                </a:solidFill>
              </a:rPr>
              <a:t>Medisin	   </a:t>
            </a:r>
            <a:r>
              <a:rPr lang="nb-NO" b="1" dirty="0">
                <a:solidFill>
                  <a:srgbClr val="005295"/>
                </a:solidFill>
              </a:rPr>
              <a:t>Forening for transkulturell psykiatri</a:t>
            </a:r>
          </a:p>
          <a:p>
            <a:pPr lvl="1">
              <a:defRPr/>
            </a:pPr>
            <a:r>
              <a:rPr lang="nb-NO" dirty="0">
                <a:solidFill>
                  <a:srgbClr val="005295"/>
                </a:solidFill>
              </a:rPr>
              <a:t>Psykologi </a:t>
            </a:r>
            <a:r>
              <a:rPr lang="nb-NO" b="1" dirty="0">
                <a:solidFill>
                  <a:srgbClr val="005295"/>
                </a:solidFill>
              </a:rPr>
              <a:t>Forening for </a:t>
            </a:r>
            <a:r>
              <a:rPr lang="nb-NO" b="1" dirty="0" err="1">
                <a:solidFill>
                  <a:srgbClr val="005295"/>
                </a:solidFill>
              </a:rPr>
              <a:t>interkulturell</a:t>
            </a:r>
            <a:r>
              <a:rPr lang="nb-NO" b="1" dirty="0">
                <a:solidFill>
                  <a:srgbClr val="005295"/>
                </a:solidFill>
              </a:rPr>
              <a:t> psykologi</a:t>
            </a:r>
          </a:p>
          <a:p>
            <a:pPr lvl="1">
              <a:defRPr/>
            </a:pPr>
            <a:r>
              <a:rPr lang="nb-NO" dirty="0">
                <a:solidFill>
                  <a:srgbClr val="005295"/>
                </a:solidFill>
              </a:rPr>
              <a:t>Sykepleie </a:t>
            </a:r>
            <a:r>
              <a:rPr lang="nb-NO" b="1" dirty="0">
                <a:solidFill>
                  <a:srgbClr val="005295"/>
                </a:solidFill>
              </a:rPr>
              <a:t>Faggruppe for migrasjonshelse og flerkulturell sykepleie</a:t>
            </a:r>
          </a:p>
          <a:p>
            <a:pPr lvl="1">
              <a:defRPr/>
            </a:pPr>
            <a:endParaRPr lang="nb-NO" b="1" dirty="0">
              <a:solidFill>
                <a:srgbClr val="005295"/>
              </a:solidFill>
            </a:endParaRPr>
          </a:p>
          <a:p>
            <a:pPr lvl="1">
              <a:defRPr/>
            </a:pPr>
            <a:r>
              <a:rPr lang="nb-NO" dirty="0">
                <a:solidFill>
                  <a:srgbClr val="005295"/>
                </a:solidFill>
              </a:rPr>
              <a:t>Økende fokus på kompetanseheving</a:t>
            </a:r>
          </a:p>
          <a:p>
            <a:pPr lvl="2">
              <a:defRPr/>
            </a:pPr>
            <a:r>
              <a:rPr lang="nb-NO" dirty="0">
                <a:solidFill>
                  <a:srgbClr val="005295"/>
                </a:solidFill>
              </a:rPr>
              <a:t>Videreutdanning</a:t>
            </a:r>
          </a:p>
          <a:p>
            <a:pPr lvl="2">
              <a:defRPr/>
            </a:pPr>
            <a:r>
              <a:rPr lang="nb-NO" dirty="0">
                <a:solidFill>
                  <a:srgbClr val="005295"/>
                </a:solidFill>
              </a:rPr>
              <a:t>Kurs </a:t>
            </a:r>
          </a:p>
          <a:p>
            <a:pPr lvl="2">
              <a:defRPr/>
            </a:pPr>
            <a:r>
              <a:rPr lang="nb-NO" dirty="0">
                <a:solidFill>
                  <a:srgbClr val="005295"/>
                </a:solidFill>
              </a:rPr>
              <a:t>Konferanser</a:t>
            </a:r>
          </a:p>
          <a:p>
            <a:pPr lvl="1">
              <a:defRPr/>
            </a:pPr>
            <a:endParaRPr lang="nb-NO" b="1" dirty="0">
              <a:solidFill>
                <a:srgbClr val="005295"/>
              </a:solidFill>
            </a:endParaRPr>
          </a:p>
          <a:p>
            <a:pPr marL="0" indent="0">
              <a:buNone/>
              <a:defRPr/>
            </a:pPr>
            <a:endParaRPr lang="nb-NO" dirty="0">
              <a:solidFill>
                <a:srgbClr val="005295"/>
              </a:solidFill>
            </a:endParaRPr>
          </a:p>
          <a:p>
            <a:pPr marL="0" indent="0">
              <a:buNone/>
              <a:defRPr/>
            </a:pPr>
            <a:endParaRPr lang="en-US" dirty="0"/>
          </a:p>
        </p:txBody>
      </p:sp>
      <p:sp>
        <p:nvSpPr>
          <p:cNvPr id="7" name="Plassholder for lysbildenummer 6"/>
          <p:cNvSpPr>
            <a:spLocks noGrp="1"/>
          </p:cNvSpPr>
          <p:nvPr>
            <p:ph type="sldNum" sz="quarter" idx="12"/>
          </p:nvPr>
        </p:nvSpPr>
        <p:spPr/>
        <p:txBody>
          <a:bodyPr/>
          <a:lstStyle/>
          <a:p>
            <a:pPr>
              <a:defRPr/>
            </a:pPr>
            <a:fld id="{4AC6D4A4-8685-4C01-9D4F-D92FBA699BA0}" type="slidenum">
              <a:rPr lang="nb-NO">
                <a:solidFill>
                  <a:schemeClr val="accent6">
                    <a:lumMod val="75000"/>
                  </a:schemeClr>
                </a:solidFill>
              </a:rPr>
              <a:pPr>
                <a:defRPr/>
              </a:pPr>
              <a:t>6</a:t>
            </a:fld>
            <a:endParaRPr lang="nb-NO" dirty="0">
              <a:solidFill>
                <a:schemeClr val="accent6">
                  <a:lumMod val="75000"/>
                </a:schemeClr>
              </a:solidFill>
            </a:endParaRPr>
          </a:p>
        </p:txBody>
      </p:sp>
      <p:sp>
        <p:nvSpPr>
          <p:cNvPr id="3" name="Rektangel 2"/>
          <p:cNvSpPr/>
          <p:nvPr/>
        </p:nvSpPr>
        <p:spPr>
          <a:xfrm>
            <a:off x="0" y="1646636"/>
            <a:ext cx="9144000" cy="53578"/>
          </a:xfrm>
          <a:prstGeom prst="rect">
            <a:avLst/>
          </a:prstGeom>
          <a:solidFill>
            <a:srgbClr val="0251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dirty="0"/>
          </a:p>
          <a:p>
            <a:pPr algn="ctr">
              <a:defRPr/>
            </a:pPr>
            <a:endParaRPr lang="nb-NO" sz="1350" dirty="0"/>
          </a:p>
        </p:txBody>
      </p:sp>
      <p:sp>
        <p:nvSpPr>
          <p:cNvPr id="8" name="Rektangel 7"/>
          <p:cNvSpPr/>
          <p:nvPr/>
        </p:nvSpPr>
        <p:spPr>
          <a:xfrm>
            <a:off x="0" y="1729980"/>
            <a:ext cx="4572000" cy="53578"/>
          </a:xfrm>
          <a:prstGeom prst="rect">
            <a:avLst/>
          </a:prstGeom>
          <a:solidFill>
            <a:srgbClr val="6BAD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p>
        </p:txBody>
      </p:sp>
      <p:sp>
        <p:nvSpPr>
          <p:cNvPr id="9" name="Rektangel 8"/>
          <p:cNvSpPr/>
          <p:nvPr/>
        </p:nvSpPr>
        <p:spPr>
          <a:xfrm>
            <a:off x="0" y="5830602"/>
            <a:ext cx="9144001" cy="1309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dirty="0"/>
          </a:p>
          <a:p>
            <a:pPr algn="ctr">
              <a:defRPr/>
            </a:pPr>
            <a:endParaRPr lang="nb-NO" sz="1350" dirty="0"/>
          </a:p>
        </p:txBody>
      </p:sp>
      <p:sp>
        <p:nvSpPr>
          <p:cNvPr id="10" name="TekstSylinder 4"/>
          <p:cNvSpPr txBox="1">
            <a:spLocks noChangeArrowheads="1"/>
          </p:cNvSpPr>
          <p:nvPr/>
        </p:nvSpPr>
        <p:spPr bwMode="auto">
          <a:xfrm>
            <a:off x="1088586" y="5511021"/>
            <a:ext cx="6912414"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endParaRPr lang="nb-NO" altLang="nb-NO" sz="750" b="1" dirty="0" smtClean="0">
              <a:solidFill>
                <a:schemeClr val="accent2">
                  <a:lumMod val="75000"/>
                </a:schemeClr>
              </a:solidFill>
            </a:endParaRPr>
          </a:p>
          <a:p>
            <a:pPr>
              <a:spcBef>
                <a:spcPct val="0"/>
              </a:spcBef>
              <a:buNone/>
            </a:pPr>
            <a:endParaRPr lang="nb-NO" altLang="nb-NO" sz="750" b="1" dirty="0" smtClean="0">
              <a:solidFill>
                <a:schemeClr val="accent2">
                  <a:lumMod val="75000"/>
                </a:schemeClr>
              </a:solidFill>
            </a:endParaRPr>
          </a:p>
          <a:p>
            <a:pPr>
              <a:spcBef>
                <a:spcPct val="0"/>
              </a:spcBef>
              <a:buNone/>
            </a:pPr>
            <a:endParaRPr lang="nb-NO" altLang="nb-NO" sz="750" b="1" dirty="0">
              <a:solidFill>
                <a:schemeClr val="accent2">
                  <a:lumMod val="75000"/>
                </a:schemeClr>
              </a:solidFill>
            </a:endParaRPr>
          </a:p>
          <a:p>
            <a:pPr>
              <a:spcBef>
                <a:spcPct val="0"/>
              </a:spcBef>
              <a:buNone/>
            </a:pPr>
            <a:endParaRPr lang="nb-NO" altLang="nb-NO" sz="750" b="1" dirty="0" smtClean="0">
              <a:solidFill>
                <a:schemeClr val="accent2">
                  <a:lumMod val="75000"/>
                </a:schemeClr>
              </a:solidFill>
            </a:endParaRPr>
          </a:p>
          <a:p>
            <a:pPr>
              <a:spcBef>
                <a:spcPct val="0"/>
              </a:spcBef>
              <a:buNone/>
            </a:pPr>
            <a:r>
              <a:rPr lang="nb-NO" altLang="nb-NO" sz="750" b="1" dirty="0" smtClean="0">
                <a:solidFill>
                  <a:schemeClr val="accent2">
                    <a:lumMod val="75000"/>
                  </a:schemeClr>
                </a:solidFill>
              </a:rPr>
              <a:t>Legeforeningen</a:t>
            </a:r>
            <a:r>
              <a:rPr lang="nb-NO" altLang="nb-NO" sz="750" b="1" dirty="0">
                <a:solidFill>
                  <a:schemeClr val="accent2">
                    <a:lumMod val="75000"/>
                  </a:schemeClr>
                </a:solidFill>
              </a:rPr>
              <a:t>: </a:t>
            </a:r>
            <a:r>
              <a:rPr lang="nb-NO" altLang="nb-NO" sz="750" dirty="0">
                <a:solidFill>
                  <a:schemeClr val="accent2">
                    <a:lumMod val="75000"/>
                  </a:schemeClr>
                </a:solidFill>
                <a:hlinkClick r:id="rId3"/>
              </a:rPr>
              <a:t>http://legeforeningen.no/Fagmed/Norsk-psykiatrisk-forening/Utvalg/Utvalg-for-transkulturell-psykiatri--barne--og-ungdomspsykiatri/</a:t>
            </a:r>
            <a:endParaRPr lang="nb-NO" altLang="nb-NO" sz="750" dirty="0">
              <a:solidFill>
                <a:schemeClr val="accent2">
                  <a:lumMod val="75000"/>
                </a:schemeClr>
              </a:solidFill>
            </a:endParaRPr>
          </a:p>
          <a:p>
            <a:pPr>
              <a:spcBef>
                <a:spcPct val="0"/>
              </a:spcBef>
              <a:buFontTx/>
              <a:buNone/>
            </a:pPr>
            <a:r>
              <a:rPr lang="nb-NO" altLang="nb-NO" sz="750" b="1" dirty="0">
                <a:solidFill>
                  <a:schemeClr val="accent2">
                    <a:lumMod val="75000"/>
                  </a:schemeClr>
                </a:solidFill>
              </a:rPr>
              <a:t>Forening for </a:t>
            </a:r>
            <a:r>
              <a:rPr lang="nb-NO" altLang="nb-NO" sz="750" b="1" dirty="0" err="1">
                <a:solidFill>
                  <a:schemeClr val="accent2">
                    <a:lumMod val="75000"/>
                  </a:schemeClr>
                </a:solidFill>
              </a:rPr>
              <a:t>interkulturell</a:t>
            </a:r>
            <a:r>
              <a:rPr lang="nb-NO" altLang="nb-NO" sz="750" b="1" dirty="0">
                <a:solidFill>
                  <a:schemeClr val="accent2">
                    <a:lumMod val="75000"/>
                  </a:schemeClr>
                </a:solidFill>
              </a:rPr>
              <a:t> psykologi:  </a:t>
            </a:r>
            <a:r>
              <a:rPr lang="nb-NO" altLang="nb-NO" sz="750" dirty="0">
                <a:solidFill>
                  <a:schemeClr val="accent2">
                    <a:lumMod val="75000"/>
                  </a:schemeClr>
                </a:solidFill>
                <a:hlinkClick r:id="rId4"/>
              </a:rPr>
              <a:t>http://www.psykol.no/Foreningen/Organisasjon/Utvalg-raad-og-interesseforeninger/Interesseforeninger/Forening-for-interkulturell-psykologi-FIP</a:t>
            </a:r>
            <a:endParaRPr lang="nb-NO" altLang="nb-NO" sz="750" dirty="0">
              <a:solidFill>
                <a:schemeClr val="accent2">
                  <a:lumMod val="75000"/>
                </a:schemeClr>
              </a:solidFill>
            </a:endParaRPr>
          </a:p>
          <a:p>
            <a:pPr>
              <a:spcBef>
                <a:spcPct val="0"/>
              </a:spcBef>
              <a:buFontTx/>
              <a:buNone/>
            </a:pPr>
            <a:r>
              <a:rPr lang="nb-NO" altLang="nb-NO" sz="750" b="1" dirty="0">
                <a:solidFill>
                  <a:schemeClr val="accent2">
                    <a:lumMod val="75000"/>
                  </a:schemeClr>
                </a:solidFill>
              </a:rPr>
              <a:t>Faggruppe for migrasjonshelse og flerkulturell sykepleie: </a:t>
            </a:r>
            <a:r>
              <a:rPr lang="nb-NO" altLang="nb-NO" sz="750" u="sng" dirty="0">
                <a:solidFill>
                  <a:schemeClr val="accent1">
                    <a:lumMod val="75000"/>
                  </a:schemeClr>
                </a:solidFill>
              </a:rPr>
              <a:t>Facebook.com/migrasjonshelse</a:t>
            </a:r>
          </a:p>
          <a:p>
            <a:pPr>
              <a:spcBef>
                <a:spcPct val="0"/>
              </a:spcBef>
              <a:buFontTx/>
              <a:buNone/>
            </a:pPr>
            <a:endParaRPr lang="nb-NO" altLang="nb-NO" sz="1050" dirty="0">
              <a:solidFill>
                <a:srgbClr val="F18D05"/>
              </a:solidFill>
            </a:endParaRPr>
          </a:p>
        </p:txBody>
      </p:sp>
    </p:spTree>
    <p:extLst>
      <p:ext uri="{BB962C8B-B14F-4D97-AF65-F5344CB8AC3E}">
        <p14:creationId xmlns:p14="http://schemas.microsoft.com/office/powerpoint/2010/main" val="22918483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Referanser S-Å</a:t>
            </a:r>
          </a:p>
        </p:txBody>
      </p:sp>
      <p:sp>
        <p:nvSpPr>
          <p:cNvPr id="4" name="TextBox 3"/>
          <p:cNvSpPr txBox="1"/>
          <p:nvPr/>
        </p:nvSpPr>
        <p:spPr>
          <a:xfrm>
            <a:off x="457200" y="1844824"/>
            <a:ext cx="8229600" cy="2516073"/>
          </a:xfrm>
          <a:prstGeom prst="rect">
            <a:avLst/>
          </a:prstGeom>
          <a:noFill/>
        </p:spPr>
        <p:txBody>
          <a:bodyPr wrap="square" rtlCol="0">
            <a:spAutoFit/>
          </a:bodyPr>
          <a:lstStyle/>
          <a:p>
            <a:pPr lvl="1" indent="-457200"/>
            <a:r>
              <a:rPr lang="en-US" sz="1050" dirty="0"/>
              <a:t>Tang, E. W. M. (2014). The effects of English proficiency on length of stay after isolated cardiac bypass surgery. Master Science in Nursing, University of British Colombia</a:t>
            </a:r>
            <a:endParaRPr lang="nb-NO" sz="1050" dirty="0"/>
          </a:p>
          <a:p>
            <a:pPr lvl="1" indent="-457200"/>
            <a:r>
              <a:rPr lang="nb-NO" sz="1050" dirty="0" err="1"/>
              <a:t>Tkachenko</a:t>
            </a:r>
            <a:r>
              <a:rPr lang="nb-NO" sz="1050" dirty="0"/>
              <a:t> 2013. Å bli tatt på alvor, En kvalitativ tekstanalyse av et nettbasert diskusjonsforum om innvandreres møter med fastleger, Masteroppgave i Sosiologi, Universitetet i Oslo</a:t>
            </a:r>
          </a:p>
          <a:p>
            <a:pPr lvl="1" indent="-457200"/>
            <a:r>
              <a:rPr lang="nb-NO" sz="1050" dirty="0"/>
              <a:t>Tolkeportalen. Kommunikasjon via tolk i helsetjenesten, nettsider lastet ned 12.5.2015, https://www.tolkeportalen.no/no/For-tolkebrukere/Kommunikasjon-via-tolk/Kommunikasjon-via-tolk-i-helsetjenesten/</a:t>
            </a:r>
          </a:p>
          <a:p>
            <a:pPr lvl="1" indent="-457200"/>
            <a:r>
              <a:rPr lang="en-US" sz="1050" dirty="0"/>
              <a:t>Varonis, E. M., &amp; </a:t>
            </a:r>
            <a:r>
              <a:rPr lang="en-US" sz="1050" dirty="0" err="1"/>
              <a:t>Gass</a:t>
            </a:r>
            <a:r>
              <a:rPr lang="en-US" sz="1050" dirty="0"/>
              <a:t>, S. M. (1985). Miscommunication in native/nonnative conversation. Language in society, 14(03), 327-343.</a:t>
            </a:r>
          </a:p>
          <a:p>
            <a:pPr lvl="1" indent="-457200"/>
            <a:r>
              <a:rPr lang="en-US" sz="1050" dirty="0"/>
              <a:t>Weeks JC, Catalano PJ, Cronin A, et al. Patients’ expectations about effects of chemotherapy for advanced cancer. </a:t>
            </a:r>
            <a:r>
              <a:rPr lang="en-US" sz="1050" i="1" dirty="0"/>
              <a:t>New England Journal of Medicine</a:t>
            </a:r>
            <a:r>
              <a:rPr lang="en-US" sz="1050" dirty="0"/>
              <a:t>. 2012; 367: 1616-1625</a:t>
            </a:r>
            <a:endParaRPr lang="nb-NO" sz="1050" dirty="0"/>
          </a:p>
          <a:p>
            <a:pPr lvl="1" indent="-457200"/>
            <a:r>
              <a:rPr lang="en-US" sz="1050" dirty="0"/>
              <a:t>Weiss, Barry D, MD. Health Literacy and Patient Safety: Help Patients Understand, Removing Barriers to Better, Safer Care. Manual for Clinicians, 2nd Ed</a:t>
            </a:r>
            <a:endParaRPr lang="nb-NO" sz="1050" dirty="0"/>
          </a:p>
          <a:p>
            <a:pPr lvl="1" indent="-457200"/>
            <a:r>
              <a:rPr lang="en-US" sz="1050" dirty="0"/>
              <a:t>Wilson, E., Chen, A. H., </a:t>
            </a:r>
            <a:r>
              <a:rPr lang="en-US" sz="1050" dirty="0" err="1"/>
              <a:t>Grumbach</a:t>
            </a:r>
            <a:r>
              <a:rPr lang="en-US" sz="1050" dirty="0"/>
              <a:t>, K., Wang, F., &amp; Fernandez, A. (2005). Effects of limited English proficiency and physician language on health care comprehension. </a:t>
            </a:r>
            <a:r>
              <a:rPr lang="nb-NO" sz="1050" dirty="0"/>
              <a:t>Journal </a:t>
            </a:r>
            <a:r>
              <a:rPr lang="nb-NO" sz="1050" dirty="0" err="1"/>
              <a:t>of</a:t>
            </a:r>
            <a:r>
              <a:rPr lang="nb-NO" sz="1050" dirty="0"/>
              <a:t> general </a:t>
            </a:r>
            <a:r>
              <a:rPr lang="nb-NO" sz="1050" dirty="0" err="1"/>
              <a:t>internal</a:t>
            </a:r>
            <a:r>
              <a:rPr lang="nb-NO" sz="1050" dirty="0"/>
              <a:t> </a:t>
            </a:r>
            <a:r>
              <a:rPr lang="nb-NO" sz="1050" dirty="0" err="1"/>
              <a:t>medicine</a:t>
            </a:r>
            <a:r>
              <a:rPr lang="nb-NO" sz="1050" dirty="0"/>
              <a:t>, 20(9), 800-806.</a:t>
            </a:r>
          </a:p>
          <a:p>
            <a:pPr lvl="1" indent="-457200"/>
            <a:endParaRPr lang="nb-NO" sz="1050" dirty="0"/>
          </a:p>
          <a:p>
            <a:endParaRPr lang="nb-NO" sz="1050" dirty="0"/>
          </a:p>
        </p:txBody>
      </p:sp>
    </p:spTree>
    <p:extLst>
      <p:ext uri="{BB962C8B-B14F-4D97-AF65-F5344CB8AC3E}">
        <p14:creationId xmlns:p14="http://schemas.microsoft.com/office/powerpoint/2010/main" val="2632004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85900" y="1063229"/>
            <a:ext cx="6172200" cy="475059"/>
          </a:xfrm>
        </p:spPr>
        <p:txBody>
          <a:bodyPr rtlCol="0">
            <a:normAutofit fontScale="90000"/>
          </a:bodyPr>
          <a:lstStyle/>
          <a:p>
            <a:pPr>
              <a:defRPr/>
            </a:pPr>
            <a:r>
              <a:rPr lang="nb-NO" sz="3000" b="1" dirty="0">
                <a:solidFill>
                  <a:srgbClr val="025194"/>
                </a:solidFill>
                <a:latin typeface="Gulim" pitchFamily="34" charset="-127"/>
                <a:ea typeface="Gulim" pitchFamily="34" charset="-127"/>
              </a:rPr>
              <a:t>MIGRASJON OG HELSE SOM FAGOMRÅDE</a:t>
            </a:r>
          </a:p>
        </p:txBody>
      </p:sp>
      <p:sp>
        <p:nvSpPr>
          <p:cNvPr id="9219" name="Plassholder for innhold 3"/>
          <p:cNvSpPr>
            <a:spLocks noGrp="1"/>
          </p:cNvSpPr>
          <p:nvPr>
            <p:ph idx="1"/>
          </p:nvPr>
        </p:nvSpPr>
        <p:spPr>
          <a:xfrm>
            <a:off x="1377555" y="1916906"/>
            <a:ext cx="6373415" cy="3567113"/>
          </a:xfrm>
        </p:spPr>
        <p:txBody>
          <a:bodyPr>
            <a:normAutofit fontScale="77500" lnSpcReduction="20000"/>
          </a:bodyPr>
          <a:lstStyle/>
          <a:p>
            <a:r>
              <a:rPr lang="nb-NO" altLang="nb-NO" sz="1800" dirty="0">
                <a:solidFill>
                  <a:srgbClr val="005295"/>
                </a:solidFill>
              </a:rPr>
              <a:t>Undersøkelser viser at helsepersonell og innvandrerpasienter er enige om hva helsepersonellet trenger å lære mer om:</a:t>
            </a:r>
          </a:p>
          <a:p>
            <a:pPr lvl="1"/>
            <a:r>
              <a:rPr lang="nb-NO" altLang="nb-NO" dirty="0">
                <a:solidFill>
                  <a:srgbClr val="005295"/>
                </a:solidFill>
              </a:rPr>
              <a:t>Hvem som migrerer og hvorfor</a:t>
            </a:r>
          </a:p>
          <a:p>
            <a:pPr lvl="1"/>
            <a:endParaRPr lang="nb-NO" altLang="nb-NO" dirty="0">
              <a:solidFill>
                <a:srgbClr val="005295"/>
              </a:solidFill>
            </a:endParaRPr>
          </a:p>
          <a:p>
            <a:pPr lvl="1"/>
            <a:r>
              <a:rPr lang="nb-NO" altLang="nb-NO" dirty="0">
                <a:solidFill>
                  <a:srgbClr val="005295"/>
                </a:solidFill>
              </a:rPr>
              <a:t>Hva migrasjon gjør med helsen din</a:t>
            </a:r>
          </a:p>
          <a:p>
            <a:pPr lvl="1"/>
            <a:endParaRPr lang="nb-NO" altLang="nb-NO" dirty="0">
              <a:solidFill>
                <a:srgbClr val="005295"/>
              </a:solidFill>
            </a:endParaRPr>
          </a:p>
          <a:p>
            <a:pPr lvl="1"/>
            <a:r>
              <a:rPr lang="nb-NO" altLang="nb-NO" dirty="0">
                <a:solidFill>
                  <a:srgbClr val="005295"/>
                </a:solidFill>
              </a:rPr>
              <a:t>Ulike perspektiver på helse</a:t>
            </a:r>
          </a:p>
          <a:p>
            <a:pPr lvl="1"/>
            <a:endParaRPr lang="nb-NO" altLang="nb-NO" dirty="0">
              <a:solidFill>
                <a:srgbClr val="005295"/>
              </a:solidFill>
            </a:endParaRPr>
          </a:p>
          <a:p>
            <a:pPr lvl="1"/>
            <a:r>
              <a:rPr lang="nb-NO" altLang="nb-NO" dirty="0">
                <a:solidFill>
                  <a:srgbClr val="005295"/>
                </a:solidFill>
              </a:rPr>
              <a:t>Rettigheter</a:t>
            </a:r>
          </a:p>
          <a:p>
            <a:pPr lvl="1"/>
            <a:endParaRPr lang="nb-NO" altLang="nb-NO" dirty="0">
              <a:solidFill>
                <a:srgbClr val="005295"/>
              </a:solidFill>
            </a:endParaRPr>
          </a:p>
          <a:p>
            <a:pPr lvl="1"/>
            <a:r>
              <a:rPr lang="nb-NO" altLang="nb-NO" dirty="0">
                <a:solidFill>
                  <a:srgbClr val="005295"/>
                </a:solidFill>
              </a:rPr>
              <a:t>Kommunikasjon, med og uten tolk.</a:t>
            </a:r>
          </a:p>
          <a:p>
            <a:pPr>
              <a:buFont typeface="Arial" charset="0"/>
              <a:buNone/>
            </a:pPr>
            <a:endParaRPr lang="en-US" altLang="nb-NO" dirty="0"/>
          </a:p>
        </p:txBody>
      </p:sp>
      <p:sp>
        <p:nvSpPr>
          <p:cNvPr id="7" name="Plassholder for lysbildenummer 6"/>
          <p:cNvSpPr>
            <a:spLocks noGrp="1"/>
          </p:cNvSpPr>
          <p:nvPr>
            <p:ph type="sldNum" sz="quarter" idx="12"/>
          </p:nvPr>
        </p:nvSpPr>
        <p:spPr/>
        <p:txBody>
          <a:bodyPr/>
          <a:lstStyle/>
          <a:p>
            <a:pPr>
              <a:defRPr/>
            </a:pPr>
            <a:fld id="{50943D92-9E93-4EB4-B9E6-61682844D120}" type="slidenum">
              <a:rPr lang="nb-NO">
                <a:solidFill>
                  <a:schemeClr val="accent6">
                    <a:lumMod val="75000"/>
                  </a:schemeClr>
                </a:solidFill>
              </a:rPr>
              <a:pPr>
                <a:defRPr/>
              </a:pPr>
              <a:t>7</a:t>
            </a:fld>
            <a:endParaRPr lang="nb-NO" dirty="0">
              <a:solidFill>
                <a:schemeClr val="accent6">
                  <a:lumMod val="75000"/>
                </a:schemeClr>
              </a:solidFill>
            </a:endParaRPr>
          </a:p>
        </p:txBody>
      </p:sp>
      <p:sp>
        <p:nvSpPr>
          <p:cNvPr id="3" name="Rektangel 2"/>
          <p:cNvSpPr/>
          <p:nvPr/>
        </p:nvSpPr>
        <p:spPr>
          <a:xfrm>
            <a:off x="1143000" y="1700808"/>
            <a:ext cx="6858000" cy="53578"/>
          </a:xfrm>
          <a:prstGeom prst="rect">
            <a:avLst/>
          </a:prstGeom>
          <a:solidFill>
            <a:srgbClr val="0251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dirty="0"/>
          </a:p>
          <a:p>
            <a:pPr algn="ctr">
              <a:defRPr/>
            </a:pPr>
            <a:endParaRPr lang="nb-NO" sz="1350" dirty="0"/>
          </a:p>
        </p:txBody>
      </p:sp>
      <p:sp>
        <p:nvSpPr>
          <p:cNvPr id="8" name="Rektangel 7"/>
          <p:cNvSpPr/>
          <p:nvPr/>
        </p:nvSpPr>
        <p:spPr>
          <a:xfrm>
            <a:off x="1143000" y="1788119"/>
            <a:ext cx="3429000" cy="53578"/>
          </a:xfrm>
          <a:prstGeom prst="rect">
            <a:avLst/>
          </a:prstGeom>
          <a:solidFill>
            <a:srgbClr val="6BAD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a:p>
        </p:txBody>
      </p:sp>
      <p:sp>
        <p:nvSpPr>
          <p:cNvPr id="9224" name="TekstSylinder 4"/>
          <p:cNvSpPr txBox="1">
            <a:spLocks noChangeArrowheads="1"/>
          </p:cNvSpPr>
          <p:nvPr/>
        </p:nvSpPr>
        <p:spPr bwMode="auto">
          <a:xfrm>
            <a:off x="1143000" y="5608378"/>
            <a:ext cx="5616903"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nb-NO" altLang="nb-NO" sz="750" b="1" dirty="0">
                <a:solidFill>
                  <a:schemeClr val="accent2">
                    <a:lumMod val="75000"/>
                  </a:schemeClr>
                </a:solidFill>
              </a:rPr>
              <a:t>Bregård, IM og Hjelde, KH (2013)Veiviser for undervisning av helsepersonell i migrasjon og helse. </a:t>
            </a:r>
            <a:r>
              <a:rPr lang="nb-NO" altLang="nb-NO" sz="750" dirty="0">
                <a:solidFill>
                  <a:schemeClr val="accent2">
                    <a:lumMod val="75000"/>
                  </a:schemeClr>
                </a:solidFill>
              </a:rPr>
              <a:t>NAKMI Rapport 3/2013.</a:t>
            </a:r>
          </a:p>
          <a:p>
            <a:pPr>
              <a:spcBef>
                <a:spcPct val="0"/>
              </a:spcBef>
              <a:buFontTx/>
              <a:buNone/>
            </a:pPr>
            <a:r>
              <a:rPr lang="nb-NO" altLang="nb-NO" sz="750" dirty="0" err="1">
                <a:solidFill>
                  <a:schemeClr val="accent2">
                    <a:lumMod val="75000"/>
                  </a:schemeClr>
                </a:solidFill>
              </a:rPr>
              <a:t>Tilgjenglig</a:t>
            </a:r>
            <a:r>
              <a:rPr lang="nb-NO" altLang="nb-NO" sz="750" dirty="0">
                <a:solidFill>
                  <a:schemeClr val="accent2">
                    <a:lumMod val="75000"/>
                  </a:schemeClr>
                </a:solidFill>
              </a:rPr>
              <a:t> fra: </a:t>
            </a:r>
            <a:r>
              <a:rPr lang="nb-NO" altLang="nb-NO" sz="750" dirty="0">
                <a:solidFill>
                  <a:schemeClr val="accent2">
                    <a:lumMod val="75000"/>
                  </a:schemeClr>
                </a:solidFill>
                <a:hlinkClick r:id="rId3"/>
              </a:rPr>
              <a:t>http://www.nakmi.no/Images/assets/63794%20ny_t-share%20veiviser%20redigert%2011%2012%2013.pdf</a:t>
            </a:r>
            <a:endParaRPr lang="nb-NO" altLang="nb-NO" sz="750" dirty="0">
              <a:solidFill>
                <a:schemeClr val="accent2">
                  <a:lumMod val="75000"/>
                </a:schemeClr>
              </a:solidFill>
            </a:endParaRPr>
          </a:p>
          <a:p>
            <a:pPr>
              <a:spcBef>
                <a:spcPct val="0"/>
              </a:spcBef>
              <a:buFontTx/>
              <a:buNone/>
            </a:pPr>
            <a:endParaRPr lang="nb-NO" altLang="nb-NO" sz="750" dirty="0">
              <a:solidFill>
                <a:schemeClr val="accent2">
                  <a:lumMod val="75000"/>
                </a:schemeClr>
              </a:solidFill>
            </a:endParaRPr>
          </a:p>
        </p:txBody>
      </p:sp>
      <p:sp>
        <p:nvSpPr>
          <p:cNvPr id="10" name="Rektangel 8"/>
          <p:cNvSpPr/>
          <p:nvPr/>
        </p:nvSpPr>
        <p:spPr>
          <a:xfrm>
            <a:off x="1134666" y="5563791"/>
            <a:ext cx="6858001" cy="13097"/>
          </a:xfrm>
          <a:prstGeom prst="rect">
            <a:avLst/>
          </a:prstGeom>
          <a:solidFill>
            <a:srgbClr val="F18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endParaRPr lang="nb-NO" altLang="nb-NO" sz="1350">
              <a:solidFill>
                <a:srgbClr val="F18E05"/>
              </a:solidFill>
            </a:endParaRPr>
          </a:p>
          <a:p>
            <a:pPr algn="ctr">
              <a:defRPr/>
            </a:pPr>
            <a:endParaRPr lang="nb-NO" altLang="nb-NO" sz="1350">
              <a:solidFill>
                <a:srgbClr val="F18E05"/>
              </a:solidFill>
            </a:endParaRPr>
          </a:p>
        </p:txBody>
      </p:sp>
    </p:spTree>
    <p:extLst>
      <p:ext uri="{BB962C8B-B14F-4D97-AF65-F5344CB8AC3E}">
        <p14:creationId xmlns:p14="http://schemas.microsoft.com/office/powerpoint/2010/main" val="2302383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827584" y="317085"/>
            <a:ext cx="6858000" cy="9181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pic>
        <p:nvPicPr>
          <p:cNvPr id="7" name="Plassholder for innhold 6" descr="Norsk innvandringshistorie.jpg"/>
          <p:cNvPicPr>
            <a:picLocks noGrp="1" noChangeAspect="1"/>
          </p:cNvPicPr>
          <p:nvPr>
            <p:ph idx="1"/>
          </p:nvPr>
        </p:nvPicPr>
        <p:blipFill>
          <a:blip r:embed="rId3" cstate="print"/>
          <a:stretch>
            <a:fillRect/>
          </a:stretch>
        </p:blipFill>
        <p:spPr>
          <a:xfrm>
            <a:off x="1925706" y="1970838"/>
            <a:ext cx="5419100" cy="3831474"/>
          </a:xfrm>
        </p:spPr>
      </p:pic>
      <p:sp>
        <p:nvSpPr>
          <p:cNvPr id="5" name="Tittel 4"/>
          <p:cNvSpPr>
            <a:spLocks noGrp="1"/>
          </p:cNvSpPr>
          <p:nvPr>
            <p:ph type="title"/>
          </p:nvPr>
        </p:nvSpPr>
        <p:spPr/>
        <p:txBody>
          <a:bodyPr/>
          <a:lstStyle/>
          <a:p>
            <a:r>
              <a:rPr lang="nb-NO" dirty="0">
                <a:solidFill>
                  <a:schemeClr val="accent1">
                    <a:lumMod val="75000"/>
                  </a:schemeClr>
                </a:solidFill>
              </a:rPr>
              <a:t>Innvandring til Norge</a:t>
            </a:r>
          </a:p>
        </p:txBody>
      </p:sp>
      <p:sp>
        <p:nvSpPr>
          <p:cNvPr id="6" name="TekstSylinder 5"/>
          <p:cNvSpPr txBox="1"/>
          <p:nvPr/>
        </p:nvSpPr>
        <p:spPr>
          <a:xfrm>
            <a:off x="6624228" y="5697253"/>
            <a:ext cx="1134126" cy="219291"/>
          </a:xfrm>
          <a:prstGeom prst="rect">
            <a:avLst/>
          </a:prstGeom>
          <a:noFill/>
        </p:spPr>
        <p:txBody>
          <a:bodyPr wrap="square" rtlCol="0">
            <a:spAutoFit/>
          </a:bodyPr>
          <a:lstStyle/>
          <a:p>
            <a:r>
              <a:rPr lang="nb-NO" sz="825" dirty="0"/>
              <a:t>Kilde: </a:t>
            </a:r>
            <a:r>
              <a:rPr lang="nb-NO" sz="825" dirty="0" err="1"/>
              <a:t>Kjeldstadli</a:t>
            </a:r>
            <a:r>
              <a:rPr lang="nb-NO" sz="825" dirty="0"/>
              <a:t> 2001</a:t>
            </a:r>
          </a:p>
        </p:txBody>
      </p:sp>
    </p:spTree>
    <p:extLst>
      <p:ext uri="{BB962C8B-B14F-4D97-AF65-F5344CB8AC3E}">
        <p14:creationId xmlns:p14="http://schemas.microsoft.com/office/powerpoint/2010/main" val="4063978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Plassholder for innhold 2"/>
          <p:cNvSpPr>
            <a:spLocks noGrp="1"/>
          </p:cNvSpPr>
          <p:nvPr>
            <p:ph idx="1"/>
          </p:nvPr>
        </p:nvSpPr>
        <p:spPr>
          <a:xfrm>
            <a:off x="1485901" y="1982932"/>
            <a:ext cx="6326981" cy="3726656"/>
          </a:xfrm>
        </p:spPr>
        <p:txBody>
          <a:bodyPr/>
          <a:lstStyle/>
          <a:p>
            <a:pPr marL="0" indent="0">
              <a:buNone/>
            </a:pPr>
            <a:endParaRPr lang="en-GB" altLang="nb-NO" dirty="0"/>
          </a:p>
          <a:p>
            <a:pPr marL="0" indent="0">
              <a:buNone/>
            </a:pPr>
            <a:endParaRPr lang="nb-NO" altLang="nb-NO" dirty="0">
              <a:solidFill>
                <a:srgbClr val="005295"/>
              </a:solidFill>
            </a:endParaRPr>
          </a:p>
          <a:p>
            <a:pPr lvl="1" eaLnBrk="1" hangingPunct="1"/>
            <a:endParaRPr lang="en-GB" altLang="nb-NO" dirty="0"/>
          </a:p>
        </p:txBody>
      </p:sp>
      <p:sp>
        <p:nvSpPr>
          <p:cNvPr id="8" name="Rektangel 7"/>
          <p:cNvSpPr/>
          <p:nvPr/>
        </p:nvSpPr>
        <p:spPr>
          <a:xfrm>
            <a:off x="1134666" y="5738161"/>
            <a:ext cx="6858001" cy="1309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1350" dirty="0"/>
          </a:p>
          <a:p>
            <a:pPr algn="ctr">
              <a:defRPr/>
            </a:pPr>
            <a:endParaRPr lang="nb-NO" sz="1350" dirty="0"/>
          </a:p>
        </p:txBody>
      </p:sp>
      <p:sp>
        <p:nvSpPr>
          <p:cNvPr id="10" name="Plassholder for lysbildenummer 9"/>
          <p:cNvSpPr>
            <a:spLocks noGrp="1"/>
          </p:cNvSpPr>
          <p:nvPr>
            <p:ph type="sldNum" sz="quarter" idx="12"/>
          </p:nvPr>
        </p:nvSpPr>
        <p:spPr/>
        <p:txBody>
          <a:bodyPr/>
          <a:lstStyle/>
          <a:p>
            <a:pPr>
              <a:defRPr/>
            </a:pPr>
            <a:fld id="{7ED51A5A-FBE0-437C-9FC8-E76D6FF2CD25}" type="slidenum">
              <a:rPr lang="nb-NO">
                <a:solidFill>
                  <a:schemeClr val="accent6">
                    <a:lumMod val="75000"/>
                  </a:schemeClr>
                </a:solidFill>
              </a:rPr>
              <a:pPr>
                <a:defRPr/>
              </a:pPr>
              <a:t>9</a:t>
            </a:fld>
            <a:endParaRPr lang="nb-NO" dirty="0">
              <a:solidFill>
                <a:schemeClr val="accent6">
                  <a:lumMod val="75000"/>
                </a:schemeClr>
              </a:solidFill>
            </a:endParaRPr>
          </a:p>
        </p:txBody>
      </p:sp>
      <p:pic>
        <p:nvPicPr>
          <p:cNvPr id="7174" name="Plassholder for innhold 6" descr="Norsk innvandringshistori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3367" y="1953166"/>
            <a:ext cx="480179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kstSylinder 10"/>
          <p:cNvSpPr txBox="1"/>
          <p:nvPr/>
        </p:nvSpPr>
        <p:spPr>
          <a:xfrm>
            <a:off x="1306116" y="5689998"/>
            <a:ext cx="1133475" cy="219291"/>
          </a:xfrm>
          <a:prstGeom prst="rect">
            <a:avLst/>
          </a:prstGeom>
          <a:noFill/>
        </p:spPr>
        <p:txBody>
          <a:bodyPr>
            <a:spAutoFit/>
          </a:bodyPr>
          <a:lstStyle/>
          <a:p>
            <a:pPr>
              <a:defRPr/>
            </a:pPr>
            <a:r>
              <a:rPr lang="nb-NO" sz="825" dirty="0">
                <a:solidFill>
                  <a:schemeClr val="accent6">
                    <a:lumMod val="75000"/>
                  </a:schemeClr>
                </a:solidFill>
              </a:rPr>
              <a:t>Kilde: </a:t>
            </a:r>
            <a:r>
              <a:rPr lang="nb-NO" sz="825" dirty="0" err="1">
                <a:solidFill>
                  <a:schemeClr val="accent6">
                    <a:lumMod val="75000"/>
                  </a:schemeClr>
                </a:solidFill>
              </a:rPr>
              <a:t>Kjeldstadli</a:t>
            </a:r>
            <a:r>
              <a:rPr lang="nb-NO" sz="825" dirty="0">
                <a:solidFill>
                  <a:schemeClr val="accent6">
                    <a:lumMod val="75000"/>
                  </a:schemeClr>
                </a:solidFill>
              </a:rPr>
              <a:t> 2001</a:t>
            </a:r>
          </a:p>
        </p:txBody>
      </p:sp>
      <p:sp>
        <p:nvSpPr>
          <p:cNvPr id="3" name="Rectangle 2"/>
          <p:cNvSpPr/>
          <p:nvPr/>
        </p:nvSpPr>
        <p:spPr>
          <a:xfrm>
            <a:off x="2087724" y="1982206"/>
            <a:ext cx="2484276" cy="348641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3" name="Rectangle 12"/>
          <p:cNvSpPr/>
          <p:nvPr/>
        </p:nvSpPr>
        <p:spPr>
          <a:xfrm>
            <a:off x="4574300" y="3657378"/>
            <a:ext cx="2484276" cy="170289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4" name="Rectangular Callout 13"/>
          <p:cNvSpPr/>
          <p:nvPr/>
        </p:nvSpPr>
        <p:spPr>
          <a:xfrm>
            <a:off x="3707905" y="3999228"/>
            <a:ext cx="1188392" cy="908465"/>
          </a:xfrm>
          <a:prstGeom prst="wedgeRectCallout">
            <a:avLst>
              <a:gd name="adj1" fmla="val 48897"/>
              <a:gd name="adj2" fmla="val -8477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900" dirty="0">
                <a:solidFill>
                  <a:schemeClr val="tx1"/>
                </a:solidFill>
              </a:rPr>
              <a:t>Sri </a:t>
            </a:r>
            <a:r>
              <a:rPr lang="nb-NO" sz="900" dirty="0" err="1">
                <a:solidFill>
                  <a:schemeClr val="tx1"/>
                </a:solidFill>
              </a:rPr>
              <a:t>Ananda</a:t>
            </a:r>
            <a:r>
              <a:rPr lang="nb-NO" sz="900" dirty="0">
                <a:solidFill>
                  <a:schemeClr val="tx1"/>
                </a:solidFill>
              </a:rPr>
              <a:t> </a:t>
            </a:r>
            <a:r>
              <a:rPr lang="nb-NO" sz="900" dirty="0" err="1">
                <a:solidFill>
                  <a:schemeClr val="tx1"/>
                </a:solidFill>
              </a:rPr>
              <a:t>Acharya</a:t>
            </a:r>
            <a:r>
              <a:rPr lang="nb-NO" sz="900" dirty="0">
                <a:solidFill>
                  <a:schemeClr val="tx1"/>
                </a:solidFill>
              </a:rPr>
              <a:t> Indisk dikter og guru. Kom til Nord-Østerdalen 1912</a:t>
            </a:r>
          </a:p>
        </p:txBody>
      </p:sp>
      <p:sp>
        <p:nvSpPr>
          <p:cNvPr id="15" name="Rektangel 3"/>
          <p:cNvSpPr/>
          <p:nvPr/>
        </p:nvSpPr>
        <p:spPr>
          <a:xfrm>
            <a:off x="1096076" y="1017705"/>
            <a:ext cx="6858000" cy="9181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6" name="Tittel 4"/>
          <p:cNvSpPr>
            <a:spLocks noGrp="1"/>
          </p:cNvSpPr>
          <p:nvPr>
            <p:ph type="title"/>
          </p:nvPr>
        </p:nvSpPr>
        <p:spPr>
          <a:xfrm>
            <a:off x="1485900" y="1063229"/>
            <a:ext cx="6172200" cy="857250"/>
          </a:xfrm>
        </p:spPr>
        <p:txBody>
          <a:bodyPr/>
          <a:lstStyle/>
          <a:p>
            <a:r>
              <a:rPr lang="nb-NO" dirty="0">
                <a:solidFill>
                  <a:schemeClr val="accent1">
                    <a:lumMod val="75000"/>
                  </a:schemeClr>
                </a:solidFill>
              </a:rPr>
              <a:t>Innvandring til Norge</a:t>
            </a:r>
          </a:p>
        </p:txBody>
      </p:sp>
    </p:spTree>
    <p:extLst>
      <p:ext uri="{BB962C8B-B14F-4D97-AF65-F5344CB8AC3E}">
        <p14:creationId xmlns:p14="http://schemas.microsoft.com/office/powerpoint/2010/main" val="326584378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84443</TotalTime>
  <Words>7853</Words>
  <Application>Microsoft Office PowerPoint</Application>
  <PresentationFormat>Skjermfremvisning (4:3)</PresentationFormat>
  <Paragraphs>869</Paragraphs>
  <Slides>60</Slides>
  <Notes>59</Notes>
  <HiddenSlides>0</HiddenSlides>
  <MMClips>1</MMClips>
  <ScaleCrop>false</ScaleCrop>
  <HeadingPairs>
    <vt:vector size="4" baseType="variant">
      <vt:variant>
        <vt:lpstr>Tema</vt:lpstr>
      </vt:variant>
      <vt:variant>
        <vt:i4>1</vt:i4>
      </vt:variant>
      <vt:variant>
        <vt:lpstr>Lysbildetitler</vt:lpstr>
      </vt:variant>
      <vt:variant>
        <vt:i4>60</vt:i4>
      </vt:variant>
    </vt:vector>
  </HeadingPairs>
  <TitlesOfParts>
    <vt:vector size="61" baseType="lpstr">
      <vt:lpstr>Office-tema</vt:lpstr>
      <vt:lpstr>Språkbarrierer og Kommunikasjon</vt:lpstr>
      <vt:lpstr>OVERSIKT OVER PRESENTASJONEN</vt:lpstr>
      <vt:lpstr>NAKMI</vt:lpstr>
      <vt:lpstr>PowerPoint-presentasjon</vt:lpstr>
      <vt:lpstr>MIGRASJON OG HELSE SOM FAGOMRÅDE</vt:lpstr>
      <vt:lpstr>MIGRASJON OG HELSE SOM FAGOMRÅDE</vt:lpstr>
      <vt:lpstr>MIGRASJON OG HELSE SOM FAGOMRÅDE</vt:lpstr>
      <vt:lpstr>Innvandring til Norge</vt:lpstr>
      <vt:lpstr>Innvandring til Norge</vt:lpstr>
      <vt:lpstr>Innvandring til Norge</vt:lpstr>
      <vt:lpstr>Innvandring til Norge</vt:lpstr>
      <vt:lpstr>Innvandring til Norge</vt:lpstr>
      <vt:lpstr>Innvandring til Norge</vt:lpstr>
      <vt:lpstr>PowerPoint-presentasjon</vt:lpstr>
      <vt:lpstr>INNVANDRERBEFOLKNINGEN I NORGE</vt:lpstr>
      <vt:lpstr>PowerPoint-presentasjon</vt:lpstr>
      <vt:lpstr>Hvor mange har språkutfordringer?</vt:lpstr>
      <vt:lpstr>PowerPoint-presentasjon</vt:lpstr>
      <vt:lpstr>Språkbarrierer og helse</vt:lpstr>
      <vt:lpstr>KOMMUNIKASJONSFERDIGHETER</vt:lpstr>
      <vt:lpstr>PowerPoint-presentasjon</vt:lpstr>
      <vt:lpstr>PowerPoint-presentasjon</vt:lpstr>
      <vt:lpstr>Hvordan forsere barrierer?</vt:lpstr>
      <vt:lpstr>Hva må informeres om?</vt:lpstr>
      <vt:lpstr>Gi grunnleggende informasjon</vt:lpstr>
      <vt:lpstr>Hva kan brukeren fra før?</vt:lpstr>
      <vt:lpstr>Tilpasse informasjonen</vt:lpstr>
      <vt:lpstr>HEALTH LITERACY</vt:lpstr>
      <vt:lpstr>Health Literacy på norsk: </vt:lpstr>
      <vt:lpstr>Definisjon</vt:lpstr>
      <vt:lpstr>HEALTH LITERACY</vt:lpstr>
      <vt:lpstr>HEALTH LITERACY</vt:lpstr>
      <vt:lpstr>Signaler</vt:lpstr>
      <vt:lpstr>Hva kan personen fra før?</vt:lpstr>
      <vt:lpstr>Hvordan forsere barrierer?</vt:lpstr>
      <vt:lpstr>Bruk tolk oftere</vt:lpstr>
      <vt:lpstr>Bruk formelt kvalifisert tolk</vt:lpstr>
      <vt:lpstr>Nasjonalt tolkeregister</vt:lpstr>
      <vt:lpstr>Familiemedlemmer/ad hoc tolker</vt:lpstr>
      <vt:lpstr>Bruk ikke barn som tolk</vt:lpstr>
      <vt:lpstr>PowerPoint-presentasjon</vt:lpstr>
      <vt:lpstr>Bruk et enklere språk</vt:lpstr>
      <vt:lpstr>Eksempler AMK: Justere språket</vt:lpstr>
      <vt:lpstr>Eksempler AMK: Direkte spørsmål</vt:lpstr>
      <vt:lpstr>Mulige språklige misforståelser</vt:lpstr>
      <vt:lpstr>Eksempler AMK: Grammatikk</vt:lpstr>
      <vt:lpstr>Teknikker for å sikre felles forståelse</vt:lpstr>
      <vt:lpstr>PowerPoint-presentasjon</vt:lpstr>
      <vt:lpstr>PowerPoint-presentasjon</vt:lpstr>
      <vt:lpstr>Skriftlig informasjon</vt:lpstr>
      <vt:lpstr>PowerPoint-presentasjon</vt:lpstr>
      <vt:lpstr>Oppsummering:</vt:lpstr>
      <vt:lpstr>PowerPoint-presentasjon</vt:lpstr>
      <vt:lpstr>Nyttige nettsider</vt:lpstr>
      <vt:lpstr>PowerPoint-presentasjon</vt:lpstr>
      <vt:lpstr>Referanser A-H</vt:lpstr>
      <vt:lpstr>Referanser H-K</vt:lpstr>
      <vt:lpstr>Referanser K-O</vt:lpstr>
      <vt:lpstr>Referanser O-S</vt:lpstr>
      <vt:lpstr>Referanser S-Å</vt:lpstr>
    </vt:vector>
  </TitlesOfParts>
  <Company>NAKMI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information</dc:title>
  <dc:creator>Thor Indseth</dc:creator>
  <cp:lastModifiedBy>Prestmo Anita</cp:lastModifiedBy>
  <cp:revision>520</cp:revision>
  <cp:lastPrinted>2018-04-11T09:21:31Z</cp:lastPrinted>
  <dcterms:created xsi:type="dcterms:W3CDTF">2012-08-10T08:33:55Z</dcterms:created>
  <dcterms:modified xsi:type="dcterms:W3CDTF">2018-04-13T08:31:17Z</dcterms:modified>
</cp:coreProperties>
</file>