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F3340"/>
    <a:srgbClr val="E6007E"/>
    <a:srgbClr val="660066"/>
    <a:srgbClr val="00ADBA"/>
    <a:srgbClr val="00244E"/>
    <a:srgbClr val="7A942F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BB4539-9B7B-49E0-9134-8685C6D4A9A1}" v="5" dt="2021-10-26T10:55:16.762"/>
    <p1510:client id="{527EC01F-778F-4B83-8D52-1586AB4790C7}" v="7" dt="2021-10-26T20:26:51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6456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fylkesmannen-my.sharepoint.com/personal/fmmrasas_fylkesmannen_no/Documents/Dokumenter/Skogsvegar/Statistikk/Ferdigmeldte%20km%20skogsbilveg%202014%20til%2020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fylkesmannen-my.sharepoint.com/personal/fmmrasas_fylkesmannen_no/Documents/Dokumenter/Skogsvegar/Statistikk/Ferdigmeldte%20km%20skogsbilveg%202014%20til%20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nb-NO" dirty="0"/>
              <a:t>Nybygde veier 2014-2021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'Ark1'!$D$2:$D$3</c:f>
              <c:strCache>
                <c:ptCount val="2"/>
                <c:pt idx="0">
                  <c:v>Nyanlegg</c:v>
                </c:pt>
                <c:pt idx="1">
                  <c:v>m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'Ark1'!$C$4:$C$11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'Ark1'!$D$4:$D$11</c:f>
              <c:numCache>
                <c:formatCode>General</c:formatCode>
                <c:ptCount val="8"/>
                <c:pt idx="0">
                  <c:v>3490</c:v>
                </c:pt>
                <c:pt idx="1">
                  <c:v>2430</c:v>
                </c:pt>
                <c:pt idx="2" formatCode="#0.00">
                  <c:v>3650</c:v>
                </c:pt>
                <c:pt idx="3">
                  <c:v>4230</c:v>
                </c:pt>
                <c:pt idx="4">
                  <c:v>3560</c:v>
                </c:pt>
                <c:pt idx="5">
                  <c:v>3560</c:v>
                </c:pt>
                <c:pt idx="6">
                  <c:v>2560</c:v>
                </c:pt>
                <c:pt idx="7">
                  <c:v>6999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19-40EF-BF7D-BD86EADA6900}"/>
            </c:ext>
          </c:extLst>
        </c:ser>
        <c:ser>
          <c:idx val="1"/>
          <c:order val="1"/>
          <c:tx>
            <c:strRef>
              <c:f>'Ark1'!$E$2:$E$3</c:f>
              <c:strCache>
                <c:ptCount val="2"/>
                <c:pt idx="0">
                  <c:v>Kostnad</c:v>
                </c:pt>
                <c:pt idx="1">
                  <c:v>(i 1000)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'Ark1'!$C$4:$C$11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'Ark1'!$E$4:$E$11</c:f>
              <c:numCache>
                <c:formatCode>General</c:formatCode>
                <c:ptCount val="8"/>
                <c:pt idx="0">
                  <c:v>3375</c:v>
                </c:pt>
                <c:pt idx="1">
                  <c:v>3349</c:v>
                </c:pt>
                <c:pt idx="2" formatCode="#0">
                  <c:v>1988</c:v>
                </c:pt>
                <c:pt idx="3">
                  <c:v>6162</c:v>
                </c:pt>
                <c:pt idx="4">
                  <c:v>2729</c:v>
                </c:pt>
                <c:pt idx="5">
                  <c:v>3672</c:v>
                </c:pt>
                <c:pt idx="6">
                  <c:v>3152</c:v>
                </c:pt>
                <c:pt idx="7">
                  <c:v>7117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19-40EF-BF7D-BD86EADA6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3485640"/>
        <c:axId val="893480720"/>
      </c:lineChart>
      <c:lineChart>
        <c:grouping val="standard"/>
        <c:varyColors val="0"/>
        <c:ser>
          <c:idx val="2"/>
          <c:order val="2"/>
          <c:tx>
            <c:strRef>
              <c:f>'Ark1'!$F$2:$F$3</c:f>
              <c:strCache>
                <c:ptCount val="2"/>
                <c:pt idx="0">
                  <c:v>kostnad/m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'Ark1'!$C$4:$C$11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'Ark1'!$F$4:$F$11</c:f>
              <c:numCache>
                <c:formatCode>0.00</c:formatCode>
                <c:ptCount val="8"/>
                <c:pt idx="0">
                  <c:v>967.04871060171911</c:v>
                </c:pt>
                <c:pt idx="1">
                  <c:v>1378.1893004115227</c:v>
                </c:pt>
                <c:pt idx="2">
                  <c:v>544.65753424657532</c:v>
                </c:pt>
                <c:pt idx="3">
                  <c:v>1456.7375886524824</c:v>
                </c:pt>
                <c:pt idx="4">
                  <c:v>766.57303370786508</c:v>
                </c:pt>
                <c:pt idx="5">
                  <c:v>1031.4606741573034</c:v>
                </c:pt>
                <c:pt idx="6">
                  <c:v>1231.25</c:v>
                </c:pt>
                <c:pt idx="7">
                  <c:v>1016.8595513644807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19-40EF-BF7D-BD86EADA6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7419000"/>
        <c:axId val="867419656"/>
      </c:lineChart>
      <c:catAx>
        <c:axId val="893485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3480720"/>
        <c:crosses val="autoZero"/>
        <c:auto val="1"/>
        <c:lblAlgn val="ctr"/>
        <c:lblOffset val="100"/>
        <c:noMultiLvlLbl val="0"/>
      </c:catAx>
      <c:valAx>
        <c:axId val="89348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3485640"/>
        <c:crosses val="autoZero"/>
        <c:crossBetween val="between"/>
      </c:valAx>
      <c:valAx>
        <c:axId val="867419656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67419000"/>
        <c:crosses val="max"/>
        <c:crossBetween val="between"/>
      </c:valAx>
      <c:catAx>
        <c:axId val="867419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674196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err="1"/>
              <a:t>Ombygde</a:t>
            </a:r>
            <a:r>
              <a:rPr lang="en-US" dirty="0"/>
              <a:t> </a:t>
            </a:r>
            <a:r>
              <a:rPr lang="en-US" dirty="0" err="1"/>
              <a:t>veier</a:t>
            </a:r>
            <a:r>
              <a:rPr lang="en-US" dirty="0"/>
              <a:t> 2014-2021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'Ark1'!$D$13:$D$14</c:f>
              <c:strCache>
                <c:ptCount val="2"/>
                <c:pt idx="1">
                  <c:v>Ombygg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'Ark1'!$C$15:$C$23</c:f>
              <c:numCache>
                <c:formatCode>General</c:formatCode>
                <c:ptCount val="9"/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xVal>
          <c:yVal>
            <c:numRef>
              <c:f>'Ark1'!$D$15:$D$23</c:f>
              <c:numCache>
                <c:formatCode>General</c:formatCode>
                <c:ptCount val="9"/>
                <c:pt idx="0">
                  <c:v>0</c:v>
                </c:pt>
                <c:pt idx="1">
                  <c:v>6890</c:v>
                </c:pt>
                <c:pt idx="2">
                  <c:v>7290</c:v>
                </c:pt>
                <c:pt idx="3">
                  <c:v>13660</c:v>
                </c:pt>
                <c:pt idx="4">
                  <c:v>2700</c:v>
                </c:pt>
                <c:pt idx="5">
                  <c:v>6940</c:v>
                </c:pt>
                <c:pt idx="6">
                  <c:v>4890</c:v>
                </c:pt>
                <c:pt idx="7">
                  <c:v>6290</c:v>
                </c:pt>
                <c:pt idx="8">
                  <c:v>736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F92-4EB1-A762-F3B99236A5CA}"/>
            </c:ext>
          </c:extLst>
        </c:ser>
        <c:ser>
          <c:idx val="1"/>
          <c:order val="1"/>
          <c:tx>
            <c:strRef>
              <c:f>'Ark1'!$E$13:$E$14</c:f>
              <c:strCache>
                <c:ptCount val="2"/>
                <c:pt idx="1">
                  <c:v>Kostnad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'Ark1'!$C$15:$C$23</c:f>
              <c:numCache>
                <c:formatCode>General</c:formatCode>
                <c:ptCount val="9"/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xVal>
          <c:yVal>
            <c:numRef>
              <c:f>'Ark1'!$E$15:$E$23</c:f>
              <c:numCache>
                <c:formatCode>General</c:formatCode>
                <c:ptCount val="9"/>
                <c:pt idx="0">
                  <c:v>0</c:v>
                </c:pt>
                <c:pt idx="1">
                  <c:v>4179</c:v>
                </c:pt>
                <c:pt idx="2">
                  <c:v>4703</c:v>
                </c:pt>
                <c:pt idx="3">
                  <c:v>6087</c:v>
                </c:pt>
                <c:pt idx="4">
                  <c:v>1764</c:v>
                </c:pt>
                <c:pt idx="5">
                  <c:v>4721</c:v>
                </c:pt>
                <c:pt idx="6">
                  <c:v>3423</c:v>
                </c:pt>
                <c:pt idx="7">
                  <c:v>2984</c:v>
                </c:pt>
                <c:pt idx="8">
                  <c:v>448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F92-4EB1-A762-F3B99236A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6132464"/>
        <c:axId val="496133448"/>
      </c:scatterChart>
      <c:scatterChart>
        <c:scatterStyle val="lineMarker"/>
        <c:varyColors val="0"/>
        <c:ser>
          <c:idx val="2"/>
          <c:order val="2"/>
          <c:tx>
            <c:strRef>
              <c:f>'Ark1'!$F$13:$F$14</c:f>
              <c:strCache>
                <c:ptCount val="2"/>
                <c:pt idx="1">
                  <c:v>kost/m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'Ark1'!$C$15:$C$23</c:f>
              <c:numCache>
                <c:formatCode>General</c:formatCode>
                <c:ptCount val="9"/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xVal>
          <c:yVal>
            <c:numRef>
              <c:f>'Ark1'!$F$15:$F$23</c:f>
              <c:numCache>
                <c:formatCode>0.00</c:formatCode>
                <c:ptCount val="9"/>
                <c:pt idx="1">
                  <c:v>606.53120464441224</c:v>
                </c:pt>
                <c:pt idx="2">
                  <c:v>645.13031550068592</c:v>
                </c:pt>
                <c:pt idx="3">
                  <c:v>445.60761346998532</c:v>
                </c:pt>
                <c:pt idx="4">
                  <c:v>653.33333333333337</c:v>
                </c:pt>
                <c:pt idx="5">
                  <c:v>680.2593659942363</c:v>
                </c:pt>
                <c:pt idx="6">
                  <c:v>700</c:v>
                </c:pt>
                <c:pt idx="7">
                  <c:v>474.40381558028616</c:v>
                </c:pt>
                <c:pt idx="8">
                  <c:v>608.69565217391312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F92-4EB1-A762-F3B99236A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073160"/>
        <c:axId val="488069224"/>
      </c:scatterChart>
      <c:valAx>
        <c:axId val="496132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96133448"/>
        <c:crosses val="autoZero"/>
        <c:crossBetween val="midCat"/>
      </c:valAx>
      <c:valAx>
        <c:axId val="496133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96132464"/>
        <c:crosses val="autoZero"/>
        <c:crossBetween val="midCat"/>
      </c:valAx>
      <c:valAx>
        <c:axId val="488069224"/>
        <c:scaling>
          <c:orientation val="minMax"/>
        </c:scaling>
        <c:delete val="0"/>
        <c:axPos val="r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8073160"/>
        <c:crosses val="max"/>
        <c:crossBetween val="midCat"/>
      </c:valAx>
      <c:valAx>
        <c:axId val="48807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80692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Administrasjon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Justis og </a:t>
          </a:r>
          <a:br>
            <a:rPr lang="nb-NO" sz="1000" dirty="0"/>
          </a:br>
          <a:r>
            <a:rPr lang="nb-NO" sz="1000" dirty="0" err="1"/>
            <a:t>verjemål</a:t>
          </a:r>
          <a:endParaRPr lang="nb-NO" sz="1000" dirty="0"/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Helse og sosial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Oppvekst og utdanning</a:t>
          </a:r>
        </a:p>
        <a:p>
          <a:r>
            <a:rPr lang="nb-NO" sz="800" dirty="0"/>
            <a:t>inkl. barnevern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Samordning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Miljøvern</a:t>
          </a:r>
          <a:br>
            <a:rPr lang="nb-NO" sz="1050" dirty="0"/>
          </a:br>
          <a:r>
            <a:rPr lang="nb-NO" sz="800" dirty="0"/>
            <a:t>inkl. plan</a:t>
          </a:r>
          <a:endParaRPr lang="nb-NO" sz="1050" dirty="0"/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7BD07FB-4A52-4F46-B7CF-45288A060C8B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Landbruk</a:t>
          </a:r>
        </a:p>
      </dgm:t>
    </dgm:pt>
    <dgm:pt modelId="{01E3AB34-70C7-4DF5-9D46-DD82E07704A7}" type="parTrans" cxnId="{E491CD53-40BC-4777-9FDB-C68678E25FCF}">
      <dgm:prSet/>
      <dgm:spPr/>
      <dgm:t>
        <a:bodyPr/>
        <a:lstStyle/>
        <a:p>
          <a:endParaRPr lang="nb-NO"/>
        </a:p>
      </dgm:t>
    </dgm:pt>
    <dgm:pt modelId="{C2666936-01D9-4D82-8949-FB4E86C82636}" type="sibTrans" cxnId="{E491CD53-40BC-4777-9FDB-C68678E25FCF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8D21521-2520-469A-8BC7-26366F289E19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kern="1200" dirty="0"/>
            <a:t>Samfunnstryggleik og </a:t>
          </a:r>
          <a:br>
            <a:rPr lang="nb-NO" sz="1050" kern="1200" dirty="0"/>
          </a:br>
          <a:r>
            <a:rPr lang="nb-NO" sz="1050" kern="1200" dirty="0"/>
            <a:t>beredskap</a:t>
          </a:r>
          <a:endParaRPr lang="nb-NO" sz="1050" kern="1200" dirty="0">
            <a:solidFill>
              <a:prstClr val="white"/>
            </a:solidFill>
            <a:latin typeface="Open Sans"/>
            <a:ea typeface="+mn-ea"/>
            <a:cs typeface="+mn-cs"/>
          </a:endParaRPr>
        </a:p>
      </dgm:t>
    </dgm:pt>
    <dgm:pt modelId="{EE204591-DBF7-4711-ACCD-C8AA22803244}" type="parTrans" cxnId="{F5DD8991-5E82-45A4-BAE5-BD3B0DCAA532}">
      <dgm:prSet/>
      <dgm:spPr/>
      <dgm:t>
        <a:bodyPr/>
        <a:lstStyle/>
        <a:p>
          <a:endParaRPr lang="nb-NO"/>
        </a:p>
      </dgm:t>
    </dgm:pt>
    <dgm:pt modelId="{C2B892DC-C6AF-460D-B582-6ECE19EA5CED}" type="sibTrans" cxnId="{F5DD8991-5E82-45A4-BAE5-BD3B0DCAA532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 custLinFactNeighborX="-71" custLinFactNeighborY="67799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8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5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5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8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5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5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8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5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5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8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5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5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6C543AC1-CDEB-4FB0-958B-F8BD89E27C2C}" type="pres">
      <dgm:prSet presAssocID="{01E3AB34-70C7-4DF5-9D46-DD82E07704A7}" presName="Name37" presStyleLbl="parChTrans1D2" presStyleIdx="4" presStyleCnt="8"/>
      <dgm:spPr/>
    </dgm:pt>
    <dgm:pt modelId="{3DD3B26F-87B0-4F5F-9479-6D9BD47930A2}" type="pres">
      <dgm:prSet presAssocID="{B7BD07FB-4A52-4F46-B7CF-45288A060C8B}" presName="hierRoot2" presStyleCnt="0">
        <dgm:presLayoutVars>
          <dgm:hierBranch val="init"/>
        </dgm:presLayoutVars>
      </dgm:prSet>
      <dgm:spPr/>
    </dgm:pt>
    <dgm:pt modelId="{E954F2A8-F344-469D-AAD7-BD2E6B26CA7D}" type="pres">
      <dgm:prSet presAssocID="{B7BD07FB-4A52-4F46-B7CF-45288A060C8B}" presName="rootComposite" presStyleCnt="0"/>
      <dgm:spPr/>
    </dgm:pt>
    <dgm:pt modelId="{EFB304F1-F6B6-401C-BEFD-6DEB5E98C5F2}" type="pres">
      <dgm:prSet presAssocID="{B7BD07FB-4A52-4F46-B7CF-45288A060C8B}" presName="rootText" presStyleLbl="node2" presStyleIdx="4" presStyleCnt="5">
        <dgm:presLayoutVars>
          <dgm:chPref val="3"/>
        </dgm:presLayoutVars>
      </dgm:prSet>
      <dgm:spPr/>
    </dgm:pt>
    <dgm:pt modelId="{591D1F56-5BC4-4C89-89CA-2A723395BE04}" type="pres">
      <dgm:prSet presAssocID="{B7BD07FB-4A52-4F46-B7CF-45288A060C8B}" presName="rootConnector" presStyleLbl="node2" presStyleIdx="4" presStyleCnt="5"/>
      <dgm:spPr/>
    </dgm:pt>
    <dgm:pt modelId="{361A2521-161F-4B95-BD70-9C75BA24607D}" type="pres">
      <dgm:prSet presAssocID="{B7BD07FB-4A52-4F46-B7CF-45288A060C8B}" presName="hierChild4" presStyleCnt="0"/>
      <dgm:spPr/>
    </dgm:pt>
    <dgm:pt modelId="{51DEDBC4-2117-43E9-B13E-25C2CAB90B8E}" type="pres">
      <dgm:prSet presAssocID="{B7BD07FB-4A52-4F46-B7CF-45288A060C8B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5" presStyleCnt="8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3" custScaleX="136884" custScaleY="67019" custLinFactY="35473" custLinFactNeighborX="-1524" custLinFactNeighborY="10000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3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6" presStyleCnt="8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1" presStyleCnt="3" custScaleX="136884" custScaleY="69167" custLinFactNeighborX="430" custLinFactNeighborY="30866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1" presStyleCnt="3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  <dgm:pt modelId="{507BADDB-0DFA-402A-B582-FB24C10C6E64}" type="pres">
      <dgm:prSet presAssocID="{EE204591-DBF7-4711-ACCD-C8AA22803244}" presName="Name111" presStyleLbl="parChTrans1D2" presStyleIdx="7" presStyleCnt="8"/>
      <dgm:spPr/>
    </dgm:pt>
    <dgm:pt modelId="{E99FA41A-8D80-493C-8513-EFC535CF2470}" type="pres">
      <dgm:prSet presAssocID="{F8D21521-2520-469A-8BC7-26366F289E19}" presName="hierRoot3" presStyleCnt="0">
        <dgm:presLayoutVars>
          <dgm:hierBranch val="init"/>
        </dgm:presLayoutVars>
      </dgm:prSet>
      <dgm:spPr/>
    </dgm:pt>
    <dgm:pt modelId="{8E964C64-A0A3-47DE-BF0A-DF397D16CFAF}" type="pres">
      <dgm:prSet presAssocID="{F8D21521-2520-469A-8BC7-26366F289E19}" presName="rootComposite3" presStyleCnt="0"/>
      <dgm:spPr/>
    </dgm:pt>
    <dgm:pt modelId="{EE1CE2F4-FA55-4654-99BD-C31700EEC35E}" type="pres">
      <dgm:prSet presAssocID="{F8D21521-2520-469A-8BC7-26366F289E19}" presName="rootText3" presStyleLbl="asst1" presStyleIdx="2" presStyleCnt="3" custScaleX="136884" custScaleY="65655" custLinFactX="59109" custLinFactNeighborX="100000" custLinFactNeighborY="-6561">
        <dgm:presLayoutVars>
          <dgm:chPref val="3"/>
        </dgm:presLayoutVars>
      </dgm:prSet>
      <dgm:spPr/>
    </dgm:pt>
    <dgm:pt modelId="{298BE7BB-89EA-4F26-9897-D0E42FA7CAED}" type="pres">
      <dgm:prSet presAssocID="{F8D21521-2520-469A-8BC7-26366F289E19}" presName="rootConnector3" presStyleLbl="asst1" presStyleIdx="2" presStyleCnt="3"/>
      <dgm:spPr/>
    </dgm:pt>
    <dgm:pt modelId="{4DA382D2-782A-4DB2-B922-167AB0A0A356}" type="pres">
      <dgm:prSet presAssocID="{F8D21521-2520-469A-8BC7-26366F289E19}" presName="hierChild6" presStyleCnt="0"/>
      <dgm:spPr/>
    </dgm:pt>
    <dgm:pt modelId="{55D134B6-006B-4DD8-8299-17CEBC9A418E}" type="pres">
      <dgm:prSet presAssocID="{F8D21521-2520-469A-8BC7-26366F289E19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F740C30A-9F98-4068-80DC-D518A28D45DC}" type="presOf" srcId="{01E3AB34-70C7-4DF5-9D46-DD82E07704A7}" destId="{6C543AC1-CDEB-4FB0-958B-F8BD89E27C2C}" srcOrd="0" destOrd="0" presId="urn:microsoft.com/office/officeart/2005/8/layout/orgChart1"/>
    <dgm:cxn modelId="{2651820C-F4E9-4CC4-99A6-F14A52D89E3E}" srcId="{02DF0E28-7F03-47C9-BE2A-3E1C280F7C0C}" destId="{72C476B0-F20A-4EF5-BE1E-2645092B995D}" srcOrd="6" destOrd="0" parTransId="{502E90F9-E424-48C6-8D41-00118DE56928}" sibTransId="{328CCD12-1967-44E8-ADD3-6F0E8339E938}"/>
    <dgm:cxn modelId="{24E74616-6731-4DDD-8C02-723EAF961BC8}" srcId="{02DF0E28-7F03-47C9-BE2A-3E1C280F7C0C}" destId="{F249FCF1-CCE9-4FA2-88E8-C45F2F78328C}" srcOrd="4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1DE4AF22-D8E0-48C3-9347-B6AF16322E3F}" type="presOf" srcId="{F8D21521-2520-469A-8BC7-26366F289E19}" destId="{EE1CE2F4-FA55-4654-99BD-C31700EEC35E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9732B124-20C3-4E97-842B-D1C18D6A1F63}" type="presOf" srcId="{B7BD07FB-4A52-4F46-B7CF-45288A060C8B}" destId="{EFB304F1-F6B6-401C-BEFD-6DEB5E98C5F2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E491CD53-40BC-4777-9FDB-C68678E25FCF}" srcId="{02DF0E28-7F03-47C9-BE2A-3E1C280F7C0C}" destId="{B7BD07FB-4A52-4F46-B7CF-45288A060C8B}" srcOrd="7" destOrd="0" parTransId="{01E3AB34-70C7-4DF5-9D46-DD82E07704A7}" sibTransId="{C2666936-01D9-4D82-8949-FB4E86C82636}"/>
    <dgm:cxn modelId="{4D058655-9D12-4433-B8BC-FE1929D431C1}" type="presOf" srcId="{B7BD07FB-4A52-4F46-B7CF-45288A060C8B}" destId="{591D1F56-5BC4-4C89-89CA-2A723395BE04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F5DD8991-5E82-45A4-BAE5-BD3B0DCAA532}" srcId="{02DF0E28-7F03-47C9-BE2A-3E1C280F7C0C}" destId="{F8D21521-2520-469A-8BC7-26366F289E19}" srcOrd="2" destOrd="0" parTransId="{EE204591-DBF7-4711-ACCD-C8AA22803244}" sibTransId="{C2B892DC-C6AF-460D-B582-6ECE19EA5CED}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148A50BC-C620-4C4A-9CA8-81565D27B5ED}" type="presOf" srcId="{EE204591-DBF7-4711-ACCD-C8AA22803244}" destId="{507BADDB-0DFA-402A-B582-FB24C10C6E64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3" destOrd="0" parTransId="{36C0BA03-B3F1-4EFA-A62F-84B733E6686C}" sibTransId="{414D6496-57F0-4C69-9D0A-7BCAF1F387C5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677E70E9-64CA-471A-BCD2-C53347F72DC7}" srcId="{02DF0E28-7F03-47C9-BE2A-3E1C280F7C0C}" destId="{B9819CD3-02A0-40A1-B8E6-86EAAEC2805B}" srcOrd="1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A7E570EF-50FF-4CE0-9EE7-80EF15DACFE5}" type="presOf" srcId="{F8D21521-2520-469A-8BC7-26366F289E19}" destId="{298BE7BB-89EA-4F26-9897-D0E42FA7CAED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5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BC07A839-98C2-48C4-A3B9-DF1A46FD3584}" type="presParOf" srcId="{3EA867F1-AC1B-459B-80F7-AEB6AB13D79D}" destId="{6C543AC1-CDEB-4FB0-958B-F8BD89E27C2C}" srcOrd="8" destOrd="0" presId="urn:microsoft.com/office/officeart/2005/8/layout/orgChart1"/>
    <dgm:cxn modelId="{C0FDB761-9A6F-49FA-8307-E29D8F452725}" type="presParOf" srcId="{3EA867F1-AC1B-459B-80F7-AEB6AB13D79D}" destId="{3DD3B26F-87B0-4F5F-9479-6D9BD47930A2}" srcOrd="9" destOrd="0" presId="urn:microsoft.com/office/officeart/2005/8/layout/orgChart1"/>
    <dgm:cxn modelId="{308369CB-EE99-42B0-8622-A09101B99728}" type="presParOf" srcId="{3DD3B26F-87B0-4F5F-9479-6D9BD47930A2}" destId="{E954F2A8-F344-469D-AAD7-BD2E6B26CA7D}" srcOrd="0" destOrd="0" presId="urn:microsoft.com/office/officeart/2005/8/layout/orgChart1"/>
    <dgm:cxn modelId="{7FA96255-3B1F-4AF8-9126-0AC9BBFB4010}" type="presParOf" srcId="{E954F2A8-F344-469D-AAD7-BD2E6B26CA7D}" destId="{EFB304F1-F6B6-401C-BEFD-6DEB5E98C5F2}" srcOrd="0" destOrd="0" presId="urn:microsoft.com/office/officeart/2005/8/layout/orgChart1"/>
    <dgm:cxn modelId="{709215FA-56B9-478E-88B1-FA4440EB275C}" type="presParOf" srcId="{E954F2A8-F344-469D-AAD7-BD2E6B26CA7D}" destId="{591D1F56-5BC4-4C89-89CA-2A723395BE04}" srcOrd="1" destOrd="0" presId="urn:microsoft.com/office/officeart/2005/8/layout/orgChart1"/>
    <dgm:cxn modelId="{B865441D-5524-4B0F-8AF8-C802F0AE4592}" type="presParOf" srcId="{3DD3B26F-87B0-4F5F-9479-6D9BD47930A2}" destId="{361A2521-161F-4B95-BD70-9C75BA24607D}" srcOrd="1" destOrd="0" presId="urn:microsoft.com/office/officeart/2005/8/layout/orgChart1"/>
    <dgm:cxn modelId="{594FD5B3-290C-4511-B95A-59E1858CA49B}" type="presParOf" srcId="{3DD3B26F-87B0-4F5F-9479-6D9BD47930A2}" destId="{51DEDBC4-2117-43E9-B13E-25C2CAB90B8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0E9FA9D8-7279-455D-B0E1-1CBD1BDBC2CE}" type="presParOf" srcId="{0D12B508-1CD4-4C9C-8EEA-0560C19CD9EC}" destId="{5D40459F-5C50-401D-84C7-174C86CC711B}" srcOrd="2" destOrd="0" presId="urn:microsoft.com/office/officeart/2005/8/layout/orgChart1"/>
    <dgm:cxn modelId="{C0966F3E-FBB6-4C88-8435-91DB8F3E8973}" type="presParOf" srcId="{0D12B508-1CD4-4C9C-8EEA-0560C19CD9EC}" destId="{33109E18-10ED-449E-8AF1-AFA7926EC76C}" srcOrd="3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  <dgm:cxn modelId="{06EF5289-8575-4869-87AE-1DAFABDE18EA}" type="presParOf" srcId="{0D12B508-1CD4-4C9C-8EEA-0560C19CD9EC}" destId="{507BADDB-0DFA-402A-B582-FB24C10C6E64}" srcOrd="4" destOrd="0" presId="urn:microsoft.com/office/officeart/2005/8/layout/orgChart1"/>
    <dgm:cxn modelId="{0CF3345C-775B-4E1A-A47A-5F37A26782C1}" type="presParOf" srcId="{0D12B508-1CD4-4C9C-8EEA-0560C19CD9EC}" destId="{E99FA41A-8D80-493C-8513-EFC535CF2470}" srcOrd="5" destOrd="0" presId="urn:microsoft.com/office/officeart/2005/8/layout/orgChart1"/>
    <dgm:cxn modelId="{ED96B74F-D597-4122-A068-A30F51B3B38E}" type="presParOf" srcId="{E99FA41A-8D80-493C-8513-EFC535CF2470}" destId="{8E964C64-A0A3-47DE-BF0A-DF397D16CFAF}" srcOrd="0" destOrd="0" presId="urn:microsoft.com/office/officeart/2005/8/layout/orgChart1"/>
    <dgm:cxn modelId="{03005F13-83B8-4A42-A49D-011610963601}" type="presParOf" srcId="{8E964C64-A0A3-47DE-BF0A-DF397D16CFAF}" destId="{EE1CE2F4-FA55-4654-99BD-C31700EEC35E}" srcOrd="0" destOrd="0" presId="urn:microsoft.com/office/officeart/2005/8/layout/orgChart1"/>
    <dgm:cxn modelId="{51CEE83C-4134-4637-A030-501CCEFA49CE}" type="presParOf" srcId="{8E964C64-A0A3-47DE-BF0A-DF397D16CFAF}" destId="{298BE7BB-89EA-4F26-9897-D0E42FA7CAED}" srcOrd="1" destOrd="0" presId="urn:microsoft.com/office/officeart/2005/8/layout/orgChart1"/>
    <dgm:cxn modelId="{77A9D6F4-BD53-412D-A2D5-A9F061B2D119}" type="presParOf" srcId="{E99FA41A-8D80-493C-8513-EFC535CF2470}" destId="{4DA382D2-782A-4DB2-B922-167AB0A0A356}" srcOrd="1" destOrd="0" presId="urn:microsoft.com/office/officeart/2005/8/layout/orgChart1"/>
    <dgm:cxn modelId="{F1CB1C31-6906-4CC5-B9DA-7B673FE1B902}" type="presParOf" srcId="{E99FA41A-8D80-493C-8513-EFC535CF2470}" destId="{55D134B6-006B-4DD8-8299-17CEBC9A41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BADDB-0DFA-402A-B582-FB24C10C6E64}">
      <dsp:nvSpPr>
        <dsp:cNvPr id="0" name=""/>
        <dsp:cNvSpPr/>
      </dsp:nvSpPr>
      <dsp:spPr>
        <a:xfrm>
          <a:off x="5162010" y="1047947"/>
          <a:ext cx="184377" cy="1247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629"/>
              </a:lnTo>
              <a:lnTo>
                <a:pt x="184377" y="1247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0459F-5C50-401D-84C7-174C86CC711B}">
      <dsp:nvSpPr>
        <dsp:cNvPr id="0" name=""/>
        <dsp:cNvSpPr/>
      </dsp:nvSpPr>
      <dsp:spPr>
        <a:xfrm>
          <a:off x="5162010" y="1047947"/>
          <a:ext cx="171951" cy="430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363"/>
              </a:lnTo>
              <a:lnTo>
                <a:pt x="171951" y="4303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975178" y="1047947"/>
          <a:ext cx="186831" cy="1247895"/>
        </a:xfrm>
        <a:custGeom>
          <a:avLst/>
          <a:gdLst/>
          <a:ahLst/>
          <a:cxnLst/>
          <a:rect l="0" t="0" r="0" b="0"/>
          <a:pathLst>
            <a:path>
              <a:moveTo>
                <a:pt x="186831" y="0"/>
              </a:moveTo>
              <a:lnTo>
                <a:pt x="186831" y="1247895"/>
              </a:lnTo>
              <a:lnTo>
                <a:pt x="0" y="1247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AC1-CDEB-4FB0-958B-F8BD89E27C2C}">
      <dsp:nvSpPr>
        <dsp:cNvPr id="0" name=""/>
        <dsp:cNvSpPr/>
      </dsp:nvSpPr>
      <dsp:spPr>
        <a:xfrm>
          <a:off x="5162010" y="1047947"/>
          <a:ext cx="3783700" cy="2017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789"/>
              </a:lnTo>
              <a:lnTo>
                <a:pt x="3783700" y="1853789"/>
              </a:lnTo>
              <a:lnTo>
                <a:pt x="3783700" y="2017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5162010" y="1047947"/>
          <a:ext cx="1892405" cy="2017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789"/>
              </a:lnTo>
              <a:lnTo>
                <a:pt x="1892405" y="1853789"/>
              </a:lnTo>
              <a:lnTo>
                <a:pt x="1892405" y="2017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5116290" y="1047947"/>
          <a:ext cx="91440" cy="20179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3789"/>
              </a:lnTo>
              <a:lnTo>
                <a:pt x="46829" y="1853789"/>
              </a:lnTo>
              <a:lnTo>
                <a:pt x="46829" y="2017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271825" y="1047947"/>
          <a:ext cx="1890185" cy="2017910"/>
        </a:xfrm>
        <a:custGeom>
          <a:avLst/>
          <a:gdLst/>
          <a:ahLst/>
          <a:cxnLst/>
          <a:rect l="0" t="0" r="0" b="0"/>
          <a:pathLst>
            <a:path>
              <a:moveTo>
                <a:pt x="1890185" y="0"/>
              </a:moveTo>
              <a:lnTo>
                <a:pt x="1890185" y="1853789"/>
              </a:lnTo>
              <a:lnTo>
                <a:pt x="0" y="1853789"/>
              </a:lnTo>
              <a:lnTo>
                <a:pt x="0" y="2017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380529" y="1047947"/>
          <a:ext cx="3781481" cy="2017910"/>
        </a:xfrm>
        <a:custGeom>
          <a:avLst/>
          <a:gdLst/>
          <a:ahLst/>
          <a:cxnLst/>
          <a:rect l="0" t="0" r="0" b="0"/>
          <a:pathLst>
            <a:path>
              <a:moveTo>
                <a:pt x="3781481" y="0"/>
              </a:moveTo>
              <a:lnTo>
                <a:pt x="3781481" y="1853789"/>
              </a:lnTo>
              <a:lnTo>
                <a:pt x="0" y="1853789"/>
              </a:lnTo>
              <a:lnTo>
                <a:pt x="0" y="2017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918069" y="530326"/>
          <a:ext cx="2487881" cy="51762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</a:p>
      </dsp:txBody>
      <dsp:txXfrm>
        <a:off x="3918069" y="530326"/>
        <a:ext cx="2487881" cy="517620"/>
      </dsp:txXfrm>
    </dsp:sp>
    <dsp:sp modelId="{909C95B6-E601-4D07-A8B9-4253AA4B192F}">
      <dsp:nvSpPr>
        <dsp:cNvPr id="0" name=""/>
        <dsp:cNvSpPr/>
      </dsp:nvSpPr>
      <dsp:spPr>
        <a:xfrm>
          <a:off x="599002" y="3065858"/>
          <a:ext cx="1563054" cy="78152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Justis og </a:t>
          </a:r>
          <a:br>
            <a:rPr lang="nb-NO" sz="1000" kern="1200" dirty="0"/>
          </a:br>
          <a:r>
            <a:rPr lang="nb-NO" sz="1000" kern="1200" dirty="0" err="1"/>
            <a:t>verjemål</a:t>
          </a:r>
          <a:endParaRPr lang="nb-NO" sz="1000" kern="1200" dirty="0"/>
        </a:p>
      </dsp:txBody>
      <dsp:txXfrm>
        <a:off x="599002" y="3065858"/>
        <a:ext cx="1563054" cy="781527"/>
      </dsp:txXfrm>
    </dsp:sp>
    <dsp:sp modelId="{CDDA0DEA-00AB-4476-B1F6-F3D5C4F5B05A}">
      <dsp:nvSpPr>
        <dsp:cNvPr id="0" name=""/>
        <dsp:cNvSpPr/>
      </dsp:nvSpPr>
      <dsp:spPr>
        <a:xfrm>
          <a:off x="2490298" y="3065858"/>
          <a:ext cx="1563054" cy="78152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Helse og sosial</a:t>
          </a:r>
        </a:p>
      </dsp:txBody>
      <dsp:txXfrm>
        <a:off x="2490298" y="3065858"/>
        <a:ext cx="1563054" cy="781527"/>
      </dsp:txXfrm>
    </dsp:sp>
    <dsp:sp modelId="{111B72F2-6D3E-4A9C-A953-9ECE5CECD5F6}">
      <dsp:nvSpPr>
        <dsp:cNvPr id="0" name=""/>
        <dsp:cNvSpPr/>
      </dsp:nvSpPr>
      <dsp:spPr>
        <a:xfrm>
          <a:off x="4381593" y="3065858"/>
          <a:ext cx="1563054" cy="78152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Oppvekst og utdanning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dirty="0"/>
            <a:t>inkl. barnevern</a:t>
          </a:r>
        </a:p>
      </dsp:txBody>
      <dsp:txXfrm>
        <a:off x="4381593" y="3065858"/>
        <a:ext cx="1563054" cy="781527"/>
      </dsp:txXfrm>
    </dsp:sp>
    <dsp:sp modelId="{659292F3-2B21-4827-9546-D01800201700}">
      <dsp:nvSpPr>
        <dsp:cNvPr id="0" name=""/>
        <dsp:cNvSpPr/>
      </dsp:nvSpPr>
      <dsp:spPr>
        <a:xfrm>
          <a:off x="6272888" y="3065858"/>
          <a:ext cx="1563054" cy="78152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Miljøvern</a:t>
          </a:r>
          <a:br>
            <a:rPr lang="nb-NO" sz="1050" kern="1200" dirty="0"/>
          </a:br>
          <a:r>
            <a:rPr lang="nb-NO" sz="800" kern="1200" dirty="0"/>
            <a:t>inkl. plan</a:t>
          </a:r>
          <a:endParaRPr lang="nb-NO" sz="1050" kern="1200" dirty="0"/>
        </a:p>
      </dsp:txBody>
      <dsp:txXfrm>
        <a:off x="6272888" y="3065858"/>
        <a:ext cx="1563054" cy="781527"/>
      </dsp:txXfrm>
    </dsp:sp>
    <dsp:sp modelId="{EFB304F1-F6B6-401C-BEFD-6DEB5E98C5F2}">
      <dsp:nvSpPr>
        <dsp:cNvPr id="0" name=""/>
        <dsp:cNvSpPr/>
      </dsp:nvSpPr>
      <dsp:spPr>
        <a:xfrm>
          <a:off x="8164184" y="3065858"/>
          <a:ext cx="1563054" cy="78152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Landbruk</a:t>
          </a:r>
        </a:p>
      </dsp:txBody>
      <dsp:txXfrm>
        <a:off x="8164184" y="3065858"/>
        <a:ext cx="1563054" cy="781527"/>
      </dsp:txXfrm>
    </dsp:sp>
    <dsp:sp modelId="{7D1CE52B-6125-4CAE-B58D-0204E7AEA1B6}">
      <dsp:nvSpPr>
        <dsp:cNvPr id="0" name=""/>
        <dsp:cNvSpPr/>
      </dsp:nvSpPr>
      <dsp:spPr>
        <a:xfrm>
          <a:off x="2835607" y="2033957"/>
          <a:ext cx="2139570" cy="52377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Administrasjon</a:t>
          </a:r>
        </a:p>
      </dsp:txBody>
      <dsp:txXfrm>
        <a:off x="2835607" y="2033957"/>
        <a:ext cx="2139570" cy="523771"/>
      </dsp:txXfrm>
    </dsp:sp>
    <dsp:sp modelId="{C32C0C48-A0F3-41D4-8BB6-B6566DFE356D}">
      <dsp:nvSpPr>
        <dsp:cNvPr id="0" name=""/>
        <dsp:cNvSpPr/>
      </dsp:nvSpPr>
      <dsp:spPr>
        <a:xfrm>
          <a:off x="5333962" y="1208031"/>
          <a:ext cx="2139570" cy="540558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Samordning</a:t>
          </a:r>
        </a:p>
      </dsp:txBody>
      <dsp:txXfrm>
        <a:off x="5333962" y="1208031"/>
        <a:ext cx="2139570" cy="540558"/>
      </dsp:txXfrm>
    </dsp:sp>
    <dsp:sp modelId="{EE1CE2F4-FA55-4654-99BD-C31700EEC35E}">
      <dsp:nvSpPr>
        <dsp:cNvPr id="0" name=""/>
        <dsp:cNvSpPr/>
      </dsp:nvSpPr>
      <dsp:spPr>
        <a:xfrm>
          <a:off x="5346388" y="2039021"/>
          <a:ext cx="2139570" cy="51311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Samfunnstryggleik og </a:t>
          </a:r>
          <a:br>
            <a:rPr lang="nb-NO" sz="1050" kern="1200" dirty="0"/>
          </a:br>
          <a:r>
            <a:rPr lang="nb-NO" sz="1050" kern="1200" dirty="0"/>
            <a:t>beredskap</a:t>
          </a:r>
          <a:endParaRPr lang="nb-NO" sz="1050" kern="1200" dirty="0">
            <a:solidFill>
              <a:prstClr val="white"/>
            </a:solidFill>
            <a:latin typeface="Open Sans"/>
            <a:ea typeface="+mn-ea"/>
            <a:cs typeface="+mn-cs"/>
          </a:endParaRPr>
        </a:p>
      </dsp:txBody>
      <dsp:txXfrm>
        <a:off x="5346388" y="2039021"/>
        <a:ext cx="2139570" cy="513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7.png"/><Relationship Id="rId16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0155C06-D74C-425C-A604-36F1835358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innho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61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innho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til på å lytte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6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- innhold -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333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/Mellom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818" r="-1781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kning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3F7B4C3-CFC9-4B81-847E-63C4816D9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</a:t>
            </a:r>
          </a:p>
        </p:txBody>
      </p:sp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kning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BOKS x 3 felles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746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BOKS x 3 egne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17" b="-1335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98926375"/>
              </p:ext>
            </p:extLst>
          </p:nvPr>
        </p:nvGraphicFramePr>
        <p:xfrm>
          <a:off x="810072" y="1184424"/>
          <a:ext cx="10326241" cy="3847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803673"/>
            <a:ext cx="508409" cy="499038"/>
          </a:xfrm>
          <a:prstGeom prst="rect">
            <a:avLst/>
          </a:prstGeom>
        </p:spPr>
      </p:pic>
      <p:pic>
        <p:nvPicPr>
          <p:cNvPr id="3" name="Bilde 2" descr="Et bilde som inneholder mann, person, klær, har på seg&#10;&#10;Automatisk generert beskrivelse">
            <a:extLst>
              <a:ext uri="{FF2B5EF4-FFF2-40B4-BE49-F238E27FC236}">
                <a16:creationId xmlns:a16="http://schemas.microsoft.com/office/drawing/2014/main" id="{1310241A-A115-417C-903B-BC26FEA0AD3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487" y="5107037"/>
            <a:ext cx="835378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de 5" descr="Et bilde som inneholder person, mann, briller, har på seg&#10;&#10;Automatisk generert beskrivelse">
            <a:extLst>
              <a:ext uri="{FF2B5EF4-FFF2-40B4-BE49-F238E27FC236}">
                <a16:creationId xmlns:a16="http://schemas.microsoft.com/office/drawing/2014/main" id="{7FB6DA68-D085-4F65-A44E-E9B0F2AC4B4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196" y="1020677"/>
            <a:ext cx="950603" cy="118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Bilde 12" descr="Et bilde som inneholder mann, person, dress, slips&#10;&#10;Automatisk generert beskrivelse">
            <a:extLst>
              <a:ext uri="{FF2B5EF4-FFF2-40B4-BE49-F238E27FC236}">
                <a16:creationId xmlns:a16="http://schemas.microsoft.com/office/drawing/2014/main" id="{B820F9D0-666A-42BE-90FC-379D21BD257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6363" y="5107037"/>
            <a:ext cx="835377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Bilde 16" descr="Et bilde som inneholder person, klær, mann, har på seg&#10;&#10;Automatisk generert beskrivelse">
            <a:extLst>
              <a:ext uri="{FF2B5EF4-FFF2-40B4-BE49-F238E27FC236}">
                <a16:creationId xmlns:a16="http://schemas.microsoft.com/office/drawing/2014/main" id="{5D0ECA1F-87A3-4C35-9C67-6696D273E3B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809" y="5107037"/>
            <a:ext cx="835377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Bilde 18" descr="Et bilde som inneholder person, klær, smilende, slips&#10;&#10;Automatisk generert beskrivelse">
            <a:extLst>
              <a:ext uri="{FF2B5EF4-FFF2-40B4-BE49-F238E27FC236}">
                <a16:creationId xmlns:a16="http://schemas.microsoft.com/office/drawing/2014/main" id="{36303191-6E1E-4617-BF18-22EE9B1FD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5495" y="5107037"/>
            <a:ext cx="872006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Bilde 20" descr="Et bilde som inneholder person, klær, kvinne, utendørs&#10;&#10;Automatisk generert beskrivelse">
            <a:extLst>
              <a:ext uri="{FF2B5EF4-FFF2-40B4-BE49-F238E27FC236}">
                <a16:creationId xmlns:a16="http://schemas.microsoft.com/office/drawing/2014/main" id="{1F00C826-1628-4BD6-951B-546FCA271CF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503" y="2680678"/>
            <a:ext cx="835378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Bilde 22" descr="Et bilde som inneholder person, mann, klær, smilende&#10;&#10;Automatisk generert beskrivelse">
            <a:extLst>
              <a:ext uri="{FF2B5EF4-FFF2-40B4-BE49-F238E27FC236}">
                <a16:creationId xmlns:a16="http://schemas.microsoft.com/office/drawing/2014/main" id="{ED14EBFD-801F-4623-AD95-0AD57A784A1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591" y="334553"/>
            <a:ext cx="999408" cy="1248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Bilde 24" descr="Et bilde som inneholder person, mann, briller, har på seg&#10;&#10;Automatisk generert beskrivelse">
            <a:extLst>
              <a:ext uri="{FF2B5EF4-FFF2-40B4-BE49-F238E27FC236}">
                <a16:creationId xmlns:a16="http://schemas.microsoft.com/office/drawing/2014/main" id="{3C830447-E868-4072-9FF5-894D08A2E6E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299" y="2779156"/>
            <a:ext cx="945522" cy="945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Bilde 26" descr="Et bilde som inneholder person, mann, holder, poserer&#10;&#10;Automatisk generert beskrivelse">
            <a:extLst>
              <a:ext uri="{FF2B5EF4-FFF2-40B4-BE49-F238E27FC236}">
                <a16:creationId xmlns:a16="http://schemas.microsoft.com/office/drawing/2014/main" id="{9EF37483-9129-44F4-85AD-837D3E2A72F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203" y="5107037"/>
            <a:ext cx="1044000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kstSylinder 27">
            <a:extLst>
              <a:ext uri="{FF2B5EF4-FFF2-40B4-BE49-F238E27FC236}">
                <a16:creationId xmlns:a16="http://schemas.microsoft.com/office/drawing/2014/main" id="{91EB28E0-C297-4695-92A4-E780C6447011}"/>
              </a:ext>
            </a:extLst>
          </p:cNvPr>
          <p:cNvSpPr txBox="1"/>
          <p:nvPr userDrawn="1"/>
        </p:nvSpPr>
        <p:spPr>
          <a:xfrm>
            <a:off x="6623821" y="774386"/>
            <a:ext cx="16581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/>
              <a:t>Rigmor Brøste</a:t>
            </a:r>
          </a:p>
          <a:p>
            <a:r>
              <a:rPr lang="nb-NO" sz="800" dirty="0" err="1"/>
              <a:t>statsforvaltar</a:t>
            </a:r>
            <a:endParaRPr lang="nb-NO" sz="800" dirty="0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F7732AF6-F00D-4709-89F5-86293AAD86B7}"/>
              </a:ext>
            </a:extLst>
          </p:cNvPr>
          <p:cNvSpPr txBox="1"/>
          <p:nvPr userDrawn="1"/>
        </p:nvSpPr>
        <p:spPr>
          <a:xfrm>
            <a:off x="8281928" y="1476177"/>
            <a:ext cx="16581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/>
              <a:t>Berit Brendskag Lied</a:t>
            </a:r>
          </a:p>
          <a:p>
            <a:r>
              <a:rPr lang="nb-NO" sz="800" dirty="0"/>
              <a:t>ass. </a:t>
            </a:r>
            <a:r>
              <a:rPr lang="nb-NO" sz="800" dirty="0" err="1"/>
              <a:t>statsforvaltar</a:t>
            </a:r>
            <a:endParaRPr lang="nb-NO" sz="800" dirty="0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B60AEC0B-5A21-4006-93D2-06BB37551B85}"/>
              </a:ext>
            </a:extLst>
          </p:cNvPr>
          <p:cNvSpPr txBox="1"/>
          <p:nvPr userDrawn="1"/>
        </p:nvSpPr>
        <p:spPr>
          <a:xfrm>
            <a:off x="9239540" y="3082494"/>
            <a:ext cx="16581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/>
              <a:t>Stine Sætre</a:t>
            </a:r>
          </a:p>
          <a:p>
            <a:r>
              <a:rPr lang="nb-NO" sz="800" dirty="0"/>
              <a:t>fylkesberedskapssjef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B94F8677-FA19-4054-8A3D-70041CD59F00}"/>
              </a:ext>
            </a:extLst>
          </p:cNvPr>
          <p:cNvSpPr txBox="1"/>
          <p:nvPr userDrawn="1"/>
        </p:nvSpPr>
        <p:spPr>
          <a:xfrm>
            <a:off x="1653251" y="3082494"/>
            <a:ext cx="1179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/>
              <a:t>Hilde Aure</a:t>
            </a:r>
          </a:p>
          <a:p>
            <a:r>
              <a:rPr lang="nb-NO" sz="800" dirty="0"/>
              <a:t>administrasjonssjef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B1DCCADD-FA6E-4238-9DBE-9EA7C786F39D}"/>
              </a:ext>
            </a:extLst>
          </p:cNvPr>
          <p:cNvSpPr txBox="1"/>
          <p:nvPr userDrawn="1"/>
        </p:nvSpPr>
        <p:spPr>
          <a:xfrm>
            <a:off x="8871134" y="6184452"/>
            <a:ext cx="16581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/>
              <a:t>Frank Madsøy</a:t>
            </a:r>
          </a:p>
          <a:p>
            <a:pPr algn="ctr"/>
            <a:r>
              <a:rPr lang="nb-NO" sz="800" dirty="0"/>
              <a:t>direktør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518382F2-459C-4D8B-86ED-0FD1B871C82C}"/>
              </a:ext>
            </a:extLst>
          </p:cNvPr>
          <p:cNvSpPr txBox="1"/>
          <p:nvPr userDrawn="1"/>
        </p:nvSpPr>
        <p:spPr>
          <a:xfrm>
            <a:off x="7356820" y="6184452"/>
            <a:ext cx="10498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/>
              <a:t>Linda Aaram</a:t>
            </a:r>
          </a:p>
          <a:p>
            <a:pPr algn="ctr"/>
            <a:r>
              <a:rPr lang="nb-NO" sz="800" dirty="0"/>
              <a:t>direktør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D06E148F-EA27-41ED-8DEE-33891986EFFF}"/>
              </a:ext>
            </a:extLst>
          </p:cNvPr>
          <p:cNvSpPr txBox="1"/>
          <p:nvPr userDrawn="1"/>
        </p:nvSpPr>
        <p:spPr>
          <a:xfrm>
            <a:off x="5154996" y="6184452"/>
            <a:ext cx="16506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/>
              <a:t>Maren Ørjasæter Aaland</a:t>
            </a:r>
          </a:p>
          <a:p>
            <a:pPr algn="ctr"/>
            <a:r>
              <a:rPr lang="nb-NO" sz="800" dirty="0"/>
              <a:t>direktør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BA46594-7B78-4468-B93F-74A51A879B5E}"/>
              </a:ext>
            </a:extLst>
          </p:cNvPr>
          <p:cNvSpPr txBox="1"/>
          <p:nvPr userDrawn="1"/>
        </p:nvSpPr>
        <p:spPr>
          <a:xfrm>
            <a:off x="3545886" y="6184452"/>
            <a:ext cx="10909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/>
              <a:t>Grete Teigland</a:t>
            </a:r>
          </a:p>
          <a:p>
            <a:pPr algn="ctr"/>
            <a:r>
              <a:rPr lang="nb-NO" sz="800" dirty="0"/>
              <a:t>direktør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24E3ACD2-B651-4E1E-A048-CBB30D07F0D5}"/>
              </a:ext>
            </a:extLst>
          </p:cNvPr>
          <p:cNvSpPr txBox="1"/>
          <p:nvPr userDrawn="1"/>
        </p:nvSpPr>
        <p:spPr>
          <a:xfrm>
            <a:off x="1668896" y="6175995"/>
            <a:ext cx="119346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/>
              <a:t>Helge Mogstad	</a:t>
            </a:r>
          </a:p>
          <a:p>
            <a:pPr algn="ctr"/>
            <a:r>
              <a:rPr lang="nb-NO" sz="800" dirty="0"/>
              <a:t>direktør</a:t>
            </a:r>
          </a:p>
        </p:txBody>
      </p:sp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BE163BB-CFC6-4F8C-B96A-094DE878B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8"/>
          <a:stretch/>
        </p:blipFill>
        <p:spPr>
          <a:xfrm>
            <a:off x="1" y="8724"/>
            <a:ext cx="12191999" cy="626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21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2748028-E1FC-4349-9E57-2E4A1C9DCC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216C4E3-3874-418C-AB09-69397E380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5292000"/>
            <a:ext cx="3334519" cy="42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EC7BE2C-E15B-456B-9147-91C52B42E1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5292000"/>
            <a:ext cx="3334519" cy="42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38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80BB94B5-001E-41DB-A787-AD16C502BB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155" y="5291403"/>
            <a:ext cx="3334519" cy="42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81176" y="-86883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022"/>
            <a:ext cx="2571094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kern="12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kern="12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7EBFB9E6-519A-45A6-BFA0-896E2839B6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513" y="5665428"/>
            <a:ext cx="3334519" cy="42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i Møre og Romsdal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mønster 11)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med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2748028-E1FC-4349-9E57-2E4A1C9DCC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0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i midten for å sette inn bilde som passer presentasjonens tema. </a:t>
            </a:r>
          </a:p>
          <a:p>
            <a:endParaRPr lang="nb-NO" dirty="0"/>
          </a:p>
          <a:p>
            <a:r>
              <a:rPr lang="nb-NO" dirty="0"/>
              <a:t>Hvis du ikke har et bilde som er relevant, kan du bruke en </a:t>
            </a:r>
            <a:r>
              <a:rPr lang="nb-NO" dirty="0" err="1"/>
              <a:t>forsidemal</a:t>
            </a:r>
            <a:r>
              <a:rPr lang="nb-NO" dirty="0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26.10.2021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75C4ADE-0348-4579-9EEB-CC90DD67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alv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i midten for å sette inn bilde som passer presentasjonens tema. </a:t>
            </a:r>
          </a:p>
          <a:p>
            <a:endParaRPr lang="nb-NO" dirty="0"/>
          </a:p>
          <a:p>
            <a:r>
              <a:rPr lang="nb-NO" dirty="0"/>
              <a:t>Hvis du ikke har et bilde som er relevant, kan du bruke en </a:t>
            </a:r>
            <a:r>
              <a:rPr lang="nb-NO" dirty="0" err="1"/>
              <a:t>forsidemal</a:t>
            </a:r>
            <a:r>
              <a:rPr lang="nb-NO" dirty="0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26.10.2021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75C4ADE-0348-4579-9EEB-CC90DD6726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4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9B83E8E-2AFC-4819-AEAD-2FA6BA5DB4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2873312E-2776-4228-A165-1972682487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etre oppv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B694A818-C692-4839-96E2-41E6041D68B7}"/>
              </a:ext>
            </a:extLst>
          </p:cNvPr>
          <p:cNvSpPr/>
          <p:nvPr userDrawn="1"/>
        </p:nvSpPr>
        <p:spPr>
          <a:xfrm>
            <a:off x="7511142" y="2585949"/>
            <a:ext cx="4680857" cy="42085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63772F0-7D16-42FD-96EE-A61715A24B1C}"/>
              </a:ext>
            </a:extLst>
          </p:cNvPr>
          <p:cNvSpPr/>
          <p:nvPr userDrawn="1"/>
        </p:nvSpPr>
        <p:spPr>
          <a:xfrm>
            <a:off x="3141024" y="-1"/>
            <a:ext cx="9050976" cy="258595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B83E8E-2AFC-4819-AEAD-2FA6BA5DB4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CE8C87CE-3D73-4BE4-A297-5EAFB800C413}"/>
              </a:ext>
            </a:extLst>
          </p:cNvPr>
          <p:cNvSpPr/>
          <p:nvPr userDrawn="1"/>
        </p:nvSpPr>
        <p:spPr>
          <a:xfrm>
            <a:off x="0" y="0"/>
            <a:ext cx="3141024" cy="258595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658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5" r:id="rId2"/>
    <p:sldLayoutId id="2147483666" r:id="rId3"/>
    <p:sldLayoutId id="2147483763" r:id="rId4"/>
    <p:sldLayoutId id="2147483667" r:id="rId5"/>
    <p:sldLayoutId id="2147483764" r:id="rId6"/>
    <p:sldLayoutId id="2147483669" r:id="rId7"/>
    <p:sldLayoutId id="2147483756" r:id="rId8"/>
    <p:sldLayoutId id="2147483765" r:id="rId9"/>
    <p:sldLayoutId id="2147483664" r:id="rId10"/>
    <p:sldLayoutId id="2147483760" r:id="rId11"/>
    <p:sldLayoutId id="2147483713" r:id="rId12"/>
    <p:sldLayoutId id="2147483761" r:id="rId13"/>
    <p:sldLayoutId id="2147483685" r:id="rId14"/>
    <p:sldLayoutId id="2147483714" r:id="rId15"/>
    <p:sldLayoutId id="2147483702" r:id="rId16"/>
    <p:sldLayoutId id="2147483736" r:id="rId17"/>
    <p:sldLayoutId id="2147483733" r:id="rId18"/>
    <p:sldLayoutId id="2147483716" r:id="rId19"/>
    <p:sldLayoutId id="2147483707" r:id="rId20"/>
    <p:sldLayoutId id="2147483675" r:id="rId21"/>
    <p:sldLayoutId id="2147483706" r:id="rId22"/>
    <p:sldLayoutId id="2147483709" r:id="rId23"/>
    <p:sldLayoutId id="2147483711" r:id="rId24"/>
    <p:sldLayoutId id="2147483710" r:id="rId25"/>
    <p:sldLayoutId id="2147483712" r:id="rId26"/>
    <p:sldLayoutId id="2147483655" r:id="rId27"/>
    <p:sldLayoutId id="2147483705" r:id="rId28"/>
    <p:sldLayoutId id="2147483766" r:id="rId29"/>
    <p:sldLayoutId id="2147483759" r:id="rId30"/>
    <p:sldLayoutId id="2147483758" r:id="rId31"/>
    <p:sldLayoutId id="2147483757" r:id="rId32"/>
    <p:sldLayoutId id="2147483746" r:id="rId33"/>
    <p:sldLayoutId id="2147483718" r:id="rId34"/>
    <p:sldLayoutId id="2147483719" r:id="rId3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CF6A9D2-32EA-44B4-98D2-236784B44A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4BD2FA-1702-47CC-A04D-67B8367F8F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Fagsamling 2021</a:t>
            </a:r>
          </a:p>
        </p:txBody>
      </p:sp>
    </p:spTree>
    <p:extLst>
      <p:ext uri="{BB962C8B-B14F-4D97-AF65-F5344CB8AC3E}">
        <p14:creationId xmlns:p14="http://schemas.microsoft.com/office/powerpoint/2010/main" val="189055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A20F222-34CC-468F-A415-66F798685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6949990" cy="41442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Korona i inngangen av året (3,27 </a:t>
            </a:r>
            <a:r>
              <a:rPr lang="nb-NO" dirty="0" err="1"/>
              <a:t>mill</a:t>
            </a:r>
            <a:r>
              <a:rPr lang="nb-NO" dirty="0"/>
              <a:t> innen </a:t>
            </a:r>
            <a:r>
              <a:rPr lang="nb-NO" dirty="0" err="1"/>
              <a:t>feb</a:t>
            </a:r>
            <a:r>
              <a:rPr lang="nb-NO" dirty="0"/>
              <a:t> 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Litt av trykket på vei og drift føler jeg har dalt noe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Taubane ble det (i praksis) ikke noe av (Averøya)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Litt på og av med drift og planer gjennom året, om det ikke har kommet i gang etter Korona, eller om det er tyngre å gjennomføre?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Restriksjoner opphevet SF etter september </a:t>
            </a:r>
          </a:p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2A42F299-07D5-496D-91F2-D0FA07E42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378131"/>
            <a:ext cx="10080625" cy="572203"/>
          </a:xfrm>
        </p:spPr>
        <p:txBody>
          <a:bodyPr/>
          <a:lstStyle/>
          <a:p>
            <a:r>
              <a:rPr lang="nb-NO" dirty="0"/>
              <a:t>2021 Lugging i starten, litt ujamnt etter det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803098E-1D73-424E-AAD5-4EC8F157A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026" y="3370217"/>
            <a:ext cx="4694853" cy="246479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25635B5-384D-4A32-BDB7-2CECFBA96129}"/>
              </a:ext>
            </a:extLst>
          </p:cNvPr>
          <p:cNvSpPr txBox="1"/>
          <p:nvPr/>
        </p:nvSpPr>
        <p:spPr>
          <a:xfrm>
            <a:off x="1055687" y="548753"/>
            <a:ext cx="23055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4400" dirty="0"/>
          </a:p>
          <a:p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129540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1A1DE85-4362-456E-9C99-7286BAE9DE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886" y="1524053"/>
            <a:ext cx="2805158" cy="4144259"/>
          </a:xfrm>
        </p:spPr>
        <p:txBody>
          <a:bodyPr/>
          <a:lstStyle/>
          <a:p>
            <a:r>
              <a:rPr lang="nb-NO" dirty="0"/>
              <a:t>Løyvd 9 </a:t>
            </a:r>
            <a:r>
              <a:rPr lang="nb-NO" dirty="0" err="1"/>
              <a:t>mill</a:t>
            </a:r>
            <a:r>
              <a:rPr lang="nb-NO" dirty="0"/>
              <a:t> + 400`</a:t>
            </a:r>
          </a:p>
          <a:p>
            <a:r>
              <a:rPr lang="nb-NO" dirty="0"/>
              <a:t>Holdt igjen 4 </a:t>
            </a:r>
            <a:r>
              <a:rPr lang="nb-NO" dirty="0" err="1"/>
              <a:t>mill</a:t>
            </a:r>
            <a:r>
              <a:rPr lang="nb-NO" dirty="0"/>
              <a:t> sentralt til taubane. Nesten 0</a:t>
            </a:r>
          </a:p>
          <a:p>
            <a:r>
              <a:rPr lang="nb-NO" dirty="0"/>
              <a:t>Kommunene </a:t>
            </a:r>
            <a:r>
              <a:rPr lang="nb-NO" dirty="0" err="1"/>
              <a:t>trekt</a:t>
            </a:r>
            <a:r>
              <a:rPr lang="nb-NO" dirty="0"/>
              <a:t> inn 400`</a:t>
            </a:r>
          </a:p>
          <a:p>
            <a:r>
              <a:rPr lang="nb-NO" dirty="0"/>
              <a:t>Dialog med </a:t>
            </a:r>
            <a:r>
              <a:rPr lang="nb-NO" dirty="0" err="1"/>
              <a:t>Ldir</a:t>
            </a:r>
            <a:r>
              <a:rPr lang="nb-NO" dirty="0"/>
              <a:t> om 0,5 </a:t>
            </a:r>
            <a:r>
              <a:rPr lang="nb-NO" dirty="0" err="1"/>
              <a:t>mill</a:t>
            </a:r>
            <a:r>
              <a:rPr lang="nb-NO" dirty="0"/>
              <a:t> i tillegg høst 21</a:t>
            </a:r>
          </a:p>
          <a:p>
            <a:r>
              <a:rPr lang="nb-NO" dirty="0"/>
              <a:t>4,9 </a:t>
            </a:r>
            <a:r>
              <a:rPr lang="nb-NO" dirty="0" err="1"/>
              <a:t>mill</a:t>
            </a:r>
            <a:r>
              <a:rPr lang="nb-NO" dirty="0"/>
              <a:t> udisponert pr 26.10.2021</a:t>
            </a:r>
          </a:p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28C9040E-C654-458B-BF61-C641B10F4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86" y="155279"/>
            <a:ext cx="10651339" cy="1077209"/>
          </a:xfrm>
        </p:spPr>
        <p:txBody>
          <a:bodyPr/>
          <a:lstStyle/>
          <a:p>
            <a:r>
              <a:rPr lang="nb-NO" dirty="0"/>
              <a:t>Tall for 2021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271F305-36CC-4F87-98C7-A12720EA71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9A9F712-AA97-404D-AB21-91FF8F5C1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485" y="1232488"/>
            <a:ext cx="8752599" cy="475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8ED9F2A4-CD0E-44CB-A551-121037697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Løyvd 3,6 </a:t>
            </a:r>
            <a:r>
              <a:rPr lang="nb-NO" dirty="0" err="1"/>
              <a:t>mill</a:t>
            </a:r>
            <a:r>
              <a:rPr lang="nb-NO" dirty="0"/>
              <a:t> til vei i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Noe mer traktorvei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Noe høyere </a:t>
            </a:r>
            <a:r>
              <a:rPr lang="nb-NO" dirty="0" err="1"/>
              <a:t>tilskuddsprosent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Litt lite bruk av «Veibank»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Få nye store veianlegg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Enda ikke større fylke enn at enkeltanlegg styrer mye av statistikken for ferdigmeldt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Det finns midler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D04D91B-E78E-4DD2-A734-57DE3F6D32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53899EC0-5638-409C-86EF-C4C40541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26338756-926D-4B8B-A37E-24E802B2E7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551646"/>
              </p:ext>
            </p:extLst>
          </p:nvPr>
        </p:nvGraphicFramePr>
        <p:xfrm>
          <a:off x="6244768" y="616222"/>
          <a:ext cx="4881550" cy="3030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A01D5CDE-7D9D-4A8E-9C97-694631C352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135311"/>
              </p:ext>
            </p:extLst>
          </p:nvPr>
        </p:nvGraphicFramePr>
        <p:xfrm>
          <a:off x="6244768" y="3646265"/>
          <a:ext cx="4881550" cy="3030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915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ED4E520-F814-47F9-8A36-D093F7F44E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Løyvd 1,36 </a:t>
            </a:r>
            <a:r>
              <a:rPr lang="nb-NO" dirty="0" err="1"/>
              <a:t>mill</a:t>
            </a:r>
            <a:r>
              <a:rPr lang="nb-NO" dirty="0"/>
              <a:t> i driftstilskudd</a:t>
            </a:r>
          </a:p>
          <a:p>
            <a:r>
              <a:rPr lang="nb-NO" dirty="0"/>
              <a:t>1,2 </a:t>
            </a:r>
            <a:r>
              <a:rPr lang="nb-NO" dirty="0" err="1"/>
              <a:t>mill</a:t>
            </a:r>
            <a:r>
              <a:rPr lang="nb-NO" dirty="0"/>
              <a:t> til andre driftstilskudd</a:t>
            </a:r>
          </a:p>
          <a:p>
            <a:r>
              <a:rPr lang="nb-NO" dirty="0"/>
              <a:t>Bortfall av taubane etter Averøya</a:t>
            </a:r>
          </a:p>
          <a:p>
            <a:r>
              <a:rPr lang="nb-NO" dirty="0"/>
              <a:t>4 </a:t>
            </a:r>
            <a:r>
              <a:rPr lang="nb-NO" dirty="0" err="1"/>
              <a:t>mill</a:t>
            </a:r>
            <a:r>
              <a:rPr lang="nb-NO" dirty="0"/>
              <a:t> holdt av er omdisponert til kommunene. </a:t>
            </a:r>
          </a:p>
          <a:p>
            <a:r>
              <a:rPr lang="nb-NO" dirty="0"/>
              <a:t>Få kommuner har bedt om mer</a:t>
            </a:r>
          </a:p>
          <a:p>
            <a:r>
              <a:rPr lang="nb-NO" dirty="0"/>
              <a:t>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CA0FE59-A6DA-45FB-99FB-F65A4C076B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D67738ED-8317-480A-864B-AF6446804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Driftstilskudd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86084AD-8F3C-45B2-AC60-82B54DB15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465" y="2183584"/>
            <a:ext cx="5068388" cy="38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3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B95A705-512F-424F-AFF7-BDD00088DE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Prøv å få midlene i drift</a:t>
            </a:r>
          </a:p>
          <a:p>
            <a:r>
              <a:rPr lang="nb-NO" dirty="0"/>
              <a:t>ØKS kan brukes på større anlegg som kommer i 2022</a:t>
            </a:r>
          </a:p>
          <a:p>
            <a:r>
              <a:rPr lang="nb-NO" dirty="0"/>
              <a:t>Skjønte på dialog med </a:t>
            </a:r>
            <a:r>
              <a:rPr lang="nb-NO" dirty="0" err="1"/>
              <a:t>Ldir</a:t>
            </a:r>
            <a:r>
              <a:rPr lang="nb-NO" dirty="0"/>
              <a:t> at det var litt denne tendensen i store deler av landet. </a:t>
            </a:r>
          </a:p>
          <a:p>
            <a:r>
              <a:rPr lang="nb-NO" dirty="0"/>
              <a:t>Håper å få opp vinsj</a:t>
            </a:r>
          </a:p>
          <a:p>
            <a:r>
              <a:rPr lang="nb-NO" dirty="0"/>
              <a:t>Tydeliggjøring om at det ønskes opprettholdte satser på taubane  &gt;140 kr/m3</a:t>
            </a:r>
          </a:p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3B9B022-56C5-44C3-8893-47DE5F4C2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Fokus på 1. halvår.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Godskriv lavt på store prosjekt, få dem i gang så søker vi om mer midler eller omfordeler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Bruk veibank på større prosjekt, den brukes og potten styres etter denne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Blir mye av taubanemidlene stående, så blir det omfordelt i november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AA15DBB4-52AA-483D-BED3-4EB060FA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Tanker for slutten 2021og 2022</a:t>
            </a:r>
          </a:p>
        </p:txBody>
      </p:sp>
    </p:spTree>
    <p:extLst>
      <p:ext uri="{BB962C8B-B14F-4D97-AF65-F5344CB8AC3E}">
        <p14:creationId xmlns:p14="http://schemas.microsoft.com/office/powerpoint/2010/main" val="418576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2AE21A3-133F-49D0-A548-EA35BFCF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496" y="873125"/>
            <a:ext cx="4931829" cy="5811760"/>
          </a:xfrm>
        </p:spPr>
        <p:txBody>
          <a:bodyPr/>
          <a:lstStyle/>
          <a:p>
            <a:pPr lvl="1"/>
            <a:r>
              <a:rPr lang="nb-NO" sz="1600" dirty="0">
                <a:latin typeface="+mn-lt"/>
              </a:rPr>
              <a:t>Hvorfor har ikke tømmerprisen fulgt trelastprisen opp</a:t>
            </a:r>
            <a:br>
              <a:rPr lang="nb-NO" sz="1600" dirty="0">
                <a:latin typeface="+mn-lt"/>
              </a:rPr>
            </a:br>
            <a:br>
              <a:rPr lang="nb-NO" sz="1600" dirty="0">
                <a:latin typeface="+mn-lt"/>
              </a:rPr>
            </a:br>
            <a:r>
              <a:rPr lang="nb-NO" sz="1600" dirty="0">
                <a:latin typeface="+mn-lt"/>
              </a:rPr>
              <a:t>Trelastprisen har sett toppen for denne gang. </a:t>
            </a:r>
            <a:br>
              <a:rPr lang="nb-NO" sz="1600" dirty="0">
                <a:latin typeface="+mn-lt"/>
              </a:rPr>
            </a:br>
            <a:br>
              <a:rPr lang="nb-NO" sz="1600" dirty="0">
                <a:latin typeface="+mn-lt"/>
              </a:rPr>
            </a:br>
            <a:r>
              <a:rPr lang="nb-NO" sz="1600" dirty="0">
                <a:latin typeface="+mn-lt"/>
              </a:rPr>
              <a:t>Trelastlagrene øker nå i «alle» land.</a:t>
            </a:r>
            <a:br>
              <a:rPr lang="nb-NO" sz="1600" dirty="0">
                <a:latin typeface="+mn-lt"/>
              </a:rPr>
            </a:br>
            <a:br>
              <a:rPr lang="nb-NO" sz="1600" dirty="0">
                <a:latin typeface="+mn-lt"/>
              </a:rPr>
            </a:br>
            <a:r>
              <a:rPr lang="nb-NO" sz="1600" dirty="0">
                <a:latin typeface="+mn-lt"/>
              </a:rPr>
              <a:t>Nedganger på 20-50% forventes, men prisen vil fortsatt ligge på et høyt nivå.</a:t>
            </a:r>
            <a:br>
              <a:rPr lang="nb-NO" sz="1600" dirty="0">
                <a:latin typeface="+mn-lt"/>
              </a:rPr>
            </a:br>
            <a:br>
              <a:rPr lang="nb-NO" sz="1600" dirty="0">
                <a:latin typeface="+mn-lt"/>
              </a:rPr>
            </a:br>
            <a:r>
              <a:rPr lang="nb-NO" sz="1600" dirty="0" err="1">
                <a:latin typeface="+mn-lt"/>
              </a:rPr>
              <a:t>Covid-boosten</a:t>
            </a:r>
            <a:r>
              <a:rPr lang="nb-NO" sz="1600" dirty="0">
                <a:latin typeface="+mn-lt"/>
              </a:rPr>
              <a:t> er over (DYI/ROT).</a:t>
            </a:r>
            <a:br>
              <a:rPr lang="nb-NO" sz="1600" dirty="0">
                <a:latin typeface="+mn-lt"/>
              </a:rPr>
            </a:br>
            <a:br>
              <a:rPr lang="nb-NO" sz="1600" dirty="0">
                <a:latin typeface="+mn-lt"/>
              </a:rPr>
            </a:br>
            <a:r>
              <a:rPr lang="nb-NO" sz="1600" dirty="0">
                <a:latin typeface="+mn-lt"/>
              </a:rPr>
              <a:t>Trelasten ble «for dyr, for fort» - da vurderes utsettelser og andre materialer.</a:t>
            </a:r>
            <a:br>
              <a:rPr lang="nb-NO" sz="1600" dirty="0">
                <a:latin typeface="+mn-lt"/>
              </a:rPr>
            </a:br>
            <a:r>
              <a:rPr lang="nb-NO" sz="1600" dirty="0">
                <a:latin typeface="+mn-lt"/>
              </a:rPr>
              <a:t>Generell reduksjon i etterspørselen samt reduksjon i boligsalg (Norge)</a:t>
            </a:r>
            <a:br>
              <a:rPr lang="nb-NO" sz="1600" dirty="0">
                <a:latin typeface="+mn-lt"/>
              </a:rPr>
            </a:br>
            <a:r>
              <a:rPr lang="nb-NO" sz="1600" dirty="0">
                <a:latin typeface="+mn-lt"/>
              </a:rPr>
              <a:t>2021 blir et fantastisk år for alle sagbruk</a:t>
            </a:r>
            <a:br>
              <a:rPr lang="nb-NO" sz="1600" dirty="0">
                <a:latin typeface="+mn-lt"/>
              </a:rPr>
            </a:br>
            <a:br>
              <a:rPr lang="nb-NO" sz="1600" dirty="0">
                <a:latin typeface="+mn-lt"/>
              </a:rPr>
            </a:br>
            <a:r>
              <a:rPr lang="nb-NO" sz="1600" dirty="0">
                <a:latin typeface="+mn-lt"/>
              </a:rPr>
              <a:t>Utvikling av eksportkanaler sentralt</a:t>
            </a:r>
            <a:br>
              <a:rPr lang="nb-NO" sz="1600" dirty="0">
                <a:latin typeface="+mn-lt"/>
              </a:rPr>
            </a:br>
            <a:br>
              <a:rPr lang="nb-NO" sz="1600" dirty="0">
                <a:latin typeface="+mn-lt"/>
              </a:rPr>
            </a:br>
            <a:r>
              <a:rPr lang="nb-NO" sz="1600" dirty="0">
                <a:latin typeface="+mn-lt"/>
              </a:rPr>
              <a:t>De langsiktige driverne for bruk av trelast er fortsatt svært positive</a:t>
            </a:r>
            <a:br>
              <a:rPr lang="nb-NO" sz="1600" dirty="0"/>
            </a:br>
            <a:endParaRPr lang="nb-NO" sz="1800" dirty="0"/>
          </a:p>
        </p:txBody>
      </p:sp>
      <p:pic>
        <p:nvPicPr>
          <p:cNvPr id="1026" name="Bilde 1">
            <a:extLst>
              <a:ext uri="{FF2B5EF4-FFF2-40B4-BE49-F238E27FC236}">
                <a16:creationId xmlns:a16="http://schemas.microsoft.com/office/drawing/2014/main" id="{4082AC1A-2FD3-47CE-8625-7AB523D56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5" y="1669003"/>
            <a:ext cx="6283951" cy="436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C25B7A18-8463-4AAC-B38E-FDCC6BDFFC35}"/>
              </a:ext>
            </a:extLst>
          </p:cNvPr>
          <p:cNvSpPr txBox="1"/>
          <p:nvPr/>
        </p:nvSpPr>
        <p:spPr>
          <a:xfrm>
            <a:off x="745724" y="337351"/>
            <a:ext cx="584150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/>
              <a:t>Tømmermarkedet</a:t>
            </a:r>
          </a:p>
          <a:p>
            <a:r>
              <a:rPr lang="nb-NO" dirty="0"/>
              <a:t>(Fritt etter Johan Freij Danske Bank)</a:t>
            </a:r>
          </a:p>
        </p:txBody>
      </p:sp>
    </p:spTree>
    <p:extLst>
      <p:ext uri="{BB962C8B-B14F-4D97-AF65-F5344CB8AC3E}">
        <p14:creationId xmlns:p14="http://schemas.microsoft.com/office/powerpoint/2010/main" val="273205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2352DF6-9535-478E-8FAC-4356801A39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sz="1600" dirty="0"/>
              <a:t>Treforedling/massevirke: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1600" dirty="0"/>
              <a:t>Papir: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b-NO" sz="1400" dirty="0"/>
              <a:t>Fortsatte prisoppganger (fra lave nivåer) og markedsforbedringer for de norske fabrikkene som bruker tømmer/flis.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b-NO" sz="1400" dirty="0"/>
              <a:t>Oppgangen er drevet av nedleggelse av papirindustri samt svært høye priser på </a:t>
            </a:r>
            <a:r>
              <a:rPr lang="nb-NO" sz="1400" dirty="0" err="1"/>
              <a:t>returapapir</a:t>
            </a:r>
            <a:r>
              <a:rPr lang="nb-NO" sz="14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1600" dirty="0"/>
              <a:t>Masse: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b-NO" sz="1400" dirty="0"/>
              <a:t>Masseprisen synker nå fra toppnivået rundt 1350$ - forventes fortsatt svært god lønnsomhet og «flyt» i masseindustrien.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1600" dirty="0"/>
              <a:t>Råstoff: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b-NO" sz="1400" dirty="0"/>
              <a:t>Fortsatt for mye massevirke og flis i markedet, men en ser tendenser til at bla. Det tyske markedet «våkner» igjen pga. reduserte billevolumer.</a:t>
            </a:r>
          </a:p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D189357-A643-42D1-98F4-11BF5A414D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908" y="2164988"/>
            <a:ext cx="4881551" cy="414425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sz="1800" dirty="0"/>
              <a:t>Bioenergi/biovirke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b-NO" sz="1600" dirty="0"/>
              <a:t>Utfordrende avsetningssituasjon, men forventer bedring gjennom vinteren.</a:t>
            </a:r>
            <a:endParaRPr lang="nb-NO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sz="1800" dirty="0"/>
              <a:t>Barkbiller/</a:t>
            </a:r>
            <a:r>
              <a:rPr lang="nb-NO" sz="1800" dirty="0" err="1"/>
              <a:t>virkesskader</a:t>
            </a:r>
            <a:endParaRPr lang="nb-NO" sz="18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b-NO" sz="1600" dirty="0"/>
              <a:t>Det forventes en årlig reduksjon i billeskader i Tyskland fremover (</a:t>
            </a:r>
            <a:r>
              <a:rPr lang="nb-NO" sz="1600" dirty="0" err="1"/>
              <a:t>ca</a:t>
            </a:r>
            <a:r>
              <a:rPr lang="nb-NO" sz="1600" dirty="0"/>
              <a:t> 20-30%?). 2021: </a:t>
            </a:r>
            <a:r>
              <a:rPr lang="nb-NO" sz="1600" dirty="0" err="1"/>
              <a:t>ca</a:t>
            </a:r>
            <a:r>
              <a:rPr lang="nb-NO" sz="1600" dirty="0"/>
              <a:t> 50 </a:t>
            </a:r>
            <a:r>
              <a:rPr lang="nb-NO" sz="1600" dirty="0" err="1"/>
              <a:t>mill</a:t>
            </a:r>
            <a:r>
              <a:rPr lang="nb-NO" sz="1600" dirty="0"/>
              <a:t> m3.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b-NO" sz="1600" dirty="0"/>
              <a:t>Skadene i Sverige ser også ut til å være synkende.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b-NO" sz="1600" dirty="0"/>
              <a:t>I Norge: det forventes økt skadeomfang i årene fremover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b-NO" sz="1400" dirty="0"/>
              <a:t>Enkelte regioner rundt Oslofjorden i Norge er lokalt hardt angrepet av biller, </a:t>
            </a:r>
            <a:r>
              <a:rPr lang="nb-NO" sz="1400" dirty="0" err="1"/>
              <a:t>snøbrekk</a:t>
            </a:r>
            <a:r>
              <a:rPr lang="nb-NO" sz="1400" dirty="0"/>
              <a:t> og tørke.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b-NO" sz="1400" dirty="0"/>
              <a:t>Avsetning for skadet virke må sikres</a:t>
            </a:r>
          </a:p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05D74EC7-10A1-4A35-BC53-A3DAA914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Masse- og biovirke markedene</a:t>
            </a:r>
          </a:p>
        </p:txBody>
      </p:sp>
    </p:spTree>
    <p:extLst>
      <p:ext uri="{BB962C8B-B14F-4D97-AF65-F5344CB8AC3E}">
        <p14:creationId xmlns:p14="http://schemas.microsoft.com/office/powerpoint/2010/main" val="264551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AEF8390-5E2F-4104-8208-19026D675C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Sagbrukene tjener godt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Forventninger om «uthaling»  av en </a:t>
            </a:r>
            <a:r>
              <a:rPr lang="nb-NO" dirty="0" err="1"/>
              <a:t>evt</a:t>
            </a:r>
            <a:r>
              <a:rPr lang="nb-NO" dirty="0"/>
              <a:t> prisnedgang på sagtømmer, da sagbrukene tjener meget godt.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Det bygges mye kapasitet på massesiden, særlig  i Sverige, i Norge fra 23-24.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Forventninger om prispress mot norske bruk utover vinteren 2022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Økt fokus på eksport </a:t>
            </a:r>
          </a:p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0C36A6F-01DC-46EB-A020-82FCFC83F4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Den store jokeren i hele dette spillet er logistikk.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Press på sjøtransport, containerkaos. Antagelig har </a:t>
            </a:r>
            <a:r>
              <a:rPr lang="nb-NO" dirty="0" err="1"/>
              <a:t>Covid</a:t>
            </a:r>
            <a:r>
              <a:rPr lang="nb-NO" dirty="0"/>
              <a:t> effekten </a:t>
            </a:r>
            <a:r>
              <a:rPr lang="nb-NO" dirty="0" err="1"/>
              <a:t>boostet</a:t>
            </a:r>
            <a:r>
              <a:rPr lang="nb-NO" dirty="0"/>
              <a:t> økningen, da produksjonen stoppet helt enkelte steder, men samtidig utjamnet og forlenget toppen før krasjet i pris, da trelast ikke fylte de godt betalte hullene.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USA har «krasjet» men er faktisk på vei </a:t>
            </a:r>
            <a:r>
              <a:rPr lang="nb-NO"/>
              <a:t>opp igjen…. </a:t>
            </a:r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C7179C2F-ADF2-47AA-A9F2-2B137B6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 lenge kan dette vare?</a:t>
            </a:r>
          </a:p>
        </p:txBody>
      </p:sp>
    </p:spTree>
    <p:extLst>
      <p:ext uri="{BB962C8B-B14F-4D97-AF65-F5344CB8AC3E}">
        <p14:creationId xmlns:p14="http://schemas.microsoft.com/office/powerpoint/2010/main" val="2024030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mr-PPTmal.potx" id="{79BECEA7-932C-4487-AE67-DC2AA77C272E}" vid="{238FBF37-AF36-4AC6-89DB-2862CE68E0F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SFmr Powerpointmal</Template>
  <TotalTime>164</TotalTime>
  <Words>728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6" baseType="lpstr">
      <vt:lpstr>Arial</vt:lpstr>
      <vt:lpstr>Calibri</vt:lpstr>
      <vt:lpstr>Open Sans</vt:lpstr>
      <vt:lpstr>Open Sans Light</vt:lpstr>
      <vt:lpstr>Open Sans SemiBold</vt:lpstr>
      <vt:lpstr>Wingdings</vt:lpstr>
      <vt:lpstr>Office-tema</vt:lpstr>
      <vt:lpstr>PowerPoint-presentasjon</vt:lpstr>
      <vt:lpstr>2021 Lugging i starten, litt ujamnt etter det</vt:lpstr>
      <vt:lpstr>Tall for 2021</vt:lpstr>
      <vt:lpstr>Vei</vt:lpstr>
      <vt:lpstr>Driftstilskudd</vt:lpstr>
      <vt:lpstr>Tanker for slutten 2021og 2022</vt:lpstr>
      <vt:lpstr>Hvorfor har ikke tømmerprisen fulgt trelastprisen opp  Trelastprisen har sett toppen for denne gang.   Trelastlagrene øker nå i «alle» land.  Nedganger på 20-50% forventes, men prisen vil fortsatt ligge på et høyt nivå.  Covid-boosten er over (DYI/ROT).  Trelasten ble «for dyr, for fort» - da vurderes utsettelser og andre materialer. Generell reduksjon i etterspørselen samt reduksjon i boligsalg (Norge) 2021 blir et fantastisk år for alle sagbruk  Utvikling av eksportkanaler sentralt  De langsiktige driverne for bruk av trelast er fortsatt svært positive </vt:lpstr>
      <vt:lpstr>Masse- og biovirke markedene</vt:lpstr>
      <vt:lpstr>Hvor lenge kan dette vare?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Asper, Åsmund</dc:creator>
  <dc:description>Powerpointmal for Statsforvaltaren i Møre og Romsdal.</dc:description>
  <cp:lastModifiedBy>Asper, Åsmund</cp:lastModifiedBy>
  <cp:revision>10</cp:revision>
  <dcterms:created xsi:type="dcterms:W3CDTF">2021-02-18T07:46:05Z</dcterms:created>
  <dcterms:modified xsi:type="dcterms:W3CDTF">2021-10-26T20:29:16Z</dcterms:modified>
</cp:coreProperties>
</file>