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0" r:id="rId5"/>
    <p:sldId id="267" r:id="rId6"/>
    <p:sldId id="266" r:id="rId7"/>
    <p:sldId id="269" r:id="rId8"/>
    <p:sldId id="268" r:id="rId9"/>
    <p:sldId id="273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5A2CA91B-D782-473B-8902-31790DB93170}">
          <p14:sldIdLst>
            <p14:sldId id="256"/>
            <p14:sldId id="259"/>
            <p14:sldId id="262"/>
            <p14:sldId id="260"/>
            <p14:sldId id="267"/>
            <p14:sldId id="266"/>
            <p14:sldId id="269"/>
            <p14:sldId id="268"/>
            <p14:sldId id="273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00244E"/>
    <a:srgbClr val="A6A6A6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2C523-523E-46A3-BB08-A8B4C4F92CEB}" v="6" dt="2022-01-03T12:20:5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8530" autoAdjust="0"/>
  </p:normalViewPr>
  <p:slideViewPr>
    <p:cSldViewPr snapToGrid="0">
      <p:cViewPr varScale="1">
        <p:scale>
          <a:sx n="127" d="100"/>
          <a:sy n="127" d="100"/>
        </p:scale>
        <p:origin x="1470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n-NO" sz="1600" b="1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n-NO" noProof="0" dirty="0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n-NO" noProof="0" dirty="0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n-NO" sz="1600" b="1" noProof="0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n-NO" noProof="0" dirty="0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n-NO" noProof="0" dirty="0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n-NO" sz="1600" b="1" noProof="0" dirty="0">
              <a:solidFill>
                <a:schemeClr val="bg1"/>
              </a:solidFill>
            </a:rPr>
            <a:t>utdanning 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n-NO" noProof="0" dirty="0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n-NO" noProof="0" dirty="0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n-NO" sz="1400" b="1" noProof="0" dirty="0"/>
            <a:t>stab</a:t>
          </a:r>
          <a:endParaRPr lang="nn-NO" sz="1050" b="1" noProof="0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n-NO" noProof="0" dirty="0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n-NO" noProof="0" dirty="0"/>
        </a:p>
      </dgm:t>
    </dgm:pt>
    <dgm:pt modelId="{72C476B0-F20A-4EF5-BE1E-2645092B995D}">
      <dgm:prSet custT="1"/>
      <dgm:spPr/>
      <dgm:t>
        <a:bodyPr/>
        <a:lstStyle/>
        <a:p>
          <a:r>
            <a:rPr lang="nn-NO" sz="1600" b="1" noProof="0" dirty="0"/>
            <a:t>helse, sosial </a:t>
          </a:r>
          <a:br>
            <a:rPr lang="nn-NO" sz="1600" b="1" noProof="0" dirty="0"/>
          </a:br>
          <a:r>
            <a:rPr lang="nn-NO" sz="1600" b="1" noProof="0" dirty="0"/>
            <a:t>og barnevern</a:t>
          </a:r>
          <a:endParaRPr lang="nn-NO" sz="1050" b="1" noProof="0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n-NO" noProof="0" dirty="0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n-NO" noProof="0" dirty="0"/>
        </a:p>
      </dgm:t>
    </dgm:pt>
    <dgm:pt modelId="{B138A119-6A79-4DD2-A846-3768E0A6ED27}">
      <dgm:prSet custT="1"/>
      <dgm:spPr/>
      <dgm:t>
        <a:bodyPr/>
        <a:lstStyle/>
        <a:p>
          <a:r>
            <a:rPr lang="nn-NO" sz="1600" b="1" noProof="0" dirty="0"/>
            <a:t>miljø</a:t>
          </a:r>
          <a:endParaRPr lang="nn-NO" sz="1050" b="1" noProof="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61BDAA26-51FE-4348-8011-F8A8FF29D85B}" type="sib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B7BD07FB-4A52-4F46-B7CF-45288A060C8B}">
      <dgm:prSet custT="1"/>
      <dgm:spPr/>
      <dgm:t>
        <a:bodyPr/>
        <a:lstStyle/>
        <a:p>
          <a:r>
            <a:rPr lang="nn-NO" sz="1600" b="1" noProof="0" dirty="0"/>
            <a:t>landbruk</a:t>
          </a:r>
          <a:endParaRPr lang="nn-NO" sz="1050" b="1" noProof="0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F89426CD-3C33-417F-8833-A757159C52E0}">
      <dgm:prSet custT="1"/>
      <dgm:spPr/>
      <dgm:t>
        <a:bodyPr/>
        <a:lstStyle/>
        <a:p>
          <a:r>
            <a:rPr lang="nn-NO" sz="1600" b="1" noProof="0" dirty="0"/>
            <a:t>organisasjon </a:t>
          </a:r>
          <a:br>
            <a:rPr lang="nn-NO" sz="1600" b="1" noProof="0" dirty="0"/>
          </a:br>
          <a:r>
            <a:rPr lang="nn-NO" sz="1600" b="1" noProof="0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2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2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2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3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3" presStyleCnt="6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3" presStyleCnt="6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6229" custScaleY="69277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4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26DD725F-B8EE-4D7B-8F80-7FAE7D180EC8}" type="presParOf" srcId="{3EA867F1-AC1B-459B-80F7-AEB6AB13D79D}" destId="{4FB51C5A-593C-4139-847D-4859BD95A570}" srcOrd="4" destOrd="0" presId="urn:microsoft.com/office/officeart/2005/8/layout/orgChart1"/>
    <dgm:cxn modelId="{E3E09096-36D8-409E-9A5B-8A4772EC01A9}" type="presParOf" srcId="{3EA867F1-AC1B-459B-80F7-AEB6AB13D79D}" destId="{702B7946-E4EC-4F8B-8AF1-ABF50E4FB5A9}" srcOrd="5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6" destOrd="0" presId="urn:microsoft.com/office/officeart/2005/8/layout/orgChart1"/>
    <dgm:cxn modelId="{57868286-2399-4B57-B087-1B171EE68529}" type="presParOf" srcId="{3EA867F1-AC1B-459B-80F7-AEB6AB13D79D}" destId="{1DCA4219-3BCC-42B2-A7E1-9F1A0035183C}" srcOrd="7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b-NO" sz="1400" b="1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b-NO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b-NO" sz="1400" b="1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b-NO" sz="1400" b="1" dirty="0"/>
            <a:t>utdanning </a:t>
          </a:r>
          <a:br>
            <a:rPr lang="nb-NO" sz="1400" b="1" dirty="0"/>
          </a:br>
          <a:r>
            <a:rPr lang="nb-NO" sz="1400" b="1" dirty="0"/>
            <a:t>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/>
      <dgm:t>
        <a:bodyPr/>
        <a:lstStyle/>
        <a:p>
          <a:r>
            <a:rPr lang="nb-NO" sz="1400" b="1" dirty="0"/>
            <a:t>helse, sosial</a:t>
          </a:r>
          <a:br>
            <a:rPr lang="nb-NO" sz="1400" b="1" dirty="0"/>
          </a:br>
          <a:r>
            <a:rPr lang="nb-NO" sz="1400" b="1" dirty="0"/>
            <a:t>og barnevern</a:t>
          </a:r>
          <a:endParaRPr lang="nb-NO" sz="1000" b="1" dirty="0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/>
      <dgm:t>
        <a:bodyPr/>
        <a:lstStyle/>
        <a:p>
          <a:endParaRPr lang="nb-NO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b-NO" sz="1100" b="1" dirty="0"/>
            <a:t>stab</a:t>
          </a:r>
          <a:endParaRPr lang="nb-NO" sz="1050" b="1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/>
      <dgm:t>
        <a:bodyPr/>
        <a:lstStyle/>
        <a:p>
          <a:r>
            <a:rPr lang="nb-NO" sz="1400" b="1" dirty="0"/>
            <a:t>miljø</a:t>
          </a:r>
          <a:endParaRPr lang="nb-NO" sz="1050" b="1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b-NO"/>
        </a:p>
      </dgm:t>
    </dgm:pt>
    <dgm:pt modelId="{B7BD07FB-4A52-4F46-B7CF-45288A060C8B}">
      <dgm:prSet custT="1"/>
      <dgm:spPr/>
      <dgm:t>
        <a:bodyPr/>
        <a:lstStyle/>
        <a:p>
          <a:r>
            <a:rPr lang="nb-NO" sz="1400" b="1" dirty="0"/>
            <a:t>landbruk</a:t>
          </a:r>
          <a:endParaRPr lang="nb-NO" sz="1050" b="1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b-NO"/>
        </a:p>
      </dgm:t>
    </dgm:pt>
    <dgm:pt modelId="{F89426CD-3C33-417F-8833-A757159C52E0}">
      <dgm:prSet custT="1"/>
      <dgm:spPr/>
      <dgm:t>
        <a:bodyPr/>
        <a:lstStyle/>
        <a:p>
          <a:r>
            <a:rPr lang="nb-NO" sz="1400" b="1" dirty="0"/>
            <a:t>organisasjon </a:t>
          </a:r>
          <a:br>
            <a:rPr lang="nb-NO" sz="1400" b="1" dirty="0"/>
          </a:br>
          <a:r>
            <a:rPr lang="nb-NO" sz="1400" b="1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1100" b="1" dirty="0"/>
            <a:t>plan</a:t>
          </a:r>
          <a:endParaRPr lang="nb-NO" sz="1050" b="1" dirty="0"/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1100" b="1" dirty="0"/>
            <a:t>beredskap</a:t>
          </a:r>
          <a:endParaRPr lang="nb-NO" sz="1050" b="1" dirty="0"/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1100" b="1" dirty="0"/>
            <a:t>kommune </a:t>
          </a:r>
          <a:br>
            <a:rPr lang="nb-NO" sz="1100" b="1" dirty="0"/>
          </a:br>
          <a:r>
            <a:rPr lang="nb-NO" sz="1100" b="1" dirty="0"/>
            <a:t>og samfunn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1100" b="1" dirty="0"/>
            <a:t>tilsyn</a:t>
          </a:r>
          <a:endParaRPr lang="nb-NO" sz="1000" b="1" dirty="0"/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1100" b="1" dirty="0"/>
            <a:t>forvaltning</a:t>
          </a:r>
          <a:endParaRPr lang="nb-NO" sz="1000" b="1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1100" b="1" dirty="0"/>
            <a:t>sosial og</a:t>
          </a:r>
          <a:br>
            <a:rPr lang="nb-NO" sz="1100" b="1" dirty="0"/>
          </a:br>
          <a:r>
            <a:rPr lang="nb-NO" sz="1100" b="1" dirty="0"/>
            <a:t>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1100" b="1" dirty="0"/>
            <a:t>kommunehelse</a:t>
          </a:r>
          <a:br>
            <a:rPr lang="nb-NO" sz="1100" b="1" dirty="0"/>
          </a:br>
          <a:r>
            <a:rPr lang="nb-NO" sz="1100" b="1" dirty="0"/>
            <a:t>og -omsorg</a:t>
          </a:r>
          <a:endParaRPr lang="nb-NO" sz="1000" b="1" dirty="0"/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1100" b="1" dirty="0"/>
            <a:t>spesialisthelse</a:t>
          </a:r>
          <a:endParaRPr lang="nb-NO" sz="1000" b="1" dirty="0"/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1100" b="1" dirty="0"/>
            <a:t>naturmangfald</a:t>
          </a:r>
          <a:endParaRPr lang="nb-NO" sz="900" b="1" dirty="0"/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1100" b="1" dirty="0"/>
            <a:t>forureining</a:t>
          </a:r>
          <a:endParaRPr lang="nb-NO" sz="900" b="1" dirty="0"/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CDF6FDEB-194C-4D10-8C14-8AD5FA0275C2}">
      <dgm:prSet custT="1"/>
      <dgm:spPr/>
      <dgm:t>
        <a:bodyPr/>
        <a:lstStyle/>
        <a:p>
          <a:r>
            <a:rPr lang="nb-NO" sz="1100" b="1" dirty="0"/>
            <a:t>verjemål</a:t>
          </a:r>
          <a:endParaRPr lang="nb-NO" sz="1000" b="1" dirty="0"/>
        </a:p>
      </dgm:t>
    </dgm:pt>
    <dgm:pt modelId="{E81961B1-5F4D-4DCB-8359-60AB48CB15DD}" type="parTrans" cxnId="{7D16CF4D-4F8A-4695-87EC-90BD07B1455E}">
      <dgm:prSet/>
      <dgm:spPr/>
      <dgm:t>
        <a:bodyPr/>
        <a:lstStyle/>
        <a:p>
          <a:endParaRPr lang="nb-NO"/>
        </a:p>
      </dgm:t>
    </dgm:pt>
    <dgm:pt modelId="{E168A951-749F-4FD3-AF54-38751F06FD01}" type="sibTrans" cxnId="{7D16CF4D-4F8A-4695-87EC-90BD07B1455E}">
      <dgm:prSet/>
      <dgm:spPr/>
      <dgm:t>
        <a:bodyPr/>
        <a:lstStyle/>
        <a:p>
          <a:endParaRPr lang="nb-NO"/>
        </a:p>
      </dgm:t>
    </dgm:pt>
    <dgm:pt modelId="{8506C0A9-3321-4313-9134-C6490767C274}">
      <dgm:prSet custT="1"/>
      <dgm:spPr/>
      <dgm:t>
        <a:bodyPr/>
        <a:lstStyle/>
        <a:p>
          <a:r>
            <a:rPr lang="nb-NO" sz="1100" b="1" dirty="0"/>
            <a:t>justis og byggjesak</a:t>
          </a:r>
        </a:p>
      </dgm:t>
    </dgm:pt>
    <dgm:pt modelId="{DDA8A0F0-8869-47FE-804D-56985A581204}" type="parTrans" cxnId="{203C34DC-B80E-4181-A3EC-1BE1DD0A120E}">
      <dgm:prSet/>
      <dgm:spPr/>
      <dgm:t>
        <a:bodyPr/>
        <a:lstStyle/>
        <a:p>
          <a:endParaRPr lang="nb-NO"/>
        </a:p>
      </dgm:t>
    </dgm:pt>
    <dgm:pt modelId="{CC59697D-697A-4CD1-8E39-4197E93EB85D}" type="sibTrans" cxnId="{203C34DC-B80E-4181-A3EC-1BE1DD0A120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B37B3A91-36E7-4430-8C0A-28B699D999AA}" type="pres">
      <dgm:prSet presAssocID="{DDA8A0F0-8869-47FE-804D-56985A581204}" presName="Name37" presStyleLbl="parChTrans1D3" presStyleIdx="3" presStyleCnt="12"/>
      <dgm:spPr/>
    </dgm:pt>
    <dgm:pt modelId="{95F1A238-560B-4CE5-BED8-330BC4737394}" type="pres">
      <dgm:prSet presAssocID="{8506C0A9-3321-4313-9134-C6490767C274}" presName="hierRoot2" presStyleCnt="0">
        <dgm:presLayoutVars>
          <dgm:hierBranch val="init"/>
        </dgm:presLayoutVars>
      </dgm:prSet>
      <dgm:spPr/>
    </dgm:pt>
    <dgm:pt modelId="{D9DAE69D-E0E6-4D56-9431-7FB4BBF374C7}" type="pres">
      <dgm:prSet presAssocID="{8506C0A9-3321-4313-9134-C6490767C274}" presName="rootComposite" presStyleCnt="0"/>
      <dgm:spPr/>
    </dgm:pt>
    <dgm:pt modelId="{0C65219E-FE97-4AB5-8E6C-745528CFC074}" type="pres">
      <dgm:prSet presAssocID="{8506C0A9-3321-4313-9134-C6490767C274}" presName="rootText" presStyleLbl="node3" presStyleIdx="3" presStyleCnt="12" custScaleY="65177">
        <dgm:presLayoutVars>
          <dgm:chPref val="3"/>
        </dgm:presLayoutVars>
      </dgm:prSet>
      <dgm:spPr/>
    </dgm:pt>
    <dgm:pt modelId="{164035B7-1BB6-498E-9426-0D366CF78811}" type="pres">
      <dgm:prSet presAssocID="{8506C0A9-3321-4313-9134-C6490767C274}" presName="rootConnector" presStyleLbl="node3" presStyleIdx="3" presStyleCnt="12"/>
      <dgm:spPr/>
    </dgm:pt>
    <dgm:pt modelId="{AA54B9C9-7654-4603-A468-994D03DD5D55}" type="pres">
      <dgm:prSet presAssocID="{8506C0A9-3321-4313-9134-C6490767C274}" presName="hierChild4" presStyleCnt="0"/>
      <dgm:spPr/>
    </dgm:pt>
    <dgm:pt modelId="{0FE53B71-47CD-4890-8620-2358ECE2FDC1}" type="pres">
      <dgm:prSet presAssocID="{8506C0A9-3321-4313-9134-C6490767C274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2C98568-ECC1-4241-81B5-F1217243FACB}" type="pres">
      <dgm:prSet presAssocID="{E81961B1-5F4D-4DCB-8359-60AB48CB15DD}" presName="Name37" presStyleLbl="parChTrans1D3" presStyleIdx="6" presStyleCnt="12"/>
      <dgm:spPr/>
    </dgm:pt>
    <dgm:pt modelId="{2B43CE83-FE60-4922-9631-0ACD247916AD}" type="pres">
      <dgm:prSet presAssocID="{CDF6FDEB-194C-4D10-8C14-8AD5FA0275C2}" presName="hierRoot2" presStyleCnt="0">
        <dgm:presLayoutVars>
          <dgm:hierBranch val="init"/>
        </dgm:presLayoutVars>
      </dgm:prSet>
      <dgm:spPr/>
    </dgm:pt>
    <dgm:pt modelId="{558481E5-3F53-4497-9F65-3BAE69C0312C}" type="pres">
      <dgm:prSet presAssocID="{CDF6FDEB-194C-4D10-8C14-8AD5FA0275C2}" presName="rootComposite" presStyleCnt="0"/>
      <dgm:spPr/>
    </dgm:pt>
    <dgm:pt modelId="{933230C4-ED7D-44E1-B53C-269CD2036581}" type="pres">
      <dgm:prSet presAssocID="{CDF6FDEB-194C-4D10-8C14-8AD5FA0275C2}" presName="rootText" presStyleLbl="node3" presStyleIdx="6" presStyleCnt="12" custScaleY="66232">
        <dgm:presLayoutVars>
          <dgm:chPref val="3"/>
        </dgm:presLayoutVars>
      </dgm:prSet>
      <dgm:spPr/>
    </dgm:pt>
    <dgm:pt modelId="{B525E8D2-2F4D-4D6F-A87A-706A5F562C11}" type="pres">
      <dgm:prSet presAssocID="{CDF6FDEB-194C-4D10-8C14-8AD5FA0275C2}" presName="rootConnector" presStyleLbl="node3" presStyleIdx="6" presStyleCnt="12"/>
      <dgm:spPr/>
    </dgm:pt>
    <dgm:pt modelId="{8C4301C6-452A-43F4-8AFE-CD0054146241}" type="pres">
      <dgm:prSet presAssocID="{CDF6FDEB-194C-4D10-8C14-8AD5FA0275C2}" presName="hierChild4" presStyleCnt="0"/>
      <dgm:spPr/>
    </dgm:pt>
    <dgm:pt modelId="{33E082ED-0C26-401F-AC15-035B9251E37B}" type="pres">
      <dgm:prSet presAssocID="{CDF6FDEB-194C-4D10-8C14-8AD5FA0275C2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6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6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2" custScaleY="78741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0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0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0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1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1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1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3340" custScaleY="62223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4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52AE3F48-8E7D-48DF-84F0-922D85072E1F}" type="presOf" srcId="{CDF6FDEB-194C-4D10-8C14-8AD5FA0275C2}" destId="{B525E8D2-2F4D-4D6F-A87A-706A5F562C11}" srcOrd="1" destOrd="0" presId="urn:microsoft.com/office/officeart/2005/8/layout/orgChart1"/>
    <dgm:cxn modelId="{D29D9B6A-6384-4FE7-AA9C-5894F7A81522}" type="presOf" srcId="{CDF6FDEB-194C-4D10-8C14-8AD5FA0275C2}" destId="{933230C4-ED7D-44E1-B53C-269CD2036581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7D16CF4D-4F8A-4695-87EC-90BD07B1455E}" srcId="{F249FCF1-CCE9-4FA2-88E8-C45F2F78328C}" destId="{CDF6FDEB-194C-4D10-8C14-8AD5FA0275C2}" srcOrd="2" destOrd="0" parTransId="{E81961B1-5F4D-4DCB-8359-60AB48CB15DD}" sibTransId="{E168A951-749F-4FD3-AF54-38751F06FD01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B49BA77-8AEE-4325-A879-52DD8622083E}" type="presOf" srcId="{E81961B1-5F4D-4DCB-8359-60AB48CB15DD}" destId="{02C98568-ECC1-4241-81B5-F1217243FACB}" srcOrd="0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F526A78C-120C-4B26-879B-E5B25C9699A8}" type="presOf" srcId="{8506C0A9-3321-4313-9134-C6490767C274}" destId="{164035B7-1BB6-498E-9426-0D366CF78811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8EDE7BE-ED5D-4ABD-9B14-F48A4D52665C}" type="presOf" srcId="{DDA8A0F0-8869-47FE-804D-56985A581204}" destId="{B37B3A91-36E7-4430-8C0A-28B699D999AA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AFE46ED3-CD45-4252-84E3-990EFEBFA9CF}" type="presOf" srcId="{8506C0A9-3321-4313-9134-C6490767C274}" destId="{0C65219E-FE97-4AB5-8E6C-745528CFC074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203C34DC-B80E-4181-A3EC-1BE1DD0A120E}" srcId="{AF9041BD-C952-4B86-A894-89148F6C266A}" destId="{8506C0A9-3321-4313-9134-C6490767C274}" srcOrd="3" destOrd="0" parTransId="{DDA8A0F0-8869-47FE-804D-56985A581204}" sibTransId="{CC59697D-697A-4CD1-8E39-4197E93EB85D}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3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04A5487C-3A25-4628-B13D-02A3C964F2ED}" type="presParOf" srcId="{F68195F7-5F61-4FF3-84AD-DB2175C0DE5C}" destId="{B37B3A91-36E7-4430-8C0A-28B699D999AA}" srcOrd="6" destOrd="0" presId="urn:microsoft.com/office/officeart/2005/8/layout/orgChart1"/>
    <dgm:cxn modelId="{43C4B156-6583-4BB4-B9A1-16CEE91D211E}" type="presParOf" srcId="{F68195F7-5F61-4FF3-84AD-DB2175C0DE5C}" destId="{95F1A238-560B-4CE5-BED8-330BC4737394}" srcOrd="7" destOrd="0" presId="urn:microsoft.com/office/officeart/2005/8/layout/orgChart1"/>
    <dgm:cxn modelId="{E8C8A369-4253-4125-979B-B03205AEB215}" type="presParOf" srcId="{95F1A238-560B-4CE5-BED8-330BC4737394}" destId="{D9DAE69D-E0E6-4D56-9431-7FB4BBF374C7}" srcOrd="0" destOrd="0" presId="urn:microsoft.com/office/officeart/2005/8/layout/orgChart1"/>
    <dgm:cxn modelId="{1A0EFA10-FB6C-4614-8A66-7C8FAC45AB49}" type="presParOf" srcId="{D9DAE69D-E0E6-4D56-9431-7FB4BBF374C7}" destId="{0C65219E-FE97-4AB5-8E6C-745528CFC074}" srcOrd="0" destOrd="0" presId="urn:microsoft.com/office/officeart/2005/8/layout/orgChart1"/>
    <dgm:cxn modelId="{27E541DA-2E85-4AFC-96C3-01596FBF914A}" type="presParOf" srcId="{D9DAE69D-E0E6-4D56-9431-7FB4BBF374C7}" destId="{164035B7-1BB6-498E-9426-0D366CF78811}" srcOrd="1" destOrd="0" presId="urn:microsoft.com/office/officeart/2005/8/layout/orgChart1"/>
    <dgm:cxn modelId="{4063F60F-AF91-4535-8FF0-5472C699EFB1}" type="presParOf" srcId="{95F1A238-560B-4CE5-BED8-330BC4737394}" destId="{AA54B9C9-7654-4603-A468-994D03DD5D55}" srcOrd="1" destOrd="0" presId="urn:microsoft.com/office/officeart/2005/8/layout/orgChart1"/>
    <dgm:cxn modelId="{A1677051-E1D5-486A-A617-CF33E4B4D6C3}" type="presParOf" srcId="{95F1A238-560B-4CE5-BED8-330BC4737394}" destId="{0FE53B71-47CD-4890-8620-2358ECE2FDC1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C60ECD49-E965-40EE-985D-CF2C90104CDE}" type="presParOf" srcId="{FF001A87-F164-47F4-983B-1BC94792FCE0}" destId="{02C98568-ECC1-4241-81B5-F1217243FACB}" srcOrd="4" destOrd="0" presId="urn:microsoft.com/office/officeart/2005/8/layout/orgChart1"/>
    <dgm:cxn modelId="{873940FB-41F9-4E53-85FD-515FB8169EE3}" type="presParOf" srcId="{FF001A87-F164-47F4-983B-1BC94792FCE0}" destId="{2B43CE83-FE60-4922-9631-0ACD247916AD}" srcOrd="5" destOrd="0" presId="urn:microsoft.com/office/officeart/2005/8/layout/orgChart1"/>
    <dgm:cxn modelId="{FC5827F6-9034-45E3-942F-F5545B817AF9}" type="presParOf" srcId="{2B43CE83-FE60-4922-9631-0ACD247916AD}" destId="{558481E5-3F53-4497-9F65-3BAE69C0312C}" srcOrd="0" destOrd="0" presId="urn:microsoft.com/office/officeart/2005/8/layout/orgChart1"/>
    <dgm:cxn modelId="{ED2581C0-8A7E-4A4F-9E95-11BAEF3402A5}" type="presParOf" srcId="{558481E5-3F53-4497-9F65-3BAE69C0312C}" destId="{933230C4-ED7D-44E1-B53C-269CD2036581}" srcOrd="0" destOrd="0" presId="urn:microsoft.com/office/officeart/2005/8/layout/orgChart1"/>
    <dgm:cxn modelId="{77D63BF7-8DBE-4239-A98B-47C824D65DD7}" type="presParOf" srcId="{558481E5-3F53-4497-9F65-3BAE69C0312C}" destId="{B525E8D2-2F4D-4D6F-A87A-706A5F562C11}" srcOrd="1" destOrd="0" presId="urn:microsoft.com/office/officeart/2005/8/layout/orgChart1"/>
    <dgm:cxn modelId="{E5CFF0B1-F54D-4A19-85C3-73452D914B02}" type="presParOf" srcId="{2B43CE83-FE60-4922-9631-0ACD247916AD}" destId="{8C4301C6-452A-43F4-8AFE-CD0054146241}" srcOrd="1" destOrd="0" presId="urn:microsoft.com/office/officeart/2005/8/layout/orgChart1"/>
    <dgm:cxn modelId="{4FB84092-AD37-4922-ACC8-F2EC3CC7058D}" type="presParOf" srcId="{2B43CE83-FE60-4922-9631-0ACD247916AD}" destId="{33E082ED-0C26-401F-AC15-035B9251E37B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628949" y="2203319"/>
          <a:ext cx="165425" cy="734474"/>
        </a:xfrm>
        <a:custGeom>
          <a:avLst/>
          <a:gdLst/>
          <a:ahLst/>
          <a:cxnLst/>
          <a:rect l="0" t="0" r="0" b="0"/>
          <a:pathLst>
            <a:path>
              <a:moveTo>
                <a:pt x="165425" y="0"/>
              </a:moveTo>
              <a:lnTo>
                <a:pt x="165425" y="734474"/>
              </a:lnTo>
              <a:lnTo>
                <a:pt x="0" y="734474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794374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4969328" y="1338843"/>
              </a:lnTo>
              <a:lnTo>
                <a:pt x="4969328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794374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2981597" y="1338843"/>
              </a:lnTo>
              <a:lnTo>
                <a:pt x="2981597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794374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993865" y="1338843"/>
              </a:lnTo>
              <a:lnTo>
                <a:pt x="993865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800508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993865" y="0"/>
              </a:moveTo>
              <a:lnTo>
                <a:pt x="993865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812777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2981597" y="0"/>
              </a:moveTo>
              <a:lnTo>
                <a:pt x="2981597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25045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4969328" y="0"/>
              </a:moveTo>
              <a:lnTo>
                <a:pt x="4969328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487005" y="1659305"/>
          <a:ext cx="2614737" cy="544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kern="1200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487005" y="1659305"/>
        <a:ext cx="2614737" cy="544014"/>
      </dsp:txXfrm>
    </dsp:sp>
    <dsp:sp modelId="{909C95B6-E601-4D07-A8B9-4253AA4B192F}">
      <dsp:nvSpPr>
        <dsp:cNvPr id="0" name=""/>
        <dsp:cNvSpPr/>
      </dsp:nvSpPr>
      <dsp:spPr>
        <a:xfrm>
          <a:off x="3669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kommunal</a:t>
          </a:r>
        </a:p>
      </dsp:txBody>
      <dsp:txXfrm>
        <a:off x="3669" y="3714652"/>
        <a:ext cx="1642753" cy="821376"/>
      </dsp:txXfrm>
    </dsp:sp>
    <dsp:sp modelId="{CDDA0DEA-00AB-4476-B1F6-F3D5C4F5B05A}">
      <dsp:nvSpPr>
        <dsp:cNvPr id="0" name=""/>
        <dsp:cNvSpPr/>
      </dsp:nvSpPr>
      <dsp:spPr>
        <a:xfrm>
          <a:off x="1991400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solidFill>
                <a:schemeClr val="bg1"/>
              </a:solidFill>
            </a:rPr>
            <a:t>utdanning og verjemål</a:t>
          </a:r>
        </a:p>
      </dsp:txBody>
      <dsp:txXfrm>
        <a:off x="1991400" y="3714652"/>
        <a:ext cx="1642753" cy="821376"/>
      </dsp:txXfrm>
    </dsp:sp>
    <dsp:sp modelId="{659292F3-2B21-4827-9546-D01800201700}">
      <dsp:nvSpPr>
        <dsp:cNvPr id="0" name=""/>
        <dsp:cNvSpPr/>
      </dsp:nvSpPr>
      <dsp:spPr>
        <a:xfrm>
          <a:off x="3979132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helse, sosial </a:t>
          </a:r>
          <a:br>
            <a:rPr lang="nn-NO" sz="1600" b="1" kern="1200" noProof="0" dirty="0"/>
          </a:br>
          <a:r>
            <a:rPr lang="nn-NO" sz="1600" b="1" kern="1200" noProof="0" dirty="0"/>
            <a:t>og barnevern</a:t>
          </a:r>
          <a:endParaRPr lang="nn-NO" sz="1050" b="1" kern="1200" noProof="0" dirty="0"/>
        </a:p>
      </dsp:txBody>
      <dsp:txXfrm>
        <a:off x="3979132" y="3714652"/>
        <a:ext cx="1642753" cy="821376"/>
      </dsp:txXfrm>
    </dsp:sp>
    <dsp:sp modelId="{AC8D6E1D-9DDA-40FF-98C0-9DE0A1663417}">
      <dsp:nvSpPr>
        <dsp:cNvPr id="0" name=""/>
        <dsp:cNvSpPr/>
      </dsp:nvSpPr>
      <dsp:spPr>
        <a:xfrm>
          <a:off x="5966863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miljø</a:t>
          </a:r>
          <a:endParaRPr lang="nn-NO" sz="1050" b="1" kern="1200" noProof="0" dirty="0"/>
        </a:p>
      </dsp:txBody>
      <dsp:txXfrm>
        <a:off x="5966863" y="3714652"/>
        <a:ext cx="1642753" cy="821376"/>
      </dsp:txXfrm>
    </dsp:sp>
    <dsp:sp modelId="{EFB304F1-F6B6-401C-BEFD-6DEB5E98C5F2}">
      <dsp:nvSpPr>
        <dsp:cNvPr id="0" name=""/>
        <dsp:cNvSpPr/>
      </dsp:nvSpPr>
      <dsp:spPr>
        <a:xfrm>
          <a:off x="7954595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landbruk</a:t>
          </a:r>
          <a:endParaRPr lang="nn-NO" sz="1050" b="1" kern="1200" noProof="0" dirty="0"/>
        </a:p>
      </dsp:txBody>
      <dsp:txXfrm>
        <a:off x="7954595" y="3714652"/>
        <a:ext cx="1642753" cy="821376"/>
      </dsp:txXfrm>
    </dsp:sp>
    <dsp:sp modelId="{1F9F70E5-8640-45BD-B6C4-BF02659BB8A4}">
      <dsp:nvSpPr>
        <dsp:cNvPr id="0" name=""/>
        <dsp:cNvSpPr/>
      </dsp:nvSpPr>
      <dsp:spPr>
        <a:xfrm>
          <a:off x="9942326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organisasjon </a:t>
          </a:r>
          <a:br>
            <a:rPr lang="nn-NO" sz="1600" b="1" kern="1200" noProof="0" dirty="0"/>
          </a:br>
          <a:r>
            <a:rPr lang="nn-NO" sz="1600" b="1" kern="1200" noProof="0" dirty="0"/>
            <a:t>og strategi</a:t>
          </a:r>
        </a:p>
      </dsp:txBody>
      <dsp:txXfrm>
        <a:off x="9942326" y="3714652"/>
        <a:ext cx="1642753" cy="821376"/>
      </dsp:txXfrm>
    </dsp:sp>
    <dsp:sp modelId="{C32C0C48-A0F3-41D4-8BB6-B6566DFE356D}">
      <dsp:nvSpPr>
        <dsp:cNvPr id="0" name=""/>
        <dsp:cNvSpPr/>
      </dsp:nvSpPr>
      <dsp:spPr>
        <a:xfrm>
          <a:off x="4376694" y="2653281"/>
          <a:ext cx="1252254" cy="5690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400" b="1" kern="1200" noProof="0" dirty="0"/>
            <a:t>stab</a:t>
          </a:r>
          <a:endParaRPr lang="nn-NO" sz="1050" b="1" kern="1200" noProof="0" dirty="0"/>
        </a:p>
      </dsp:txBody>
      <dsp:txXfrm>
        <a:off x="4376694" y="2653281"/>
        <a:ext cx="1252254" cy="56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161662" y="467425"/>
          <a:ext cx="141626" cy="628810"/>
        </a:xfrm>
        <a:custGeom>
          <a:avLst/>
          <a:gdLst/>
          <a:ahLst/>
          <a:cxnLst/>
          <a:rect l="0" t="0" r="0" b="0"/>
          <a:pathLst>
            <a:path>
              <a:moveTo>
                <a:pt x="141626" y="0"/>
              </a:moveTo>
              <a:lnTo>
                <a:pt x="141626" y="628810"/>
              </a:lnTo>
              <a:lnTo>
                <a:pt x="0" y="628810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303289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4254421" y="1146232"/>
              </a:lnTo>
              <a:lnTo>
                <a:pt x="4254421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303289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2552652" y="1146232"/>
              </a:lnTo>
              <a:lnTo>
                <a:pt x="2552652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591605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591605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303289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850884" y="1146232"/>
              </a:lnTo>
              <a:lnTo>
                <a:pt x="850884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3889836" y="2464542"/>
          <a:ext cx="210963" cy="213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384"/>
              </a:lnTo>
              <a:lnTo>
                <a:pt x="210963" y="2138384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3889836" y="2464542"/>
          <a:ext cx="210963" cy="137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86"/>
              </a:lnTo>
              <a:lnTo>
                <a:pt x="210963" y="1377286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3889836" y="2464542"/>
          <a:ext cx="210963" cy="57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205"/>
              </a:lnTo>
              <a:lnTo>
                <a:pt x="210963" y="572205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52404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850884" y="0"/>
              </a:moveTo>
              <a:lnTo>
                <a:pt x="850884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8568-ECC1-4241-81B5-F1217243FACB}">
      <dsp:nvSpPr>
        <dsp:cNvPr id="0" name=""/>
        <dsp:cNvSpPr/>
      </dsp:nvSpPr>
      <dsp:spPr>
        <a:xfrm>
          <a:off x="2188067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2188067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188067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750636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2552652" y="0"/>
              </a:moveTo>
              <a:lnTo>
                <a:pt x="2552652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B3A91-36E7-4430-8C0A-28B699D999AA}">
      <dsp:nvSpPr>
        <dsp:cNvPr id="0" name=""/>
        <dsp:cNvSpPr/>
      </dsp:nvSpPr>
      <dsp:spPr>
        <a:xfrm>
          <a:off x="486299" y="2464542"/>
          <a:ext cx="210963" cy="28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809"/>
              </a:lnTo>
              <a:lnTo>
                <a:pt x="210963" y="2807809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486299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486299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486299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48867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4254421" y="0"/>
              </a:moveTo>
              <a:lnTo>
                <a:pt x="4254421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184003" y="1675"/>
          <a:ext cx="2238571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kern="120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184003" y="1675"/>
        <a:ext cx="2238571" cy="465750"/>
      </dsp:txXfrm>
    </dsp:sp>
    <dsp:sp modelId="{909C95B6-E601-4D07-A8B9-4253AA4B192F}">
      <dsp:nvSpPr>
        <dsp:cNvPr id="0" name=""/>
        <dsp:cNvSpPr/>
      </dsp:nvSpPr>
      <dsp:spPr>
        <a:xfrm>
          <a:off x="345657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kommunal</a:t>
          </a:r>
        </a:p>
      </dsp:txBody>
      <dsp:txXfrm>
        <a:off x="345657" y="1761332"/>
        <a:ext cx="1406420" cy="703210"/>
      </dsp:txXfrm>
    </dsp:sp>
    <dsp:sp modelId="{553631B5-CBD2-4A84-8241-4CFEDA684922}">
      <dsp:nvSpPr>
        <dsp:cNvPr id="0" name=""/>
        <dsp:cNvSpPr/>
      </dsp:nvSpPr>
      <dsp:spPr>
        <a:xfrm>
          <a:off x="697262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plan</a:t>
          </a:r>
          <a:endParaRPr lang="nb-NO" sz="1050" b="1" kern="1200" dirty="0"/>
        </a:p>
      </dsp:txBody>
      <dsp:txXfrm>
        <a:off x="697262" y="2759890"/>
        <a:ext cx="1406420" cy="465750"/>
      </dsp:txXfrm>
    </dsp:sp>
    <dsp:sp modelId="{F13E7E48-981B-43A9-9979-E605E6B970F9}">
      <dsp:nvSpPr>
        <dsp:cNvPr id="0" name=""/>
        <dsp:cNvSpPr/>
      </dsp:nvSpPr>
      <dsp:spPr>
        <a:xfrm>
          <a:off x="697262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beredskap</a:t>
          </a:r>
          <a:endParaRPr lang="nb-NO" sz="1050" b="1" kern="1200" dirty="0"/>
        </a:p>
      </dsp:txBody>
      <dsp:txXfrm>
        <a:off x="697262" y="3520989"/>
        <a:ext cx="1406420" cy="465750"/>
      </dsp:txXfrm>
    </dsp:sp>
    <dsp:sp modelId="{838C790D-277C-4318-B19C-4E18F5216499}">
      <dsp:nvSpPr>
        <dsp:cNvPr id="0" name=""/>
        <dsp:cNvSpPr/>
      </dsp:nvSpPr>
      <dsp:spPr>
        <a:xfrm>
          <a:off x="697262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 </a:t>
          </a:r>
          <a:br>
            <a:rPr lang="nb-NO" sz="1100" b="1" kern="1200" dirty="0"/>
          </a:br>
          <a:r>
            <a:rPr lang="nb-NO" sz="1100" b="1" kern="1200" dirty="0"/>
            <a:t>og samfunn</a:t>
          </a:r>
        </a:p>
      </dsp:txBody>
      <dsp:txXfrm>
        <a:off x="697262" y="4282087"/>
        <a:ext cx="1406420" cy="465750"/>
      </dsp:txXfrm>
    </dsp:sp>
    <dsp:sp modelId="{0C65219E-FE97-4AB5-8E6C-745528CFC074}">
      <dsp:nvSpPr>
        <dsp:cNvPr id="0" name=""/>
        <dsp:cNvSpPr/>
      </dsp:nvSpPr>
      <dsp:spPr>
        <a:xfrm>
          <a:off x="697262" y="5043186"/>
          <a:ext cx="1406420" cy="45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justis og byggjesak</a:t>
          </a:r>
        </a:p>
      </dsp:txBody>
      <dsp:txXfrm>
        <a:off x="697262" y="5043186"/>
        <a:ext cx="1406420" cy="458331"/>
      </dsp:txXfrm>
    </dsp:sp>
    <dsp:sp modelId="{CDDA0DEA-00AB-4476-B1F6-F3D5C4F5B05A}">
      <dsp:nvSpPr>
        <dsp:cNvPr id="0" name=""/>
        <dsp:cNvSpPr/>
      </dsp:nvSpPr>
      <dsp:spPr>
        <a:xfrm>
          <a:off x="2047425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utdanning </a:t>
          </a:r>
          <a:br>
            <a:rPr lang="nb-NO" sz="1400" b="1" kern="1200" dirty="0"/>
          </a:br>
          <a:r>
            <a:rPr lang="nb-NO" sz="1400" b="1" kern="1200" dirty="0"/>
            <a:t>og verjemål</a:t>
          </a:r>
        </a:p>
      </dsp:txBody>
      <dsp:txXfrm>
        <a:off x="2047425" y="1761332"/>
        <a:ext cx="1406420" cy="703210"/>
      </dsp:txXfrm>
    </dsp:sp>
    <dsp:sp modelId="{FF9BC0BE-EDB8-40F1-8B24-627FF34A5A2F}">
      <dsp:nvSpPr>
        <dsp:cNvPr id="0" name=""/>
        <dsp:cNvSpPr/>
      </dsp:nvSpPr>
      <dsp:spPr>
        <a:xfrm>
          <a:off x="2399031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tilsyn</a:t>
          </a:r>
          <a:endParaRPr lang="nb-NO" sz="1000" b="1" kern="1200" dirty="0"/>
        </a:p>
      </dsp:txBody>
      <dsp:txXfrm>
        <a:off x="2399031" y="2759890"/>
        <a:ext cx="1406420" cy="465750"/>
      </dsp:txXfrm>
    </dsp:sp>
    <dsp:sp modelId="{A31324D4-E64F-4E57-96FD-598ACBBACD19}">
      <dsp:nvSpPr>
        <dsp:cNvPr id="0" name=""/>
        <dsp:cNvSpPr/>
      </dsp:nvSpPr>
      <dsp:spPr>
        <a:xfrm>
          <a:off x="2399031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forvaltning</a:t>
          </a:r>
          <a:endParaRPr lang="nb-NO" sz="1000" b="1" kern="1200" dirty="0"/>
        </a:p>
      </dsp:txBody>
      <dsp:txXfrm>
        <a:off x="2399031" y="3520989"/>
        <a:ext cx="1406420" cy="465750"/>
      </dsp:txXfrm>
    </dsp:sp>
    <dsp:sp modelId="{933230C4-ED7D-44E1-B53C-269CD2036581}">
      <dsp:nvSpPr>
        <dsp:cNvPr id="0" name=""/>
        <dsp:cNvSpPr/>
      </dsp:nvSpPr>
      <dsp:spPr>
        <a:xfrm>
          <a:off x="2399031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verjemål</a:t>
          </a:r>
          <a:endParaRPr lang="nb-NO" sz="1000" b="1" kern="1200" dirty="0"/>
        </a:p>
      </dsp:txBody>
      <dsp:txXfrm>
        <a:off x="2399031" y="4282087"/>
        <a:ext cx="1406420" cy="465750"/>
      </dsp:txXfrm>
    </dsp:sp>
    <dsp:sp modelId="{111B72F2-6D3E-4A9C-A953-9ECE5CECD5F6}">
      <dsp:nvSpPr>
        <dsp:cNvPr id="0" name=""/>
        <dsp:cNvSpPr/>
      </dsp:nvSpPr>
      <dsp:spPr>
        <a:xfrm>
          <a:off x="3749194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helse, sosial</a:t>
          </a:r>
          <a:br>
            <a:rPr lang="nb-NO" sz="1400" b="1" kern="1200" dirty="0"/>
          </a:br>
          <a:r>
            <a:rPr lang="nb-NO" sz="1400" b="1" kern="1200" dirty="0"/>
            <a:t>og barnevern</a:t>
          </a:r>
          <a:endParaRPr lang="nb-NO" sz="1000" b="1" kern="1200" dirty="0"/>
        </a:p>
      </dsp:txBody>
      <dsp:txXfrm>
        <a:off x="3749194" y="1761332"/>
        <a:ext cx="1406420" cy="703210"/>
      </dsp:txXfrm>
    </dsp:sp>
    <dsp:sp modelId="{ECADBA38-16A9-407D-8A5F-D6DE9BF43E1B}">
      <dsp:nvSpPr>
        <dsp:cNvPr id="0" name=""/>
        <dsp:cNvSpPr/>
      </dsp:nvSpPr>
      <dsp:spPr>
        <a:xfrm>
          <a:off x="4100799" y="2759890"/>
          <a:ext cx="1406420" cy="5537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sosial og</a:t>
          </a:r>
          <a:br>
            <a:rPr lang="nb-NO" sz="1100" b="1" kern="1200" dirty="0"/>
          </a:br>
          <a:r>
            <a:rPr lang="nb-NO" sz="1100" b="1" kern="1200" dirty="0"/>
            <a:t>barnevern</a:t>
          </a:r>
        </a:p>
      </dsp:txBody>
      <dsp:txXfrm>
        <a:off x="4100799" y="2759890"/>
        <a:ext cx="1406420" cy="553714"/>
      </dsp:txXfrm>
    </dsp:sp>
    <dsp:sp modelId="{666E077F-97D3-4355-9F84-AD1816C49B12}">
      <dsp:nvSpPr>
        <dsp:cNvPr id="0" name=""/>
        <dsp:cNvSpPr/>
      </dsp:nvSpPr>
      <dsp:spPr>
        <a:xfrm>
          <a:off x="4100799" y="3608953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kommunehelse</a:t>
          </a:r>
          <a:br>
            <a:rPr lang="nb-NO" sz="1100" b="1" kern="1200" dirty="0"/>
          </a:br>
          <a:r>
            <a:rPr lang="nb-NO" sz="1100" b="1" kern="1200" dirty="0"/>
            <a:t>og -omsorg</a:t>
          </a:r>
          <a:endParaRPr lang="nb-NO" sz="1000" b="1" kern="1200" dirty="0"/>
        </a:p>
      </dsp:txBody>
      <dsp:txXfrm>
        <a:off x="4100799" y="3608953"/>
        <a:ext cx="1406420" cy="465750"/>
      </dsp:txXfrm>
    </dsp:sp>
    <dsp:sp modelId="{B8289C61-4606-4F43-91FF-7C0EDDCA438B}">
      <dsp:nvSpPr>
        <dsp:cNvPr id="0" name=""/>
        <dsp:cNvSpPr/>
      </dsp:nvSpPr>
      <dsp:spPr>
        <a:xfrm>
          <a:off x="4100799" y="4370052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spesialisthelse</a:t>
          </a:r>
          <a:endParaRPr lang="nb-NO" sz="1000" b="1" kern="1200" dirty="0"/>
        </a:p>
      </dsp:txBody>
      <dsp:txXfrm>
        <a:off x="4100799" y="4370052"/>
        <a:ext cx="1406420" cy="465750"/>
      </dsp:txXfrm>
    </dsp:sp>
    <dsp:sp modelId="{659292F3-2B21-4827-9546-D01800201700}">
      <dsp:nvSpPr>
        <dsp:cNvPr id="0" name=""/>
        <dsp:cNvSpPr/>
      </dsp:nvSpPr>
      <dsp:spPr>
        <a:xfrm>
          <a:off x="5450963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miljø</a:t>
          </a:r>
          <a:endParaRPr lang="nb-NO" sz="1050" b="1" kern="1200" dirty="0"/>
        </a:p>
      </dsp:txBody>
      <dsp:txXfrm>
        <a:off x="5450963" y="1761332"/>
        <a:ext cx="1406420" cy="703210"/>
      </dsp:txXfrm>
    </dsp:sp>
    <dsp:sp modelId="{61819400-3ED5-499D-95E6-64ECC88F62D3}">
      <dsp:nvSpPr>
        <dsp:cNvPr id="0" name=""/>
        <dsp:cNvSpPr/>
      </dsp:nvSpPr>
      <dsp:spPr>
        <a:xfrm>
          <a:off x="5802568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naturmangfald</a:t>
          </a:r>
          <a:endParaRPr lang="nb-NO" sz="900" b="1" kern="1200" dirty="0"/>
        </a:p>
      </dsp:txBody>
      <dsp:txXfrm>
        <a:off x="5802568" y="2759890"/>
        <a:ext cx="1406420" cy="465750"/>
      </dsp:txXfrm>
    </dsp:sp>
    <dsp:sp modelId="{904DE4B9-5AFB-4A5D-BEB0-39D5D1B6F5E4}">
      <dsp:nvSpPr>
        <dsp:cNvPr id="0" name=""/>
        <dsp:cNvSpPr/>
      </dsp:nvSpPr>
      <dsp:spPr>
        <a:xfrm>
          <a:off x="5802568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forureining</a:t>
          </a:r>
          <a:endParaRPr lang="nb-NO" sz="900" b="1" kern="1200" dirty="0"/>
        </a:p>
      </dsp:txBody>
      <dsp:txXfrm>
        <a:off x="5802568" y="3520989"/>
        <a:ext cx="1406420" cy="465750"/>
      </dsp:txXfrm>
    </dsp:sp>
    <dsp:sp modelId="{EFB304F1-F6B6-401C-BEFD-6DEB5E98C5F2}">
      <dsp:nvSpPr>
        <dsp:cNvPr id="0" name=""/>
        <dsp:cNvSpPr/>
      </dsp:nvSpPr>
      <dsp:spPr>
        <a:xfrm>
          <a:off x="7152731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landbruk</a:t>
          </a:r>
          <a:endParaRPr lang="nb-NO" sz="1050" b="1" kern="1200" dirty="0"/>
        </a:p>
      </dsp:txBody>
      <dsp:txXfrm>
        <a:off x="7152731" y="1761332"/>
        <a:ext cx="1406420" cy="703210"/>
      </dsp:txXfrm>
    </dsp:sp>
    <dsp:sp modelId="{1F9F70E5-8640-45BD-B6C4-BF02659BB8A4}">
      <dsp:nvSpPr>
        <dsp:cNvPr id="0" name=""/>
        <dsp:cNvSpPr/>
      </dsp:nvSpPr>
      <dsp:spPr>
        <a:xfrm>
          <a:off x="8854500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organisasjon </a:t>
          </a:r>
          <a:br>
            <a:rPr lang="nb-NO" sz="1400" b="1" kern="1200" dirty="0"/>
          </a:br>
          <a:r>
            <a:rPr lang="nb-NO" sz="1400" b="1" kern="1200" dirty="0"/>
            <a:t>og strategi</a:t>
          </a:r>
        </a:p>
      </dsp:txBody>
      <dsp:txXfrm>
        <a:off x="8854500" y="1761332"/>
        <a:ext cx="1406420" cy="703210"/>
      </dsp:txXfrm>
    </dsp:sp>
    <dsp:sp modelId="{C32C0C48-A0F3-41D4-8BB6-B6566DFE356D}">
      <dsp:nvSpPr>
        <dsp:cNvPr id="0" name=""/>
        <dsp:cNvSpPr/>
      </dsp:nvSpPr>
      <dsp:spPr>
        <a:xfrm>
          <a:off x="4130193" y="877457"/>
          <a:ext cx="1031468" cy="4375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stab</a:t>
          </a:r>
          <a:endParaRPr lang="nb-NO" sz="1050" b="1" kern="1200" dirty="0"/>
        </a:p>
      </dsp:txBody>
      <dsp:txXfrm>
        <a:off x="4130193" y="877457"/>
        <a:ext cx="1031468" cy="43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04.01.2022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6038F-4D86-41A7-A5FC-4D0AE18C9A3A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068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75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97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20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30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4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309355-0FC1-4B7D-B851-ADF599352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  <a:br>
              <a:rPr lang="nn-NO" noProof="0" dirty="0"/>
            </a:br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det du skal snakke om. 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bilete som passar til tema,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 </a:t>
            </a:r>
          </a:p>
          <a:p>
            <a:endParaRPr lang="nn-NO" noProof="0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36) bør vere kort og tydeleg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ald -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 </a:t>
            </a:r>
            <a:br>
              <a:rPr lang="nn-NO" noProof="0" dirty="0"/>
            </a:br>
            <a:r>
              <a:rPr lang="nn-NO" noProof="0" dirty="0"/>
              <a:t>Mykje tekst vil gjere at publikum les, og ikkje høyrer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</a:t>
            </a:r>
            <a:r>
              <a:rPr lang="nn-NO" dirty="0"/>
              <a:t> tekst (pkt. 32) til t.d. sitat, viktig poeng du vil vektleggje, kapitteldelar eller oppgåvetekst.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 tekst (pkt. 28) til t.d. sitat eller eit viktig poeng du vil vektleggje.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Klikk her for å redigere tekst. Her kan du skrive noko som </a:t>
            </a:r>
            <a:r>
              <a:rPr lang="nn-NO" noProof="0" dirty="0" err="1"/>
              <a:t>tilføyer</a:t>
            </a:r>
            <a:r>
              <a:rPr lang="nn-NO" noProof="0" dirty="0"/>
              <a:t> informasjon til biletet. Denne sida kan brukast til å samanlikne noko.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 dirty="0"/>
              <a:t>Overskrift (pkt. 36) for to bilete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Klikk her for å redigere tekst. Her kan du skrive noko som tilføyer informasjon til biletet. Denne sida kan brukast til å samanlikne noko.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og faktaboksane på denne malsida kan brukast for å samanlikne noko.</a:t>
            </a:r>
            <a:br>
              <a:rPr lang="nn-NO" noProof="0" dirty="0"/>
            </a:br>
            <a:r>
              <a:rPr lang="nn-NO" noProof="0" dirty="0"/>
              <a:t>Til dømes viss du har tre bilete som viser ei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kan brukast til å illustrere tre viktige poeng.</a:t>
            </a:r>
            <a:br>
              <a:rPr lang="nn-NO" noProof="0" dirty="0"/>
            </a:br>
            <a:r>
              <a:rPr lang="nn-NO" noProof="0" dirty="0"/>
              <a:t>Kart, bilete og illustrasjonar kan setjast inn og brukast for å samanlikne noko innan eit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Eksempel kan vere naturtypar, artar, byar, brukargrupper, kommunar, område, personar osb.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Overskrift (pkt. 36) for tre bilete + faktaboksar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Les meir om punktoppstillingar på Språkrådet.no.</a:t>
            </a:r>
          </a:p>
          <a:p>
            <a:pPr lvl="0"/>
            <a:endParaRPr lang="nn-NO" noProof="0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Felles overskrift (pkt. 36) for tre faktaboksar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igne titla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Les meir om punktoppstillingar på Språkrådet.no.</a:t>
            </a:r>
          </a:p>
          <a:p>
            <a:pPr lvl="0"/>
            <a:endParaRPr lang="nn-NO" noProof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bilete som dekker heile skjermen.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 og/eller eigar av biletet skriv du i tekstfeltet nedst på malsida.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/>
              <a:t>Her skriv du fotograf og/eller eigar av biletet.</a:t>
            </a:r>
            <a:endParaRPr lang="nn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12" name="Bilde 7">
            <a:extLst>
              <a:ext uri="{FF2B5EF4-FFF2-40B4-BE49-F238E27FC236}">
                <a16:creationId xmlns:a16="http://schemas.microsoft.com/office/drawing/2014/main" id="{35941A58-2F6A-4A0A-941E-6FBDD58ED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3.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4.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+mn-lt"/>
              </a:defRPr>
            </a:lvl1pPr>
          </a:lstStyle>
          <a:p>
            <a:r>
              <a:rPr lang="nn-NO" noProof="0" dirty="0"/>
              <a:t>Klikk på ikonet for å setje inn video som ligg lagra på datamaskina.</a:t>
            </a:r>
            <a:br>
              <a:rPr lang="nn-NO" noProof="0" dirty="0"/>
            </a:br>
            <a:r>
              <a:rPr lang="nn-NO" noProof="0" dirty="0"/>
              <a:t>Videoar frå nettet kan ikkje setjast inn.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NB. Når du set inn video i presentasjon, vert fila veldig stor.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Det er lurt at både presentasjon og </a:t>
            </a:r>
            <a:r>
              <a:rPr lang="nn-NO" noProof="0" dirty="0" err="1"/>
              <a:t>videofil</a:t>
            </a:r>
            <a:r>
              <a:rPr lang="nn-NO" noProof="0" dirty="0"/>
              <a:t> ligg lagra på same datamaskin</a:t>
            </a:r>
            <a:br>
              <a:rPr lang="nn-NO" noProof="0" dirty="0"/>
            </a:br>
            <a:r>
              <a:rPr lang="nn-NO" noProof="0" dirty="0"/>
              <a:t> som presentasjonen skal spelast av på.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Last eventuelt presentasjonen over frå minnepinne til maskin.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Viss ikkje kan avspelinga gå veldig treigt eller hakke.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an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A7C0F5-1A08-4628-9759-53EAFF79540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07524241"/>
              </p:ext>
            </p:extLst>
          </p:nvPr>
        </p:nvGraphicFramePr>
        <p:xfrm>
          <a:off x="301625" y="214610"/>
          <a:ext cx="11588749" cy="61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416483" y="6072055"/>
            <a:ext cx="1451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00" noProof="0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avdelingar og seksjonar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071815" y="6175612"/>
            <a:ext cx="803706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3638" y="2122879"/>
            <a:ext cx="0" cy="3875585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73839" y="6187471"/>
            <a:ext cx="59236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53C766-2D5F-4112-A8E1-3415AEB352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03628508"/>
              </p:ext>
            </p:extLst>
          </p:nvPr>
        </p:nvGraphicFramePr>
        <p:xfrm>
          <a:off x="792711" y="441902"/>
          <a:ext cx="10606578" cy="550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D1A141D-BC8A-4631-ADD3-2E4A6C40515D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B65355-1184-422B-972B-1DC01BF3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7" name="Grafikk 6" descr="Radiomikrofon">
            <a:extLst>
              <a:ext uri="{FF2B5EF4-FFF2-40B4-BE49-F238E27FC236}">
                <a16:creationId xmlns:a16="http://schemas.microsoft.com/office/drawing/2014/main" id="{089C921C-D0E0-4578-BBEC-42AF5CA29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964" y="4444139"/>
            <a:ext cx="1338072" cy="1338072"/>
          </a:xfrm>
          <a:prstGeom prst="rect">
            <a:avLst/>
          </a:prstGeom>
        </p:spPr>
      </p:pic>
      <p:pic>
        <p:nvPicPr>
          <p:cNvPr id="9" name="Grafikk 8" descr="Lukk">
            <a:extLst>
              <a:ext uri="{FF2B5EF4-FFF2-40B4-BE49-F238E27FC236}">
                <a16:creationId xmlns:a16="http://schemas.microsoft.com/office/drawing/2014/main" id="{33AD0818-407C-47E8-8BD1-2EEAB6A20C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705" y="4458880"/>
            <a:ext cx="1308590" cy="1308590"/>
          </a:xfrm>
          <a:prstGeom prst="rect">
            <a:avLst/>
          </a:prstGeom>
        </p:spPr>
      </p:pic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6684CEEE-41CB-4636-B6B8-05397ED31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992" y="1243899"/>
            <a:ext cx="9272016" cy="2576997"/>
          </a:xfrm>
          <a:prstGeom prst="rect">
            <a:avLst/>
          </a:prstGeom>
          <a:effectLst/>
        </p:spPr>
        <p:txBody>
          <a:bodyPr anchor="b"/>
          <a:lstStyle>
            <a:lvl1pPr marL="0" indent="0" algn="ctr">
              <a:buNone/>
              <a:defRPr sz="36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Her kan du t.d. skrive: Vi testar no lyd. Ver venleg og skru av mikrofonen din når du ikkje har ordet.</a:t>
            </a:r>
          </a:p>
        </p:txBody>
      </p:sp>
    </p:spTree>
    <p:extLst>
      <p:ext uri="{BB962C8B-B14F-4D97-AF65-F5344CB8AC3E}">
        <p14:creationId xmlns:p14="http://schemas.microsoft.com/office/powerpoint/2010/main" val="3234528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FD9D1D-F9A7-4FCE-BBB1-98CCE9A97DFF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20574A-9FB5-4848-A3D9-625AD62C7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36D7B3-D7EC-4C54-B7AC-7FA6DAB5BCA9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Pause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8135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98A13C4-60F2-4DE4-8055-524B09DEBE6E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D23FF3-893C-4FA7-B9E7-1DC10D9BE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2F1B687-ADE6-458B-815C-CDE4540EEA82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Spørsmål?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366799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38B21585-DEB5-4737-A3BA-54AF1A3EE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4156"/>
          <a:stretch/>
        </p:blipFill>
        <p:spPr>
          <a:xfrm>
            <a:off x="1517377" y="89667"/>
            <a:ext cx="9157245" cy="661588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C405091-43F2-4647-B984-EC2D3EB2438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244204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CF71E403-D4D5-4188-A8E9-21C7D241C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4069"/>
          <a:stretch/>
        </p:blipFill>
        <p:spPr>
          <a:xfrm>
            <a:off x="1558221" y="147472"/>
            <a:ext cx="9075558" cy="656305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74EE01E-A29C-4CEA-8E8B-61960029206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390965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44) på framsidemal med eitt bilete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/>
              <a:t>Klikk på ikonet i midten for å setje inn bilete som passar tema. </a:t>
            </a:r>
          </a:p>
          <a:p>
            <a:endParaRPr lang="nn-NO" noProof="0"/>
          </a:p>
          <a:p>
            <a:r>
              <a:rPr lang="nn-NO" noProof="0"/>
              <a:t>Hvis du ikkje har eit bilete som er relevant, kan du bruke ein forsidemal utan bilete.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753A3B01-0ABE-48D4-9300-377DBC330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5539482-80DF-4B2A-81D4-5BE4072EC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EE362B7-3455-4AB0-88FD-AF5C8EB7FF7E}"/>
              </a:ext>
            </a:extLst>
          </p:cNvPr>
          <p:cNvSpPr txBox="1"/>
          <p:nvPr userDrawn="1"/>
        </p:nvSpPr>
        <p:spPr>
          <a:xfrm>
            <a:off x="963533" y="5641859"/>
            <a:ext cx="399807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E7DC5D5-74A9-4E23-A5B5-93A2DEDA80FC}"/>
              </a:ext>
            </a:extLst>
          </p:cNvPr>
          <p:cNvSpPr txBox="1"/>
          <p:nvPr userDrawn="1"/>
        </p:nvSpPr>
        <p:spPr>
          <a:xfrm>
            <a:off x="963533" y="5641859"/>
            <a:ext cx="3773389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7">
            <a:extLst>
              <a:ext uri="{FF2B5EF4-FFF2-40B4-BE49-F238E27FC236}">
                <a16:creationId xmlns:a16="http://schemas.microsoft.com/office/drawing/2014/main" id="{4422B4DA-82E5-4374-B8A5-FBE006CA7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setje inn ein avsluttande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Til dømes ein kort oppsummering, nyttige lenkjer, hugseliste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Klikk på ikonet for å setje inn bilete som passar til den avsluttande sida di. </a:t>
            </a:r>
            <a:br>
              <a:rPr lang="nn-NO" noProof="0"/>
            </a:br>
            <a:br>
              <a:rPr lang="nn-NO" noProof="0"/>
            </a:br>
            <a:endParaRPr lang="nn-NO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n-NO" noProof="0"/>
            </a:br>
            <a:r>
              <a:rPr lang="nn-NO" noProof="0"/>
              <a:t>Har du ikkje bilete som passar til tema, kan du bruke ei malside utan bilete. </a:t>
            </a:r>
          </a:p>
          <a:p>
            <a:endParaRPr lang="nn-NO" noProof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1128817-379A-416F-AF14-F693115875F8}"/>
              </a:ext>
            </a:extLst>
          </p:cNvPr>
          <p:cNvSpPr txBox="1"/>
          <p:nvPr userDrawn="1"/>
        </p:nvSpPr>
        <p:spPr>
          <a:xfrm>
            <a:off x="963533" y="5641859"/>
            <a:ext cx="388212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7">
            <a:extLst>
              <a:ext uri="{FF2B5EF4-FFF2-40B4-BE49-F238E27FC236}">
                <a16:creationId xmlns:a16="http://schemas.microsoft.com/office/drawing/2014/main" id="{D99640F7-FAED-42EF-A1F3-270D35A131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n-NO" noProof="0"/>
              <a:t>Klikk på ikonet i midten for å setje inn eit bilete på siste sida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sette inn en avsluttende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nn-NO" sz="300" i="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7B1C0364-2969-4DA8-A8E9-042B4C81D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989" y="5343436"/>
            <a:ext cx="4796898" cy="14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n-NO" noProof="0"/>
              <a:t>Overskrifta (pkt. 36) bør vere kort og tydeleg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tr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i midten for å setje</a:t>
            </a:r>
            <a:br>
              <a:rPr lang="nn-NO" noProof="0" dirty="0"/>
            </a:br>
            <a:r>
              <a:rPr lang="nn-NO" noProof="0" dirty="0"/>
              <a:t>inn eit bilete i liggjande format.</a:t>
            </a:r>
          </a:p>
          <a:p>
            <a:r>
              <a:rPr lang="nn-NO" noProof="0" dirty="0"/>
              <a:t>Denne forsidemalen må ha </a:t>
            </a:r>
            <a:br>
              <a:rPr lang="nn-NO" noProof="0" dirty="0"/>
            </a:br>
            <a:r>
              <a:rPr lang="nn-NO" noProof="0" dirty="0"/>
              <a:t>tre bilete, viss ikkje blir </a:t>
            </a:r>
            <a:br>
              <a:rPr lang="nn-NO" noProof="0" dirty="0"/>
            </a:br>
            <a:r>
              <a:rPr lang="nn-NO" noProof="0" dirty="0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3.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2.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44) på framsidemal med tre </a:t>
            </a:r>
            <a:r>
              <a:rPr lang="nn-NO" noProof="0" dirty="0" err="1"/>
              <a:t>bilder</a:t>
            </a:r>
            <a:endParaRPr lang="nn-NO" noProof="0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7">
            <a:extLst>
              <a:ext uri="{FF2B5EF4-FFF2-40B4-BE49-F238E27FC236}">
                <a16:creationId xmlns:a16="http://schemas.microsoft.com/office/drawing/2014/main" id="{107F0FB7-D00A-47B9-B54A-A52DD3918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/>
              <a:t>Overskrift (pkt. 54) biletemal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7">
            <a:extLst>
              <a:ext uri="{FF2B5EF4-FFF2-40B4-BE49-F238E27FC236}">
                <a16:creationId xmlns:a16="http://schemas.microsoft.com/office/drawing/2014/main" id="{BE36C3A1-1E6A-433E-BC18-C7AB004FF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54) på framsidemal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04.01.2022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7">
            <a:extLst>
              <a:ext uri="{FF2B5EF4-FFF2-40B4-BE49-F238E27FC236}">
                <a16:creationId xmlns:a16="http://schemas.microsoft.com/office/drawing/2014/main" id="{EC9F9CC1-272C-4697-8463-DE2253916D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I faktaboksen kan du skrive viktig informasjon som høyrer til temaa du snakkar om. </a:t>
            </a:r>
            <a:br>
              <a:rPr lang="nn-NO" noProof="0" dirty="0"/>
            </a:br>
            <a:r>
              <a:rPr lang="nn-NO" noProof="0" dirty="0"/>
              <a:t>Til dømes ein lovparagraf, statistikk eller ei hugseliste med nyttige tips.</a:t>
            </a:r>
            <a:br>
              <a:rPr lang="nn-NO" noProof="0" dirty="0"/>
            </a:br>
            <a:r>
              <a:rPr lang="nn-NO" noProof="0" dirty="0"/>
              <a:t>Bruk stor bokstav og punktum dersom det er heile setningar i kvart punkt.</a:t>
            </a:r>
            <a:br>
              <a:rPr lang="nn-NO" noProof="0" dirty="0"/>
            </a:br>
            <a:r>
              <a:rPr lang="nn-NO" noProof="0" dirty="0"/>
              <a:t>Skriv gjerne inn kjelde for fakta, som til dømes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rgbClr val="00244E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  <a:p>
            <a:pPr lvl="0"/>
            <a:endParaRPr lang="nn-NO" noProof="0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6" r:id="rId2"/>
    <p:sldLayoutId id="2147483667" r:id="rId3"/>
    <p:sldLayoutId id="2147483669" r:id="rId4"/>
    <p:sldLayoutId id="2147483756" r:id="rId5"/>
    <p:sldLayoutId id="2147483730" r:id="rId6"/>
    <p:sldLayoutId id="2147483664" r:id="rId7"/>
    <p:sldLayoutId id="2147483760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690" r:id="rId24"/>
    <p:sldLayoutId id="2147483763" r:id="rId25"/>
    <p:sldLayoutId id="2147483762" r:id="rId26"/>
    <p:sldLayoutId id="2147483765" r:id="rId27"/>
    <p:sldLayoutId id="2147483766" r:id="rId28"/>
    <p:sldLayoutId id="2147483767" r:id="rId29"/>
    <p:sldLayoutId id="2147483759" r:id="rId30"/>
    <p:sldLayoutId id="2147483758" r:id="rId31"/>
    <p:sldLayoutId id="2147483757" r:id="rId32"/>
    <p:sldLayoutId id="2147483746" r:id="rId33"/>
    <p:sldLayoutId id="2147483768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fvlpost@statsforvalteren.n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forskrift/2020-05-26-1061/&#167;3" TargetMode="External"/><Relationship Id="rId2" Type="http://schemas.openxmlformats.org/officeDocument/2006/relationships/hyperlink" Target="https://lovdata.no/forskrift/2020-03-27-470/&#167;14b" TargetMode="Externa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www.udir.no/regelverkstolkninger/rammene-i-regelverket-for-barnehage--og-skoletilbudet-under-koronapandemien/" TargetMode="External"/><Relationship Id="rId4" Type="http://schemas.openxmlformats.org/officeDocument/2006/relationships/hyperlink" Target="https://www.udir.no/kvalitet-og-kompetanse/sikkerhet-og-beredskap/informasjon-om-koronavirus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4B59F6-7379-4228-B25F-A7E28B4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/>
              <a:t>04.01.2022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29E1BA-139D-460E-83AA-1029D85A6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n-NO" dirty="0"/>
              <a:t>Regelverk som gjeld for barnehagar og skular – </a:t>
            </a:r>
            <a:r>
              <a:rPr lang="nn-NO" dirty="0" err="1"/>
              <a:t>Covid</a:t>
            </a:r>
            <a:r>
              <a:rPr lang="nn-NO" dirty="0"/>
              <a:t> 19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DE3AC8-9449-4245-8126-8DB4893FC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7149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282442-A9E2-438B-B682-F7B7C4BA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4760B9-366D-4BD1-96B0-BACAE4AA4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Kommunen som smittevernmyndigheit skal rapportere til </a:t>
            </a:r>
            <a:r>
              <a:rPr lang="nb-NO" dirty="0" err="1"/>
              <a:t>statsforvaltaren</a:t>
            </a:r>
            <a:r>
              <a:rPr lang="nb-NO" dirty="0"/>
              <a:t> om endra tiltaksnivå og eventuell stenging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Barnehage- og </a:t>
            </a:r>
            <a:r>
              <a:rPr lang="nb-NO" dirty="0" err="1"/>
              <a:t>skuleeigar</a:t>
            </a:r>
            <a:r>
              <a:rPr lang="nb-NO" dirty="0"/>
              <a:t> skal rapportere til </a:t>
            </a:r>
            <a:r>
              <a:rPr lang="nb-NO" dirty="0" err="1"/>
              <a:t>statsforvaltaren</a:t>
            </a:r>
            <a:r>
              <a:rPr lang="nb-NO" dirty="0"/>
              <a:t> om endra/redusert </a:t>
            </a:r>
            <a:r>
              <a:rPr lang="nb-NO" dirty="0" err="1"/>
              <a:t>tilbod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Rapporteringa skal inkludere heimel og grunngjeving for avgjerda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Rapportering til postmottak: </a:t>
            </a:r>
            <a:r>
              <a:rPr lang="nb-NO" b="0" i="0" u="none" strike="noStrike" dirty="0">
                <a:solidFill>
                  <a:srgbClr val="BDC3C7"/>
                </a:solidFill>
                <a:effectLst/>
                <a:latin typeface="Open Sans" panose="020B0606030504020204" pitchFamily="34" charset="0"/>
                <a:hlinkClick r:id="rId3"/>
              </a:rPr>
              <a:t>sfvlpost@statsforvalteren.no</a:t>
            </a:r>
            <a:endParaRPr lang="nb-NO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722F7E-2B9B-45A8-A78B-712CB7D0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 til Utdanningsdirektoratet/KD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02E937-78FF-4E26-8B84-A8D629507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err="1"/>
              <a:t>Statsforvaltaren</a:t>
            </a:r>
            <a:r>
              <a:rPr lang="nb-NO" dirty="0"/>
              <a:t> rapporterer </a:t>
            </a:r>
            <a:r>
              <a:rPr lang="nb-NO" dirty="0" err="1"/>
              <a:t>vekentleg</a:t>
            </a:r>
            <a:r>
              <a:rPr lang="nb-NO" dirty="0"/>
              <a:t> ut mars 2022</a:t>
            </a:r>
          </a:p>
          <a:p>
            <a:endParaRPr lang="nb-NO" dirty="0"/>
          </a:p>
          <a:p>
            <a:pPr marL="457200" indent="-457200">
              <a:buAutoNum type="arabicPeriod"/>
            </a:pPr>
            <a:r>
              <a:rPr lang="nb-NO" sz="2000" dirty="0"/>
              <a:t>Korleis er driftssituasjonen i </a:t>
            </a:r>
            <a:r>
              <a:rPr lang="nb-NO" sz="2000" dirty="0" err="1"/>
              <a:t>barnehagar</a:t>
            </a:r>
            <a:r>
              <a:rPr lang="nb-NO" sz="2000" dirty="0"/>
              <a:t> og grunnopplæringa?</a:t>
            </a:r>
          </a:p>
          <a:p>
            <a:pPr marL="457200" indent="-457200">
              <a:buAutoNum type="arabicPeriod"/>
            </a:pPr>
            <a:r>
              <a:rPr lang="nb-NO" sz="2000" dirty="0"/>
              <a:t>Korleis er bemanningssituasjonen og korleis påverkar denne drifta av </a:t>
            </a:r>
            <a:r>
              <a:rPr lang="nb-NO" sz="2000" dirty="0" err="1"/>
              <a:t>barnehagar</a:t>
            </a:r>
            <a:r>
              <a:rPr lang="nb-NO" sz="2000" dirty="0"/>
              <a:t> og </a:t>
            </a:r>
            <a:r>
              <a:rPr lang="nb-NO" sz="2000" dirty="0" err="1"/>
              <a:t>skular</a:t>
            </a:r>
            <a:r>
              <a:rPr lang="nb-NO" sz="2000" dirty="0"/>
              <a:t>?</a:t>
            </a:r>
          </a:p>
          <a:p>
            <a:pPr marL="457200" indent="-457200">
              <a:buAutoNum type="arabicPeriod"/>
            </a:pPr>
            <a:r>
              <a:rPr lang="nb-NO" sz="2000" dirty="0"/>
              <a:t>Kva smitteverntiltak som påverkar barn og </a:t>
            </a:r>
            <a:r>
              <a:rPr lang="nb-NO" sz="2000" dirty="0" err="1"/>
              <a:t>elevar</a:t>
            </a:r>
            <a:r>
              <a:rPr lang="nb-NO" sz="2000" dirty="0"/>
              <a:t> er tatt i bruk, ut over </a:t>
            </a:r>
            <a:r>
              <a:rPr lang="nb-NO" sz="2000" dirty="0" err="1"/>
              <a:t>dei</a:t>
            </a:r>
            <a:r>
              <a:rPr lang="nb-NO" sz="2000" dirty="0"/>
              <a:t> nasjonale tiltaka (gult, </a:t>
            </a:r>
            <a:r>
              <a:rPr lang="nb-NO" sz="2000" dirty="0" err="1"/>
              <a:t>raudt</a:t>
            </a:r>
            <a:r>
              <a:rPr lang="nb-NO" sz="2000" dirty="0"/>
              <a:t> nivå i trafikklysmodellen osv.) og kva er </a:t>
            </a:r>
            <a:r>
              <a:rPr lang="nb-NO" sz="2000" dirty="0" err="1"/>
              <a:t>grunngjevinga</a:t>
            </a:r>
            <a:r>
              <a:rPr lang="nb-NO" sz="2000" dirty="0"/>
              <a:t> for eventuelle lokale tiltak?</a:t>
            </a:r>
          </a:p>
          <a:p>
            <a:pPr marL="457200" indent="-457200">
              <a:buAutoNum type="arabicPeriod"/>
            </a:pPr>
            <a:r>
              <a:rPr lang="nb-NO" sz="2000" dirty="0"/>
              <a:t>Korleis blir </a:t>
            </a:r>
            <a:r>
              <a:rPr lang="nb-NO" sz="2000" dirty="0" err="1"/>
              <a:t>tilbodet</a:t>
            </a:r>
            <a:r>
              <a:rPr lang="nb-NO" sz="2000" dirty="0"/>
              <a:t>/</a:t>
            </a:r>
            <a:r>
              <a:rPr lang="nb-NO" sz="2000" dirty="0" err="1"/>
              <a:t>opplæringstilbodet</a:t>
            </a:r>
            <a:r>
              <a:rPr lang="nb-NO" sz="2000" dirty="0"/>
              <a:t> til barn og </a:t>
            </a:r>
            <a:r>
              <a:rPr lang="nb-NO" sz="2000" dirty="0" err="1"/>
              <a:t>elevar</a:t>
            </a:r>
            <a:r>
              <a:rPr lang="nb-NO" sz="2000" dirty="0"/>
              <a:t> </a:t>
            </a:r>
            <a:r>
              <a:rPr lang="nb-NO" sz="2000" dirty="0" err="1"/>
              <a:t>påverka</a:t>
            </a:r>
            <a:r>
              <a:rPr lang="nb-NO" sz="2000" dirty="0"/>
              <a:t>?</a:t>
            </a:r>
          </a:p>
          <a:p>
            <a:pPr marL="457200" indent="-457200">
              <a:buAutoNum type="arabicPeriod"/>
            </a:pPr>
            <a:r>
              <a:rPr lang="nb-NO" sz="2000" dirty="0"/>
              <a:t>Kva er status for </a:t>
            </a:r>
            <a:r>
              <a:rPr lang="nb-NO" sz="2000" dirty="0" err="1"/>
              <a:t>fråver</a:t>
            </a:r>
            <a:r>
              <a:rPr lang="nb-NO" sz="2000" dirty="0"/>
              <a:t> for </a:t>
            </a:r>
            <a:r>
              <a:rPr lang="nb-NO" sz="2000" dirty="0" err="1"/>
              <a:t>elevar</a:t>
            </a:r>
            <a:r>
              <a:rPr lang="nb-NO" sz="2000" dirty="0"/>
              <a:t> og tilsette?</a:t>
            </a:r>
          </a:p>
        </p:txBody>
      </p:sp>
    </p:spTree>
    <p:extLst>
      <p:ext uri="{BB962C8B-B14F-4D97-AF65-F5344CB8AC3E}">
        <p14:creationId xmlns:p14="http://schemas.microsoft.com/office/powerpoint/2010/main" val="131710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8129F-123E-4E06-AF67-D56B44D2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forskrifter og </a:t>
            </a:r>
            <a:r>
              <a:rPr lang="nb-NO" dirty="0" err="1"/>
              <a:t>avklaringar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F0B923-7D14-46A2-8A26-3C19E05035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dirty="0">
                <a:ea typeface="Open Sans Light"/>
                <a:cs typeface="Open Sans Light"/>
                <a:hlinkClick r:id="rId2"/>
              </a:rPr>
              <a:t>Covid-19 forskrift § 14b om krav til smittevernforsvarlig drift av barnehager og skoler</a:t>
            </a:r>
            <a:endParaRPr lang="nb-NO" sz="2000" dirty="0">
              <a:ea typeface="Open Sans Light"/>
              <a:cs typeface="Open Sans Light"/>
            </a:endParaRPr>
          </a:p>
          <a:p>
            <a:endParaRPr lang="nb-NO" sz="2000" dirty="0"/>
          </a:p>
          <a:p>
            <a:r>
              <a:rPr lang="nb-NO" sz="2000" dirty="0">
                <a:ea typeface="Open Sans Light"/>
                <a:cs typeface="Open Sans Light"/>
                <a:hlinkClick r:id="rId3"/>
              </a:rPr>
              <a:t>Midlertidig forskrift om tilpasninger i reglene - § 3 Tilbud på skolen og hjemme under utbrudd av covid-19</a:t>
            </a:r>
            <a:endParaRPr lang="nb-NO" sz="2000" dirty="0">
              <a:ea typeface="Open Sans Light"/>
              <a:cs typeface="Open Sans Light"/>
            </a:endParaRPr>
          </a:p>
          <a:p>
            <a:endParaRPr lang="nb-NO" sz="2000" dirty="0"/>
          </a:p>
          <a:p>
            <a:r>
              <a:rPr lang="nb-NO" sz="2000" dirty="0" err="1">
                <a:ea typeface="Open Sans Light"/>
                <a:cs typeface="Open Sans Light"/>
                <a:hlinkClick r:id="rId4"/>
              </a:rPr>
              <a:t>Udir</a:t>
            </a:r>
            <a:r>
              <a:rPr lang="nb-NO" sz="2000" dirty="0">
                <a:ea typeface="Open Sans Light"/>
                <a:cs typeface="Open Sans Light"/>
                <a:hlinkClick r:id="rId4"/>
              </a:rPr>
              <a:t> - Informasjon om korona</a:t>
            </a:r>
            <a:endParaRPr lang="nb-NO" sz="2000" dirty="0">
              <a:ea typeface="Open Sans Light"/>
              <a:cs typeface="Open Sans Light"/>
            </a:endParaRPr>
          </a:p>
          <a:p>
            <a:endParaRPr lang="nb-NO" sz="2000" dirty="0"/>
          </a:p>
          <a:p>
            <a:r>
              <a:rPr lang="nb-NO" sz="2000" dirty="0">
                <a:ea typeface="Open Sans Light"/>
                <a:cs typeface="Open Sans Light"/>
                <a:hlinkClick r:id="rId5"/>
              </a:rPr>
              <a:t>Veiledning fra </a:t>
            </a:r>
            <a:r>
              <a:rPr lang="nb-NO" sz="2000" dirty="0" err="1">
                <a:ea typeface="Open Sans Light"/>
                <a:cs typeface="Open Sans Light"/>
                <a:hlinkClick r:id="rId5"/>
              </a:rPr>
              <a:t>Udir</a:t>
            </a:r>
            <a:r>
              <a:rPr lang="nb-NO" sz="2000" dirty="0">
                <a:ea typeface="Open Sans Light"/>
                <a:cs typeface="Open Sans Light"/>
                <a:hlinkClick r:id="rId5"/>
              </a:rPr>
              <a:t> om rammene i regelverket for barnehage- og skoletilbud</a:t>
            </a:r>
            <a:endParaRPr lang="nb-NO" sz="2000" dirty="0">
              <a:ea typeface="Open Sans Light"/>
              <a:cs typeface="Open Sans Ligh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948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1A1E0B-5997-4E05-80FE-5266C58B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1A4634-446E-4EEA-B1AC-B9B0B9714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dirty="0"/>
              <a:t>Koronatiltak for barnehagar og skular </a:t>
            </a:r>
          </a:p>
          <a:p>
            <a:pPr marL="457200" indent="-457200">
              <a:buFont typeface="+mj-lt"/>
              <a:buAutoNum type="arabicPeriod"/>
            </a:pPr>
            <a:r>
              <a:rPr lang="nn-NO" dirty="0"/>
              <a:t>Samanhengane i regelverket </a:t>
            </a:r>
          </a:p>
          <a:p>
            <a:pPr marL="457200" indent="-457200">
              <a:buFont typeface="+mj-lt"/>
              <a:buAutoNum type="arabicPeriod"/>
            </a:pPr>
            <a:r>
              <a:rPr lang="nn-NO" dirty="0"/>
              <a:t>Spørsmål og problemstillingar</a:t>
            </a:r>
          </a:p>
        </p:txBody>
      </p:sp>
    </p:spTree>
    <p:extLst>
      <p:ext uri="{BB962C8B-B14F-4D97-AF65-F5344CB8AC3E}">
        <p14:creationId xmlns:p14="http://schemas.microsoft.com/office/powerpoint/2010/main" val="362875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91053-27C8-4017-A033-20DE20F8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Situasjonen før jul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F3A1CA-06B2-4017-B2FE-632C8C805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Krevjande</a:t>
            </a:r>
            <a:r>
              <a:rPr lang="nb-NO" dirty="0"/>
              <a:t> bemanningssituasjon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Foreldre held barn og </a:t>
            </a:r>
            <a:r>
              <a:rPr lang="nb-NO" dirty="0" err="1"/>
              <a:t>elevar</a:t>
            </a:r>
            <a:r>
              <a:rPr lang="nb-NO" dirty="0"/>
              <a:t> heime grunna frykt for smitte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Stenging/redusert </a:t>
            </a:r>
            <a:r>
              <a:rPr lang="nb-NO" dirty="0" err="1"/>
              <a:t>tilbod</a:t>
            </a:r>
            <a:r>
              <a:rPr lang="nb-NO" dirty="0"/>
              <a:t> i </a:t>
            </a:r>
            <a:r>
              <a:rPr lang="nb-NO" dirty="0" err="1"/>
              <a:t>barnehagar</a:t>
            </a:r>
            <a:r>
              <a:rPr lang="nb-NO" dirty="0"/>
              <a:t> og </a:t>
            </a:r>
            <a:r>
              <a:rPr lang="nb-NO" dirty="0" err="1"/>
              <a:t>skular</a:t>
            </a:r>
            <a:r>
              <a:rPr lang="nb-NO" dirty="0"/>
              <a:t>/</a:t>
            </a:r>
            <a:r>
              <a:rPr lang="nb-NO" dirty="0" err="1"/>
              <a:t>heimeskule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712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C2AC9F-B133-41E7-8CBC-7E9329F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Koronatiltak for </a:t>
            </a:r>
            <a:r>
              <a:rPr lang="nb-NO" dirty="0" err="1"/>
              <a:t>barnehagar</a:t>
            </a:r>
            <a:r>
              <a:rPr lang="nb-NO" dirty="0"/>
              <a:t> og </a:t>
            </a:r>
            <a:r>
              <a:rPr lang="nb-NO" dirty="0" err="1"/>
              <a:t>skular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2093F0-3543-430C-9427-3CB62A7656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Nasjonale tiltaksnivå: </a:t>
            </a:r>
          </a:p>
          <a:p>
            <a:pPr marL="1028700" lvl="1" indent="-342900"/>
            <a:r>
              <a:rPr lang="nb-NO" sz="1800" dirty="0" err="1"/>
              <a:t>Barnehagar</a:t>
            </a:r>
            <a:r>
              <a:rPr lang="nb-NO" sz="1800" dirty="0"/>
              <a:t>, </a:t>
            </a:r>
            <a:r>
              <a:rPr lang="nb-NO" sz="1800" dirty="0" err="1"/>
              <a:t>barneskular</a:t>
            </a:r>
            <a:r>
              <a:rPr lang="nb-NO" sz="1800" dirty="0"/>
              <a:t>, SFO og </a:t>
            </a:r>
            <a:r>
              <a:rPr lang="nb-NO" sz="1800" dirty="0" err="1"/>
              <a:t>ungdomsskular</a:t>
            </a:r>
            <a:r>
              <a:rPr lang="nb-NO" sz="1800" dirty="0"/>
              <a:t> må framleis drive på gult nivå </a:t>
            </a:r>
          </a:p>
          <a:p>
            <a:pPr marL="1028700" lvl="1" indent="-342900"/>
            <a:r>
              <a:rPr lang="nb-NO" sz="1800" dirty="0" err="1"/>
              <a:t>Vidaregåande</a:t>
            </a:r>
            <a:r>
              <a:rPr lang="nb-NO" sz="1800" dirty="0"/>
              <a:t> </a:t>
            </a:r>
            <a:r>
              <a:rPr lang="nb-NO" sz="1800" dirty="0" err="1"/>
              <a:t>skular</a:t>
            </a:r>
            <a:r>
              <a:rPr lang="nb-NO" sz="1800" dirty="0"/>
              <a:t> og </a:t>
            </a:r>
            <a:r>
              <a:rPr lang="nb-NO" sz="1800" dirty="0" err="1"/>
              <a:t>vaksenopplæring</a:t>
            </a:r>
            <a:r>
              <a:rPr lang="nb-NO" sz="1800" dirty="0"/>
              <a:t> må drive på </a:t>
            </a:r>
            <a:r>
              <a:rPr lang="nb-NO" sz="1800" dirty="0" err="1"/>
              <a:t>raudt</a:t>
            </a:r>
            <a:r>
              <a:rPr lang="nb-NO" sz="1800" dirty="0"/>
              <a:t> nivå</a:t>
            </a:r>
          </a:p>
          <a:p>
            <a:pPr marL="1028700" lvl="1" indent="-342900"/>
            <a:r>
              <a:rPr lang="nb-NO" sz="1800" dirty="0"/>
              <a:t>Tiltaka er </a:t>
            </a:r>
            <a:r>
              <a:rPr lang="nb-NO" sz="1800" dirty="0" err="1"/>
              <a:t>vedteke</a:t>
            </a:r>
            <a:r>
              <a:rPr lang="nb-NO" sz="1800" dirty="0"/>
              <a:t> å gjelde fram til 13. januar 2022</a:t>
            </a:r>
          </a:p>
          <a:p>
            <a:pPr marL="1028700" lvl="1" indent="-342900"/>
            <a:r>
              <a:rPr lang="nb-NO" sz="1800" dirty="0"/>
              <a:t>Personale kan teste seg ut av karantene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Lokale </a:t>
            </a:r>
            <a:r>
              <a:rPr lang="nb-NO" sz="2000" dirty="0" err="1"/>
              <a:t>helsemyndigheiter</a:t>
            </a:r>
            <a:r>
              <a:rPr lang="nb-NO" sz="2000" dirty="0"/>
              <a:t> i </a:t>
            </a:r>
            <a:r>
              <a:rPr lang="nb-NO" sz="2000" dirty="0" err="1"/>
              <a:t>kommunar</a:t>
            </a:r>
            <a:r>
              <a:rPr lang="nb-NO" sz="2000" dirty="0"/>
              <a:t> med </a:t>
            </a:r>
            <a:r>
              <a:rPr lang="nb-NO" sz="2000" dirty="0" err="1"/>
              <a:t>mykje</a:t>
            </a:r>
            <a:r>
              <a:rPr lang="nb-NO" sz="2000" dirty="0"/>
              <a:t> smitte kan vurdere om det er behov for </a:t>
            </a:r>
            <a:r>
              <a:rPr lang="nb-NO" sz="2000" dirty="0" err="1"/>
              <a:t>raudt</a:t>
            </a:r>
            <a:r>
              <a:rPr lang="nb-NO" sz="2000" dirty="0"/>
              <a:t> tiltaksnivå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Barnehagar</a:t>
            </a:r>
            <a:r>
              <a:rPr lang="nb-NO" sz="2000" dirty="0"/>
              <a:t> og barne- og </a:t>
            </a:r>
            <a:r>
              <a:rPr lang="nb-NO" sz="2000" dirty="0" err="1"/>
              <a:t>ungdomsskular</a:t>
            </a:r>
            <a:r>
              <a:rPr lang="nb-NO" sz="2000" dirty="0"/>
              <a:t> må </a:t>
            </a:r>
            <a:r>
              <a:rPr lang="nb-NO" sz="2000" dirty="0" err="1"/>
              <a:t>vere</a:t>
            </a:r>
            <a:r>
              <a:rPr lang="nb-NO" sz="2000" dirty="0"/>
              <a:t> førebudd på å raskt gå over til </a:t>
            </a:r>
            <a:r>
              <a:rPr lang="nb-NO" sz="2000" dirty="0" err="1"/>
              <a:t>raudt</a:t>
            </a:r>
            <a:r>
              <a:rPr lang="nb-NO" sz="2000" dirty="0"/>
              <a:t> 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Frå</a:t>
            </a:r>
            <a:r>
              <a:rPr lang="nb-NO" sz="2000" dirty="0"/>
              <a:t> 1. januar er tilsette i </a:t>
            </a:r>
            <a:r>
              <a:rPr lang="nb-NO" sz="2000" dirty="0" err="1"/>
              <a:t>skular</a:t>
            </a:r>
            <a:r>
              <a:rPr lang="nb-NO" sz="2000" dirty="0"/>
              <a:t> og </a:t>
            </a:r>
            <a:r>
              <a:rPr lang="nb-NO" sz="2000" dirty="0" err="1"/>
              <a:t>barnehagar</a:t>
            </a:r>
            <a:r>
              <a:rPr lang="nb-NO" sz="2000" dirty="0"/>
              <a:t> </a:t>
            </a:r>
            <a:r>
              <a:rPr lang="nb-NO" sz="2000" dirty="0" err="1"/>
              <a:t>unnteke</a:t>
            </a:r>
            <a:r>
              <a:rPr lang="nb-NO" sz="2000" dirty="0"/>
              <a:t> </a:t>
            </a:r>
            <a:r>
              <a:rPr lang="nb-NO" sz="2000" dirty="0" err="1"/>
              <a:t>frå</a:t>
            </a:r>
            <a:r>
              <a:rPr lang="nb-NO" sz="2000" dirty="0"/>
              <a:t> smittekarantene i arbeidstida</a:t>
            </a:r>
          </a:p>
        </p:txBody>
      </p:sp>
    </p:spTree>
    <p:extLst>
      <p:ext uri="{BB962C8B-B14F-4D97-AF65-F5344CB8AC3E}">
        <p14:creationId xmlns:p14="http://schemas.microsoft.com/office/powerpoint/2010/main" val="2346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853044-1F0B-46F8-913A-4FE95032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Regelverk - utgangspunkt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AE1972-9128-41DC-9630-93BBCB4EC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</a:t>
            </a:r>
            <a:r>
              <a:rPr lang="nb-NO" dirty="0" err="1"/>
              <a:t>alminnelege</a:t>
            </a:r>
            <a:r>
              <a:rPr lang="nb-NO" dirty="0"/>
              <a:t> regelverket gjeld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Barn har rett til barnehageplass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Elevar</a:t>
            </a:r>
            <a:r>
              <a:rPr lang="nb-NO" dirty="0"/>
              <a:t> har rett og plikt til opplæring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har i tillegg </a:t>
            </a:r>
            <a:r>
              <a:rPr lang="nb-NO" dirty="0" err="1"/>
              <a:t>eit</a:t>
            </a:r>
            <a:r>
              <a:rPr lang="nb-NO" dirty="0"/>
              <a:t> midlertidig regelverk som tek høgde for følgjer av pandemien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Redusert </a:t>
            </a:r>
            <a:r>
              <a:rPr lang="nb-NO" dirty="0" err="1"/>
              <a:t>tilbod</a:t>
            </a:r>
            <a:r>
              <a:rPr lang="nb-NO" dirty="0"/>
              <a:t>/endra </a:t>
            </a:r>
            <a:r>
              <a:rPr lang="nb-NO" dirty="0" err="1"/>
              <a:t>tilbod</a:t>
            </a:r>
            <a:r>
              <a:rPr lang="nb-NO" dirty="0"/>
              <a:t>, eventuelt stenging, krev heimel</a:t>
            </a:r>
          </a:p>
        </p:txBody>
      </p:sp>
    </p:spTree>
    <p:extLst>
      <p:ext uri="{BB962C8B-B14F-4D97-AF65-F5344CB8AC3E}">
        <p14:creationId xmlns:p14="http://schemas.microsoft.com/office/powerpoint/2010/main" val="299604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9F38E95-79E3-4459-8807-86CD070B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4695" y="1397001"/>
            <a:ext cx="2780984" cy="431799"/>
          </a:xfrm>
        </p:spPr>
        <p:txBody>
          <a:bodyPr/>
          <a:lstStyle/>
          <a:p>
            <a:r>
              <a:rPr lang="nb-NO" dirty="0"/>
              <a:t>Smittevernlova § 4-1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4D55D-916A-48C2-9361-D2C45F9107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4899" y="1397002"/>
            <a:ext cx="3017695" cy="431798"/>
          </a:xfrm>
        </p:spPr>
        <p:txBody>
          <a:bodyPr/>
          <a:lstStyle/>
          <a:p>
            <a:r>
              <a:rPr lang="nb-NO" dirty="0" err="1"/>
              <a:t>Covid</a:t>
            </a:r>
            <a:r>
              <a:rPr lang="nb-NO" dirty="0"/>
              <a:t> 19 forskrift § 14b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57DDBD-CC84-424D-9CC0-0456988467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33152" y="1397002"/>
            <a:ext cx="2601585" cy="431798"/>
          </a:xfrm>
        </p:spPr>
        <p:txBody>
          <a:bodyPr/>
          <a:lstStyle/>
          <a:p>
            <a:r>
              <a:rPr lang="nb-NO" dirty="0"/>
              <a:t>Midl. forskrift §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2B8061-DA85-4028-9812-FE3197EEDA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57262" y="2123524"/>
            <a:ext cx="2605138" cy="3884454"/>
          </a:xfrm>
        </p:spPr>
        <p:txBody>
          <a:bodyPr/>
          <a:lstStyle/>
          <a:p>
            <a:r>
              <a:rPr lang="nb-NO" dirty="0"/>
              <a:t>Kommunen som smittevernmyndigheit kan vedta: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Endring i tiltaksnivå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Stenging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52C907C-5BBD-4FD6-8764-E9978BF55D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3130" y="2123524"/>
            <a:ext cx="2599766" cy="388445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Barnehage- og </a:t>
            </a:r>
            <a:r>
              <a:rPr lang="nb-NO" dirty="0" err="1"/>
              <a:t>skuleeigar</a:t>
            </a:r>
            <a:r>
              <a:rPr lang="nb-NO" dirty="0"/>
              <a:t> kan bestemme: </a:t>
            </a:r>
          </a:p>
          <a:p>
            <a:pPr lvl="1"/>
            <a:r>
              <a:rPr lang="nb-NO" sz="1400" dirty="0"/>
              <a:t>Reduserte </a:t>
            </a:r>
            <a:r>
              <a:rPr lang="nb-NO" sz="1400" dirty="0" err="1"/>
              <a:t>opningstider</a:t>
            </a:r>
            <a:endParaRPr lang="nb-NO" sz="1400" dirty="0"/>
          </a:p>
          <a:p>
            <a:pPr lvl="1"/>
            <a:r>
              <a:rPr lang="nb-NO" sz="1400" dirty="0"/>
              <a:t>Redusert tal barn/</a:t>
            </a:r>
            <a:r>
              <a:rPr lang="nb-NO" sz="1400" dirty="0" err="1"/>
              <a:t>elevar</a:t>
            </a:r>
            <a:r>
              <a:rPr lang="nb-NO" sz="1400" dirty="0"/>
              <a:t> til </a:t>
            </a:r>
            <a:r>
              <a:rPr lang="nb-NO" sz="1400" dirty="0" err="1"/>
              <a:t>stades</a:t>
            </a:r>
            <a:r>
              <a:rPr lang="nb-NO" sz="1400" dirty="0"/>
              <a:t> samtidig </a:t>
            </a:r>
          </a:p>
          <a:p>
            <a:pPr lvl="1"/>
            <a:r>
              <a:rPr lang="nb-NO" sz="1400" dirty="0"/>
              <a:t>Berre dersom dette er nødvendig for å sikre </a:t>
            </a:r>
            <a:r>
              <a:rPr lang="nb-NO" sz="1400" dirty="0" err="1"/>
              <a:t>smittevernfagleg</a:t>
            </a:r>
            <a:r>
              <a:rPr lang="nb-NO" sz="1400" dirty="0"/>
              <a:t> </a:t>
            </a:r>
            <a:r>
              <a:rPr lang="nb-NO" sz="1400" dirty="0" err="1"/>
              <a:t>forsvarleg</a:t>
            </a:r>
            <a:r>
              <a:rPr lang="nb-NO" sz="1400" dirty="0"/>
              <a:t> drift</a:t>
            </a:r>
          </a:p>
          <a:p>
            <a:r>
              <a:rPr lang="nb-NO" dirty="0"/>
              <a:t>Barnehage- og </a:t>
            </a:r>
            <a:r>
              <a:rPr lang="nb-NO" dirty="0" err="1"/>
              <a:t>skuleeigar</a:t>
            </a:r>
            <a:r>
              <a:rPr lang="nb-NO" dirty="0"/>
              <a:t> kan </a:t>
            </a:r>
            <a:r>
              <a:rPr lang="nb-NO" dirty="0" err="1"/>
              <a:t>ikkje</a:t>
            </a:r>
            <a:r>
              <a:rPr lang="nb-NO" dirty="0"/>
              <a:t> med heimel i </a:t>
            </a:r>
            <a:r>
              <a:rPr lang="nb-NO" dirty="0" err="1"/>
              <a:t>covid</a:t>
            </a:r>
            <a:r>
              <a:rPr lang="nb-NO" dirty="0"/>
              <a:t> 19 forskrifta bestemme: </a:t>
            </a:r>
          </a:p>
          <a:p>
            <a:pPr lvl="1"/>
            <a:r>
              <a:rPr lang="nb-NO" sz="1400" dirty="0"/>
              <a:t>Redusert </a:t>
            </a:r>
            <a:r>
              <a:rPr lang="nb-NO" sz="1400" dirty="0" err="1"/>
              <a:t>tilbod</a:t>
            </a:r>
            <a:r>
              <a:rPr lang="nb-NO" sz="1400" dirty="0"/>
              <a:t> grunna kapasitets-</a:t>
            </a:r>
            <a:r>
              <a:rPr lang="nb-NO" sz="1400" dirty="0" err="1"/>
              <a:t>utfordringar</a:t>
            </a:r>
            <a:endParaRPr lang="nb-NO" sz="1400" dirty="0"/>
          </a:p>
          <a:p>
            <a:pPr lvl="1"/>
            <a:r>
              <a:rPr lang="nb-NO" sz="1400" dirty="0"/>
              <a:t>Endring i tiltaksnivå</a:t>
            </a:r>
          </a:p>
          <a:p>
            <a:pPr lvl="1"/>
            <a:r>
              <a:rPr lang="nb-NO" sz="1400" dirty="0"/>
              <a:t>Stenging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62A9694-FA1C-475E-B39A-D469782C55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3626" y="2132679"/>
            <a:ext cx="2601585" cy="3875299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Skuleeigar</a:t>
            </a:r>
            <a:r>
              <a:rPr lang="nb-NO" dirty="0"/>
              <a:t> kan bestemme: </a:t>
            </a:r>
          </a:p>
          <a:p>
            <a:pPr lvl="1"/>
            <a:r>
              <a:rPr lang="nb-NO" sz="1400" dirty="0"/>
              <a:t>Delvis </a:t>
            </a:r>
            <a:r>
              <a:rPr lang="nb-NO" sz="1400" dirty="0" err="1"/>
              <a:t>heimeskule</a:t>
            </a:r>
            <a:r>
              <a:rPr lang="nb-NO" sz="1400" dirty="0"/>
              <a:t> for </a:t>
            </a:r>
            <a:r>
              <a:rPr lang="nb-NO" sz="1400" dirty="0" err="1"/>
              <a:t>elevar</a:t>
            </a:r>
            <a:r>
              <a:rPr lang="nb-NO" sz="1400" dirty="0"/>
              <a:t> på ungdomstrinnet og i </a:t>
            </a:r>
            <a:r>
              <a:rPr lang="nb-NO" sz="1400" dirty="0" err="1"/>
              <a:t>vidaregåande</a:t>
            </a:r>
            <a:r>
              <a:rPr lang="nb-NO" sz="1400" dirty="0"/>
              <a:t> opplæring</a:t>
            </a:r>
          </a:p>
          <a:p>
            <a:pPr lvl="1"/>
            <a:r>
              <a:rPr lang="nb-NO" sz="1400" dirty="0" err="1"/>
              <a:t>Føresett</a:t>
            </a:r>
            <a:r>
              <a:rPr lang="nb-NO" sz="1400" dirty="0"/>
              <a:t> at </a:t>
            </a:r>
            <a:r>
              <a:rPr lang="nb-NO" sz="1400" dirty="0" err="1"/>
              <a:t>ein</a:t>
            </a:r>
            <a:r>
              <a:rPr lang="nb-NO" sz="1400" dirty="0"/>
              <a:t> har hatt </a:t>
            </a:r>
            <a:r>
              <a:rPr lang="nb-NO" sz="1400" dirty="0" err="1"/>
              <a:t>mykje</a:t>
            </a:r>
            <a:r>
              <a:rPr lang="nb-NO" sz="1400" dirty="0"/>
              <a:t> </a:t>
            </a:r>
            <a:r>
              <a:rPr lang="nb-NO" sz="1400" dirty="0" err="1"/>
              <a:t>covid</a:t>
            </a:r>
            <a:r>
              <a:rPr lang="nb-NO" sz="1400" dirty="0"/>
              <a:t> 19-relatert </a:t>
            </a:r>
            <a:r>
              <a:rPr lang="nb-NO" sz="1400" dirty="0" err="1"/>
              <a:t>fråver</a:t>
            </a:r>
            <a:r>
              <a:rPr lang="nb-NO" sz="1400" dirty="0"/>
              <a:t> over tid, og</a:t>
            </a:r>
          </a:p>
          <a:p>
            <a:pPr lvl="1"/>
            <a:r>
              <a:rPr lang="nb-NO" sz="1400" dirty="0"/>
              <a:t>Dette må </a:t>
            </a:r>
            <a:r>
              <a:rPr lang="nb-NO" sz="1400" dirty="0" err="1"/>
              <a:t>vere</a:t>
            </a:r>
            <a:r>
              <a:rPr lang="nb-NO" sz="1400" dirty="0"/>
              <a:t> nødvendig av omsyn til </a:t>
            </a:r>
            <a:r>
              <a:rPr lang="nb-NO" sz="1400" dirty="0" err="1"/>
              <a:t>elevane</a:t>
            </a:r>
            <a:r>
              <a:rPr lang="nb-NO" sz="1400" dirty="0"/>
              <a:t> si samla opplæring </a:t>
            </a:r>
          </a:p>
          <a:p>
            <a:r>
              <a:rPr lang="nb-NO" dirty="0" err="1"/>
              <a:t>Skuleeigar</a:t>
            </a:r>
            <a:r>
              <a:rPr lang="nb-NO" dirty="0"/>
              <a:t> kan </a:t>
            </a:r>
            <a:r>
              <a:rPr lang="nb-NO" dirty="0" err="1"/>
              <a:t>ikkje</a:t>
            </a:r>
            <a:r>
              <a:rPr lang="nb-NO" dirty="0"/>
              <a:t> bestemme: </a:t>
            </a:r>
          </a:p>
          <a:p>
            <a:pPr lvl="1"/>
            <a:r>
              <a:rPr lang="nb-NO" sz="1400" dirty="0"/>
              <a:t>Endring i tiltaksnivå</a:t>
            </a:r>
          </a:p>
          <a:p>
            <a:pPr lvl="1"/>
            <a:r>
              <a:rPr lang="nb-NO" sz="1400" dirty="0"/>
              <a:t>Stenging</a:t>
            </a:r>
          </a:p>
          <a:p>
            <a:pPr lvl="1"/>
            <a:endParaRPr lang="nb-NO" sz="1400" dirty="0"/>
          </a:p>
          <a:p>
            <a:pPr lvl="1"/>
            <a:endParaRPr lang="nb-NO" sz="1400" dirty="0"/>
          </a:p>
          <a:p>
            <a:pPr lvl="1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24F1F34-285D-40AF-B1F4-B14A4268007B}"/>
              </a:ext>
            </a:extLst>
          </p:cNvPr>
          <p:cNvSpPr txBox="1"/>
          <p:nvPr/>
        </p:nvSpPr>
        <p:spPr>
          <a:xfrm>
            <a:off x="1010914" y="265246"/>
            <a:ext cx="996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ADBA"/>
                </a:solidFill>
              </a:rPr>
              <a:t>Oversikt regelverk – redusert/endra </a:t>
            </a:r>
            <a:r>
              <a:rPr lang="nb-NO" sz="2800" dirty="0" err="1">
                <a:solidFill>
                  <a:srgbClr val="00ADBA"/>
                </a:solidFill>
              </a:rPr>
              <a:t>tilbod</a:t>
            </a:r>
            <a:r>
              <a:rPr lang="nb-NO" sz="2800" dirty="0">
                <a:solidFill>
                  <a:srgbClr val="00ADBA"/>
                </a:solidFill>
              </a:rPr>
              <a:t> og stenging</a:t>
            </a:r>
          </a:p>
        </p:txBody>
      </p:sp>
    </p:spTree>
    <p:extLst>
      <p:ext uri="{BB962C8B-B14F-4D97-AF65-F5344CB8AC3E}">
        <p14:creationId xmlns:p14="http://schemas.microsoft.com/office/powerpoint/2010/main" val="378654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A1A1DC-29E2-4240-BC10-75074AE9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Tilbod</a:t>
            </a:r>
            <a:r>
              <a:rPr lang="nb-NO" dirty="0"/>
              <a:t> i barnehagen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BF0DCE-85C0-4E58-A675-4B3704368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Smittevernmyndigheit</a:t>
            </a:r>
            <a:r>
              <a:rPr lang="nb-NO" dirty="0"/>
              <a:t> kan vedta endring i tiltaksnivå, redusert </a:t>
            </a:r>
            <a:r>
              <a:rPr lang="nb-NO" dirty="0" err="1"/>
              <a:t>opningstid</a:t>
            </a:r>
            <a:r>
              <a:rPr lang="nb-NO" dirty="0"/>
              <a:t> eller stenging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err="1"/>
              <a:t>Barnehageeigar</a:t>
            </a:r>
            <a:r>
              <a:rPr lang="nb-NO" dirty="0"/>
              <a:t> kan beslutte redusert </a:t>
            </a:r>
            <a:r>
              <a:rPr lang="nb-NO" dirty="0" err="1"/>
              <a:t>opningstid</a:t>
            </a:r>
            <a:r>
              <a:rPr lang="nb-NO" dirty="0"/>
              <a:t> eller tal barn til </a:t>
            </a:r>
            <a:r>
              <a:rPr lang="nb-NO" dirty="0" err="1"/>
              <a:t>stades</a:t>
            </a:r>
            <a:r>
              <a:rPr lang="nb-NO" dirty="0"/>
              <a:t> samtidig </a:t>
            </a:r>
          </a:p>
          <a:p>
            <a:pPr marL="1028700" lvl="1" indent="-342900"/>
            <a:r>
              <a:rPr lang="nb-NO" dirty="0"/>
              <a:t>Må </a:t>
            </a:r>
            <a:r>
              <a:rPr lang="nb-NO" dirty="0" err="1"/>
              <a:t>vere</a:t>
            </a:r>
            <a:r>
              <a:rPr lang="nb-NO" dirty="0"/>
              <a:t> nødvendig for å sikre </a:t>
            </a:r>
            <a:r>
              <a:rPr lang="nb-NO" dirty="0" err="1"/>
              <a:t>smittevernfagleg</a:t>
            </a:r>
            <a:r>
              <a:rPr lang="nb-NO" dirty="0"/>
              <a:t> </a:t>
            </a:r>
            <a:r>
              <a:rPr lang="nb-NO" dirty="0" err="1"/>
              <a:t>forsvarleg</a:t>
            </a:r>
            <a:r>
              <a:rPr lang="nb-NO" dirty="0"/>
              <a:t> drift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Uavhengig av dette gjeld </a:t>
            </a:r>
            <a:r>
              <a:rPr lang="nb-NO" dirty="0" err="1">
                <a:solidFill>
                  <a:srgbClr val="FF0000"/>
                </a:solidFill>
              </a:rPr>
              <a:t>følgjande</a:t>
            </a:r>
            <a:r>
              <a:rPr lang="nb-NO" dirty="0">
                <a:solidFill>
                  <a:srgbClr val="FF0000"/>
                </a:solidFill>
              </a:rPr>
              <a:t>: </a:t>
            </a:r>
          </a:p>
          <a:p>
            <a:pPr marL="1028700" lvl="1" indent="-342900"/>
            <a:r>
              <a:rPr lang="nb-NO" dirty="0"/>
              <a:t>Barn som har minst </a:t>
            </a:r>
            <a:r>
              <a:rPr lang="nb-NO" dirty="0" err="1"/>
              <a:t>ein</a:t>
            </a:r>
            <a:r>
              <a:rPr lang="nb-NO" dirty="0"/>
              <a:t> forelder i samfunnskritisk funksjon skal ha </a:t>
            </a:r>
            <a:r>
              <a:rPr lang="nb-NO" dirty="0" err="1"/>
              <a:t>tilbod</a:t>
            </a:r>
            <a:endParaRPr lang="nb-NO" dirty="0"/>
          </a:p>
          <a:p>
            <a:pPr marL="1028700" lvl="1" indent="-342900"/>
            <a:r>
              <a:rPr lang="nb-NO" dirty="0"/>
              <a:t>Barn med </a:t>
            </a:r>
            <a:r>
              <a:rPr lang="nb-NO" dirty="0" err="1"/>
              <a:t>særlege</a:t>
            </a:r>
            <a:r>
              <a:rPr lang="nb-NO" dirty="0"/>
              <a:t> behov skal ha </a:t>
            </a:r>
            <a:r>
              <a:rPr lang="nb-NO" dirty="0" err="1"/>
              <a:t>tilbod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20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C7F8C-2206-4103-8A12-4727E07C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Tilbod</a:t>
            </a:r>
            <a:r>
              <a:rPr lang="nb-NO" dirty="0"/>
              <a:t> på </a:t>
            </a:r>
            <a:r>
              <a:rPr lang="nb-NO" dirty="0" err="1"/>
              <a:t>skulen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4B4F74-9CDD-4A1E-B661-42661CCAD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/>
              <a:t>Smittevernmyndigheit</a:t>
            </a:r>
            <a:r>
              <a:rPr lang="nb-NO" sz="2000" dirty="0"/>
              <a:t> kan vedta endring i tiltaksnivå, redusert </a:t>
            </a:r>
            <a:r>
              <a:rPr lang="nb-NO" sz="2000" dirty="0" err="1"/>
              <a:t>tilbod</a:t>
            </a:r>
            <a:r>
              <a:rPr lang="nb-NO" sz="2000" dirty="0"/>
              <a:t> eller stenging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err="1"/>
              <a:t>Skuleeigar</a:t>
            </a:r>
            <a:r>
              <a:rPr lang="nb-NO" sz="2000" dirty="0"/>
              <a:t> kan beslutte redusert </a:t>
            </a:r>
            <a:r>
              <a:rPr lang="nb-NO" sz="2000" dirty="0" err="1"/>
              <a:t>opningstid</a:t>
            </a:r>
            <a:r>
              <a:rPr lang="nb-NO" sz="2000" dirty="0"/>
              <a:t> eller tal </a:t>
            </a:r>
            <a:r>
              <a:rPr lang="nb-NO" sz="2000" dirty="0" err="1"/>
              <a:t>elevar</a:t>
            </a:r>
            <a:r>
              <a:rPr lang="nb-NO" sz="2000" dirty="0"/>
              <a:t> til </a:t>
            </a:r>
            <a:r>
              <a:rPr lang="nb-NO" sz="2000" dirty="0" err="1"/>
              <a:t>stades</a:t>
            </a:r>
            <a:r>
              <a:rPr lang="nb-NO" sz="2000" dirty="0"/>
              <a:t> samtidig </a:t>
            </a:r>
          </a:p>
          <a:p>
            <a:pPr marL="1028700" lvl="1" indent="-342900"/>
            <a:r>
              <a:rPr lang="nb-NO" sz="1800" dirty="0"/>
              <a:t>Må </a:t>
            </a:r>
            <a:r>
              <a:rPr lang="nb-NO" sz="1800" dirty="0" err="1"/>
              <a:t>vere</a:t>
            </a:r>
            <a:r>
              <a:rPr lang="nb-NO" sz="1800" dirty="0"/>
              <a:t> nødvendig for å sikre </a:t>
            </a:r>
            <a:r>
              <a:rPr lang="nb-NO" sz="1800" dirty="0" err="1"/>
              <a:t>smittevernfagleg</a:t>
            </a:r>
            <a:r>
              <a:rPr lang="nb-NO" sz="1800" dirty="0"/>
              <a:t> </a:t>
            </a:r>
            <a:r>
              <a:rPr lang="nb-NO" sz="1800" dirty="0" err="1"/>
              <a:t>forsvarleg</a:t>
            </a:r>
            <a:r>
              <a:rPr lang="nb-NO" sz="1800" dirty="0"/>
              <a:t> drift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err="1"/>
              <a:t>Skuleeigar</a:t>
            </a:r>
            <a:r>
              <a:rPr lang="nb-NO" sz="2000" dirty="0"/>
              <a:t> kan beslutte delvis heimeundervisning på ungdomstrinn og i </a:t>
            </a:r>
            <a:r>
              <a:rPr lang="nb-NO" sz="2000" dirty="0" err="1"/>
              <a:t>vidaregåande</a:t>
            </a:r>
            <a:r>
              <a:rPr lang="nb-NO" sz="2000" dirty="0"/>
              <a:t> skule grunna </a:t>
            </a:r>
            <a:r>
              <a:rPr lang="nb-NO" sz="2000" dirty="0" err="1"/>
              <a:t>mykje</a:t>
            </a:r>
            <a:r>
              <a:rPr lang="nb-NO" sz="2000" dirty="0"/>
              <a:t> </a:t>
            </a:r>
            <a:r>
              <a:rPr lang="nb-NO" sz="2000" dirty="0" err="1"/>
              <a:t>fråver</a:t>
            </a:r>
            <a:r>
              <a:rPr lang="nb-NO" sz="2000" dirty="0"/>
              <a:t> over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Uavhengig av dette gjeld </a:t>
            </a:r>
            <a:r>
              <a:rPr lang="nb-NO" sz="2000" dirty="0" err="1">
                <a:solidFill>
                  <a:srgbClr val="FF0000"/>
                </a:solidFill>
              </a:rPr>
              <a:t>følgjande</a:t>
            </a:r>
            <a:r>
              <a:rPr lang="nb-NO" sz="2000" dirty="0">
                <a:solidFill>
                  <a:srgbClr val="FF0000"/>
                </a:solidFill>
              </a:rPr>
              <a:t>: </a:t>
            </a:r>
          </a:p>
          <a:p>
            <a:pPr marL="1028700" lvl="1" indent="-342900"/>
            <a:r>
              <a:rPr lang="nb-NO" sz="1800" dirty="0" err="1"/>
              <a:t>Elevar</a:t>
            </a:r>
            <a:r>
              <a:rPr lang="nb-NO" sz="1800" dirty="0"/>
              <a:t> på 1.-4. trinn skal så langt </a:t>
            </a:r>
            <a:r>
              <a:rPr lang="nb-NO" sz="1800" dirty="0" err="1"/>
              <a:t>mogleg</a:t>
            </a:r>
            <a:r>
              <a:rPr lang="nb-NO" sz="1800" dirty="0"/>
              <a:t> ha </a:t>
            </a:r>
            <a:r>
              <a:rPr lang="nb-NO" sz="1800" dirty="0" err="1"/>
              <a:t>eit</a:t>
            </a:r>
            <a:r>
              <a:rPr lang="nb-NO" sz="1800" dirty="0"/>
              <a:t> </a:t>
            </a:r>
            <a:r>
              <a:rPr lang="nb-NO" sz="1800" dirty="0" err="1"/>
              <a:t>fulltidstilbod</a:t>
            </a:r>
            <a:r>
              <a:rPr lang="nb-NO" sz="1800" dirty="0"/>
              <a:t> på </a:t>
            </a:r>
            <a:r>
              <a:rPr lang="nb-NO" sz="1800" dirty="0" err="1"/>
              <a:t>skulen</a:t>
            </a:r>
            <a:r>
              <a:rPr lang="nb-NO" sz="1800" dirty="0"/>
              <a:t> </a:t>
            </a:r>
          </a:p>
          <a:p>
            <a:pPr marL="1028700" lvl="1" indent="-342900"/>
            <a:r>
              <a:rPr lang="nb-NO" sz="1800" dirty="0" err="1"/>
              <a:t>Elevar</a:t>
            </a:r>
            <a:r>
              <a:rPr lang="nb-NO" sz="1800" dirty="0"/>
              <a:t> under 12 år med minst </a:t>
            </a:r>
            <a:r>
              <a:rPr lang="nb-NO" sz="1800" dirty="0" err="1"/>
              <a:t>ein</a:t>
            </a:r>
            <a:r>
              <a:rPr lang="nb-NO" sz="1800" dirty="0"/>
              <a:t> forelder i samfunnskritisk funksjon skal ha </a:t>
            </a:r>
            <a:r>
              <a:rPr lang="nb-NO" sz="1800" dirty="0" err="1"/>
              <a:t>tilbod</a:t>
            </a:r>
            <a:r>
              <a:rPr lang="nb-NO" sz="1800" dirty="0"/>
              <a:t> på </a:t>
            </a:r>
            <a:r>
              <a:rPr lang="nb-NO" sz="1800" dirty="0" err="1"/>
              <a:t>skulen</a:t>
            </a:r>
            <a:r>
              <a:rPr lang="nb-NO" sz="1800" dirty="0"/>
              <a:t> </a:t>
            </a:r>
          </a:p>
          <a:p>
            <a:pPr marL="1028700" lvl="1" indent="-342900"/>
            <a:r>
              <a:rPr lang="nb-NO" sz="1800" dirty="0" err="1"/>
              <a:t>Elevar</a:t>
            </a:r>
            <a:r>
              <a:rPr lang="nb-NO" sz="1800" dirty="0"/>
              <a:t> med </a:t>
            </a:r>
            <a:r>
              <a:rPr lang="nb-NO" sz="1800" dirty="0" err="1"/>
              <a:t>særlege</a:t>
            </a:r>
            <a:r>
              <a:rPr lang="nb-NO" sz="1800" dirty="0"/>
              <a:t> behov skal ha </a:t>
            </a:r>
            <a:r>
              <a:rPr lang="nb-NO" sz="1800" dirty="0" err="1"/>
              <a:t>tilbod</a:t>
            </a:r>
            <a:r>
              <a:rPr lang="nb-NO" sz="1800" dirty="0"/>
              <a:t> på </a:t>
            </a:r>
            <a:r>
              <a:rPr lang="nb-NO" sz="1800" dirty="0" err="1"/>
              <a:t>skulen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98562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391894-FE78-4E2C-B941-A8B6874C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Redusert </a:t>
            </a:r>
            <a:r>
              <a:rPr lang="nb-NO" sz="3200" dirty="0" err="1"/>
              <a:t>tilbod</a:t>
            </a:r>
            <a:endParaRPr lang="nb-NO" sz="3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60ED24-7EAC-435F-9F3C-7252190BB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10078772" cy="42282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b="1" dirty="0"/>
              <a:t>Skule- og </a:t>
            </a:r>
            <a:r>
              <a:rPr lang="nb-NO" sz="1800" b="1" dirty="0" err="1"/>
              <a:t>barnehageeigar</a:t>
            </a:r>
            <a:r>
              <a:rPr lang="nb-NO" sz="1800" b="1" dirty="0"/>
              <a:t> </a:t>
            </a:r>
            <a:r>
              <a:rPr lang="nb-NO" sz="1800" dirty="0"/>
              <a:t>har </a:t>
            </a:r>
            <a:r>
              <a:rPr lang="nb-NO" sz="1800" dirty="0" err="1"/>
              <a:t>myndigheit</a:t>
            </a:r>
            <a:r>
              <a:rPr lang="nb-NO" sz="1800" dirty="0"/>
              <a:t> til å endre/redusere </a:t>
            </a:r>
            <a:r>
              <a:rPr lang="nb-NO" sz="1800" dirty="0" err="1"/>
              <a:t>opningstider</a:t>
            </a:r>
            <a:r>
              <a:rPr lang="nb-NO" sz="1800" dirty="0"/>
              <a:t> og tal barn/</a:t>
            </a:r>
            <a:r>
              <a:rPr lang="nb-NO" sz="1800" dirty="0" err="1"/>
              <a:t>elevar</a:t>
            </a:r>
            <a:r>
              <a:rPr lang="nb-NO" sz="1800" dirty="0"/>
              <a:t> som er til </a:t>
            </a:r>
            <a:r>
              <a:rPr lang="nb-NO" sz="1800" dirty="0" err="1"/>
              <a:t>stades</a:t>
            </a:r>
            <a:r>
              <a:rPr lang="nb-NO" sz="1800" dirty="0"/>
              <a:t> samtidig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Er reduksjon i </a:t>
            </a:r>
            <a:r>
              <a:rPr lang="nb-NO" sz="1800" dirty="0" err="1"/>
              <a:t>opningstider</a:t>
            </a:r>
            <a:r>
              <a:rPr lang="nb-NO" sz="1800" dirty="0"/>
              <a:t> eller tal barn/</a:t>
            </a:r>
            <a:r>
              <a:rPr lang="nb-NO" sz="1800" dirty="0" err="1"/>
              <a:t>elevar</a:t>
            </a:r>
            <a:r>
              <a:rPr lang="nb-NO" sz="1800" dirty="0"/>
              <a:t> til </a:t>
            </a:r>
            <a:r>
              <a:rPr lang="nb-NO" sz="1800" dirty="0" err="1"/>
              <a:t>stade</a:t>
            </a:r>
            <a:r>
              <a:rPr lang="nb-NO" sz="1800" dirty="0"/>
              <a:t> samtidig nødvendig for å sikre </a:t>
            </a:r>
            <a:r>
              <a:rPr lang="nb-NO" sz="1800" dirty="0" err="1"/>
              <a:t>smittevernfagleg</a:t>
            </a:r>
            <a:r>
              <a:rPr lang="nb-NO" sz="1800" dirty="0"/>
              <a:t> </a:t>
            </a:r>
            <a:r>
              <a:rPr lang="nb-NO" sz="1800" dirty="0" err="1"/>
              <a:t>forsvarleg</a:t>
            </a:r>
            <a:r>
              <a:rPr lang="nb-NO" sz="1800" dirty="0"/>
              <a:t> drift?</a:t>
            </a:r>
          </a:p>
          <a:p>
            <a:pPr marL="1143000" lvl="1" indent="-457200">
              <a:buFont typeface="+mj-lt"/>
              <a:buAutoNum type="arabicPeriod"/>
            </a:pPr>
            <a:r>
              <a:rPr lang="nb-NO" sz="1600" dirty="0"/>
              <a:t>Kva tiltaksnivå er </a:t>
            </a:r>
            <a:r>
              <a:rPr lang="nb-NO" sz="1600" dirty="0" err="1"/>
              <a:t>ein</a:t>
            </a:r>
            <a:r>
              <a:rPr lang="nb-NO" sz="1600" dirty="0"/>
              <a:t> på?</a:t>
            </a:r>
          </a:p>
          <a:p>
            <a:pPr marL="1143000" lvl="1" indent="-457200">
              <a:buFont typeface="+mj-lt"/>
              <a:buAutoNum type="arabicPeriod"/>
            </a:pPr>
            <a:r>
              <a:rPr lang="nb-NO" sz="1600" dirty="0"/>
              <a:t>Er tilgangen på personell </a:t>
            </a:r>
            <a:r>
              <a:rPr lang="nb-NO" sz="1600" dirty="0" err="1"/>
              <a:t>tilstrekkeleg</a:t>
            </a:r>
            <a:r>
              <a:rPr lang="nb-NO" sz="1600" dirty="0"/>
              <a:t> til å sikre </a:t>
            </a:r>
            <a:r>
              <a:rPr lang="nb-NO" sz="1600" dirty="0" err="1"/>
              <a:t>smittevernfagleg</a:t>
            </a:r>
            <a:r>
              <a:rPr lang="nb-NO" sz="1600" dirty="0"/>
              <a:t> </a:t>
            </a:r>
            <a:r>
              <a:rPr lang="nb-NO" sz="1600" dirty="0" err="1"/>
              <a:t>forsvarleg</a:t>
            </a:r>
            <a:r>
              <a:rPr lang="nb-NO" sz="1600" dirty="0"/>
              <a:t> drift?</a:t>
            </a:r>
          </a:p>
          <a:p>
            <a:pPr marL="1485900" lvl="2" indent="-342900"/>
            <a:r>
              <a:rPr lang="nb-NO" sz="1400" dirty="0"/>
              <a:t>Kor </a:t>
            </a:r>
            <a:r>
              <a:rPr lang="nb-NO" sz="1400" dirty="0" err="1"/>
              <a:t>omfattande</a:t>
            </a:r>
            <a:r>
              <a:rPr lang="nb-NO" sz="1400" dirty="0"/>
              <a:t> er personalmangelen? </a:t>
            </a:r>
          </a:p>
          <a:p>
            <a:pPr marL="1485900" lvl="2" indent="-342900"/>
            <a:r>
              <a:rPr lang="nb-NO" sz="1400" dirty="0"/>
              <a:t>Kor lang tid har </a:t>
            </a:r>
            <a:r>
              <a:rPr lang="nb-NO" sz="1400" dirty="0" err="1"/>
              <a:t>ein</a:t>
            </a:r>
            <a:r>
              <a:rPr lang="nb-NO" sz="1400" dirty="0"/>
              <a:t> på å områ seg?</a:t>
            </a:r>
          </a:p>
          <a:p>
            <a:pPr marL="1485900" lvl="2" indent="-342900"/>
            <a:r>
              <a:rPr lang="nb-NO" sz="1400" dirty="0"/>
              <a:t>Tilgang til </a:t>
            </a:r>
            <a:r>
              <a:rPr lang="nb-NO" sz="1400" dirty="0" err="1"/>
              <a:t>vikarar</a:t>
            </a:r>
            <a:r>
              <a:rPr lang="nb-NO" sz="1400" dirty="0"/>
              <a:t> </a:t>
            </a:r>
          </a:p>
          <a:p>
            <a:pPr marL="1485900" lvl="2" indent="-342900"/>
            <a:r>
              <a:rPr lang="nb-NO" sz="1400" dirty="0" err="1"/>
              <a:t>Moglegheiter</a:t>
            </a:r>
            <a:r>
              <a:rPr lang="nb-NO" sz="1400" dirty="0"/>
              <a:t> for anna type organisering</a:t>
            </a:r>
          </a:p>
          <a:p>
            <a:pPr marL="1485900" lvl="2" indent="-342900"/>
            <a:r>
              <a:rPr lang="nb-NO" sz="1400" dirty="0"/>
              <a:t>Kva klassetrinn er </a:t>
            </a:r>
            <a:r>
              <a:rPr lang="nb-NO" sz="1400" dirty="0" err="1"/>
              <a:t>påverka</a:t>
            </a:r>
            <a:r>
              <a:rPr lang="nb-NO" sz="1400" dirty="0"/>
              <a:t> av personell/vikarmangel</a:t>
            </a:r>
          </a:p>
          <a:p>
            <a:pPr marL="1485900" lvl="2" indent="-342900"/>
            <a:r>
              <a:rPr lang="nb-NO" sz="1400" dirty="0"/>
              <a:t>Osb.</a:t>
            </a:r>
          </a:p>
          <a:p>
            <a:pPr marL="1028700" lvl="1" indent="-342900">
              <a:buFont typeface="+mj-lt"/>
              <a:buAutoNum type="arabicPeriod"/>
            </a:pPr>
            <a:r>
              <a:rPr lang="nb-NO" sz="1600" dirty="0"/>
              <a:t>Tilbudet kan </a:t>
            </a:r>
            <a:r>
              <a:rPr lang="nb-NO" sz="1600" dirty="0" err="1"/>
              <a:t>ikkje</a:t>
            </a:r>
            <a:r>
              <a:rPr lang="nb-NO" sz="1600" dirty="0"/>
              <a:t> </a:t>
            </a:r>
            <a:r>
              <a:rPr lang="nb-NO" sz="1600" dirty="0" err="1"/>
              <a:t>reduserast</a:t>
            </a:r>
            <a:r>
              <a:rPr lang="nb-NO" sz="1600" dirty="0"/>
              <a:t> så </a:t>
            </a:r>
            <a:r>
              <a:rPr lang="nb-NO" sz="1600" dirty="0" err="1"/>
              <a:t>mykje</a:t>
            </a:r>
            <a:r>
              <a:rPr lang="nb-NO" sz="1600" dirty="0"/>
              <a:t> at </a:t>
            </a:r>
            <a:r>
              <a:rPr lang="nb-NO" sz="1600" dirty="0" err="1"/>
              <a:t>ein</a:t>
            </a:r>
            <a:r>
              <a:rPr lang="nb-NO" sz="1600" dirty="0"/>
              <a:t> </a:t>
            </a:r>
            <a:r>
              <a:rPr lang="nb-NO" sz="1600" dirty="0" err="1"/>
              <a:t>ikkje</a:t>
            </a:r>
            <a:r>
              <a:rPr lang="nb-NO" sz="1600" dirty="0"/>
              <a:t> oppfyller krav som følgjer av midl. forskrift §§ 2, 3 og 3a</a:t>
            </a:r>
          </a:p>
        </p:txBody>
      </p:sp>
    </p:spTree>
    <p:extLst>
      <p:ext uri="{BB962C8B-B14F-4D97-AF65-F5344CB8AC3E}">
        <p14:creationId xmlns:p14="http://schemas.microsoft.com/office/powerpoint/2010/main" val="129146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2464202-88DF-4207-ABFC-3C64BCEDF76F}" vid="{741335C8-1654-4E48-B453-9CF00D142E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PowerPoint_mal_SFVL</Template>
  <TotalTime>2365</TotalTime>
  <Words>775</Words>
  <Application>Microsoft Office PowerPoint</Application>
  <PresentationFormat>Widescreen</PresentationFormat>
  <Paragraphs>103</Paragraphs>
  <Slides>12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Agenda</vt:lpstr>
      <vt:lpstr>Situasjonen før jul</vt:lpstr>
      <vt:lpstr>Koronatiltak for barnehagar og skular</vt:lpstr>
      <vt:lpstr>Regelverk - utgangspunkt</vt:lpstr>
      <vt:lpstr>PowerPoint-presentasjon</vt:lpstr>
      <vt:lpstr>Tilbod i barnehagen</vt:lpstr>
      <vt:lpstr>Tilbod på skulen</vt:lpstr>
      <vt:lpstr>Redusert tilbod</vt:lpstr>
      <vt:lpstr>Rapportering </vt:lpstr>
      <vt:lpstr>Rapportering til Utdanningsdirektoratet/KD</vt:lpstr>
      <vt:lpstr>Aktuelle forskrifter og avklaringar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Røhme, Ane Øvregard</dc:creator>
  <cp:lastModifiedBy>Solberg, Lill Mona</cp:lastModifiedBy>
  <cp:revision>5</cp:revision>
  <dcterms:created xsi:type="dcterms:W3CDTF">2021-12-20T06:30:00Z</dcterms:created>
  <dcterms:modified xsi:type="dcterms:W3CDTF">2022-01-04T13:42:17Z</dcterms:modified>
</cp:coreProperties>
</file>