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6"/>
  </p:notesMasterIdLst>
  <p:handoutMasterIdLst>
    <p:handoutMasterId r:id="rId17"/>
  </p:handoutMasterIdLst>
  <p:sldIdLst>
    <p:sldId id="303" r:id="rId6"/>
    <p:sldId id="507" r:id="rId7"/>
    <p:sldId id="324" r:id="rId8"/>
    <p:sldId id="517" r:id="rId9"/>
    <p:sldId id="297" r:id="rId10"/>
    <p:sldId id="274" r:id="rId11"/>
    <p:sldId id="278" r:id="rId12"/>
    <p:sldId id="285" r:id="rId13"/>
    <p:sldId id="518" r:id="rId14"/>
    <p:sldId id="515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2B"/>
    <a:srgbClr val="F2F3F6"/>
    <a:srgbClr val="141E28"/>
    <a:srgbClr val="E1E2E8"/>
    <a:srgbClr val="011689"/>
    <a:srgbClr val="04A652"/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0347C-424E-4D0C-BB58-4E073D95352E}" v="1" dt="2019-11-26T12:51:09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0" autoAdjust="0"/>
    <p:restoredTop sz="86460"/>
  </p:normalViewPr>
  <p:slideViewPr>
    <p:cSldViewPr snapToGrid="0" snapToObjects="1">
      <p:cViewPr varScale="1">
        <p:scale>
          <a:sx n="137" d="100"/>
          <a:sy n="137" d="100"/>
        </p:scale>
        <p:origin x="5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unn Midtsundstad" userId="5c4b2db4-cbb8-4874-863e-b11bbaaf6fa4" providerId="ADAL" clId="{C0BECF85-E0CA-43F3-BF13-276EB742B27B}"/>
    <pc:docChg chg="modSld">
      <pc:chgData name="Jorunn Midtsundstad" userId="5c4b2db4-cbb8-4874-863e-b11bbaaf6fa4" providerId="ADAL" clId="{C0BECF85-E0CA-43F3-BF13-276EB742B27B}" dt="2019-11-26T12:35:50.101" v="8" actId="20577"/>
      <pc:docMkLst>
        <pc:docMk/>
      </pc:docMkLst>
      <pc:sldChg chg="modNotesTx">
        <pc:chgData name="Jorunn Midtsundstad" userId="5c4b2db4-cbb8-4874-863e-b11bbaaf6fa4" providerId="ADAL" clId="{C0BECF85-E0CA-43F3-BF13-276EB742B27B}" dt="2019-11-26T12:35:29.578" v="4" actId="20577"/>
        <pc:sldMkLst>
          <pc:docMk/>
          <pc:sldMk cId="1092961614" sldId="274"/>
        </pc:sldMkLst>
      </pc:sldChg>
      <pc:sldChg chg="modNotesTx">
        <pc:chgData name="Jorunn Midtsundstad" userId="5c4b2db4-cbb8-4874-863e-b11bbaaf6fa4" providerId="ADAL" clId="{C0BECF85-E0CA-43F3-BF13-276EB742B27B}" dt="2019-11-26T12:35:34.798" v="5" actId="20577"/>
        <pc:sldMkLst>
          <pc:docMk/>
          <pc:sldMk cId="901586181" sldId="278"/>
        </pc:sldMkLst>
      </pc:sldChg>
      <pc:sldChg chg="modNotesTx">
        <pc:chgData name="Jorunn Midtsundstad" userId="5c4b2db4-cbb8-4874-863e-b11bbaaf6fa4" providerId="ADAL" clId="{C0BECF85-E0CA-43F3-BF13-276EB742B27B}" dt="2019-11-26T12:35:38.967" v="6" actId="20577"/>
        <pc:sldMkLst>
          <pc:docMk/>
          <pc:sldMk cId="669590884" sldId="285"/>
        </pc:sldMkLst>
      </pc:sldChg>
      <pc:sldChg chg="modNotesTx">
        <pc:chgData name="Jorunn Midtsundstad" userId="5c4b2db4-cbb8-4874-863e-b11bbaaf6fa4" providerId="ADAL" clId="{C0BECF85-E0CA-43F3-BF13-276EB742B27B}" dt="2019-11-26T12:35:16.528" v="3" actId="20577"/>
        <pc:sldMkLst>
          <pc:docMk/>
          <pc:sldMk cId="4081276877" sldId="297"/>
        </pc:sldMkLst>
      </pc:sldChg>
      <pc:sldChg chg="modNotesTx">
        <pc:chgData name="Jorunn Midtsundstad" userId="5c4b2db4-cbb8-4874-863e-b11bbaaf6fa4" providerId="ADAL" clId="{C0BECF85-E0CA-43F3-BF13-276EB742B27B}" dt="2019-11-26T12:35:07.756" v="1" actId="20577"/>
        <pc:sldMkLst>
          <pc:docMk/>
          <pc:sldMk cId="1519710271" sldId="324"/>
        </pc:sldMkLst>
      </pc:sldChg>
      <pc:sldChg chg="modNotesTx">
        <pc:chgData name="Jorunn Midtsundstad" userId="5c4b2db4-cbb8-4874-863e-b11bbaaf6fa4" providerId="ADAL" clId="{C0BECF85-E0CA-43F3-BF13-276EB742B27B}" dt="2019-11-26T12:35:04.047" v="0" actId="20577"/>
        <pc:sldMkLst>
          <pc:docMk/>
          <pc:sldMk cId="3585800579" sldId="507"/>
        </pc:sldMkLst>
      </pc:sldChg>
      <pc:sldChg chg="modNotesTx">
        <pc:chgData name="Jorunn Midtsundstad" userId="5c4b2db4-cbb8-4874-863e-b11bbaaf6fa4" providerId="ADAL" clId="{C0BECF85-E0CA-43F3-BF13-276EB742B27B}" dt="2019-11-26T12:35:50.101" v="8" actId="20577"/>
        <pc:sldMkLst>
          <pc:docMk/>
          <pc:sldMk cId="3923365528" sldId="515"/>
        </pc:sldMkLst>
      </pc:sldChg>
      <pc:sldChg chg="modNotesTx">
        <pc:chgData name="Jorunn Midtsundstad" userId="5c4b2db4-cbb8-4874-863e-b11bbaaf6fa4" providerId="ADAL" clId="{C0BECF85-E0CA-43F3-BF13-276EB742B27B}" dt="2019-11-26T12:35:11.621" v="2" actId="20577"/>
        <pc:sldMkLst>
          <pc:docMk/>
          <pc:sldMk cId="1383933909" sldId="517"/>
        </pc:sldMkLst>
      </pc:sldChg>
      <pc:sldChg chg="modNotesTx">
        <pc:chgData name="Jorunn Midtsundstad" userId="5c4b2db4-cbb8-4874-863e-b11bbaaf6fa4" providerId="ADAL" clId="{C0BECF85-E0CA-43F3-BF13-276EB742B27B}" dt="2019-11-26T12:35:44.614" v="7" actId="20577"/>
        <pc:sldMkLst>
          <pc:docMk/>
          <pc:sldMk cId="3253341327" sldId="518"/>
        </pc:sldMkLst>
      </pc:sldChg>
    </pc:docChg>
  </pc:docChgLst>
  <pc:docChgLst>
    <pc:chgData name="Jorunn Midtsundstad" userId="5c4b2db4-cbb8-4874-863e-b11bbaaf6fa4" providerId="ADAL" clId="{B360347C-424E-4D0C-BB58-4E073D95352E}"/>
    <pc:docChg chg="addSld delSld modSld">
      <pc:chgData name="Jorunn Midtsundstad" userId="5c4b2db4-cbb8-4874-863e-b11bbaaf6fa4" providerId="ADAL" clId="{B360347C-424E-4D0C-BB58-4E073D95352E}" dt="2019-11-26T12:51:33.985" v="1" actId="2696"/>
      <pc:docMkLst>
        <pc:docMk/>
      </pc:docMkLst>
      <pc:sldChg chg="add del">
        <pc:chgData name="Jorunn Midtsundstad" userId="5c4b2db4-cbb8-4874-863e-b11bbaaf6fa4" providerId="ADAL" clId="{B360347C-424E-4D0C-BB58-4E073D95352E}" dt="2019-11-26T12:51:33.985" v="1" actId="2696"/>
        <pc:sldMkLst>
          <pc:docMk/>
          <pc:sldMk cId="3982339314" sldId="5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2EAC9-BF77-4DB1-9491-D2871CE71A46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595D-EBA5-451E-A774-9147C12EFF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73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ED17-5FBD-1E4B-BF0D-610BD3BE4D53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B604-C9F2-B44F-BBD0-B423C6B3A9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718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87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2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12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3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8720">
              <a:defRPr/>
            </a:pP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0363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4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2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5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8615">
              <a:defRPr/>
            </a:pPr>
            <a:endParaRPr lang="nb-NO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7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6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1862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175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7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5115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90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5115" indent="-171450">
              <a:buFont typeface="Arial" panose="020B0604020202020204" pitchFamily="34" charset="0"/>
              <a:buChar char="•"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x-none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chemeClr val="dk1"/>
                </a:buClr>
              </a:pPr>
              <a:t>8</a:t>
            </a:fld>
            <a:endParaRPr lang="x-none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206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627B-83E2-4141-8525-1BC3649B7430}" type="slidenum">
              <a:rPr lang="nb-NO"/>
              <a:pPr/>
              <a:t>9</a:t>
            </a:fld>
            <a:endParaRPr lang="nb-NO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5115" indent="-171450">
              <a:buFont typeface="Arial" panose="020B0604020202020204" pitchFamily="34" charset="0"/>
              <a:buChar char="•"/>
            </a:pPr>
            <a:endParaRPr lang="nb-NO" b="1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0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objekt&#10;&#10;&#10;&#10;Automatisk generert beskrivelse">
            <a:extLst>
              <a:ext uri="{FF2B5EF4-FFF2-40B4-BE49-F238E27FC236}">
                <a16:creationId xmlns:a16="http://schemas.microsoft.com/office/drawing/2014/main" id="{F28135A9-7864-EA42-BC35-11CA46B6C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2F30-5B48-0D4B-A64D-C11205F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</p:spPr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B60E4-9D32-0846-B8BB-D8ACEE6E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678" y="1825625"/>
            <a:ext cx="4933122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ACAD7-72B5-0D48-840B-452B3A1E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676" y="1825625"/>
            <a:ext cx="4933123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197341D-3588-5C46-8574-6F5019C0F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>
                    <a:alpha val="74000"/>
                  </a:scheme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DD14DF-A6E8-464B-9DFA-D66A7CDBF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1"/>
            <a:ext cx="12192000" cy="2805695"/>
          </a:xfrm>
          <a:prstGeom prst="rect">
            <a:avLst/>
          </a:prstGeom>
          <a:solidFill>
            <a:srgbClr val="F2F3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7" y="1000124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4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b="1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2" y="1000125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5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1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41E28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rgbClr val="141E28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02F63FA-675E-D540-9D05-CFDFF921A5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EC76104-09FF-124D-96F5-7E24E2687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mørk bakgrunn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dark background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B2ABB-797D-6D4E-8B9C-7322AB6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16EDBB-B8D9-674E-B664-6D4E9C1B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2002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40AC5F36-DAB0-5C45-90DF-CC55D8411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292" y="1825625"/>
            <a:ext cx="10392507" cy="393208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Helvetica" pitchFamily="2" charset="0"/>
              </a:defRPr>
            </a:lvl2pPr>
          </a:lstStyle>
          <a:p>
            <a:r>
              <a:rPr lang="nb-NO" dirty="0"/>
              <a:t>Rediger tekststiler i malen
Andre nivå
Tredje nivå
Fjerde nivå
Femte nivå</a:t>
            </a:r>
          </a:p>
          <a:p>
            <a:pPr lvl="1"/>
            <a:r>
              <a:rPr lang="nb-NO" dirty="0"/>
              <a:t>Punkt under punktet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r>
              <a:rPr lang="nb-NO" dirty="0"/>
              <a:t>Kildehenvisning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995F348C-0220-AA4D-B66A-C9C1EFC2B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1292" y="1825625"/>
            <a:ext cx="10392507" cy="3932080"/>
          </a:xfrm>
        </p:spPr>
        <p:txBody>
          <a:bodyPr>
            <a:normAutofit/>
          </a:bodyPr>
          <a:lstStyle>
            <a:lvl1pPr>
              <a:defRPr sz="20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  <a:latin typeface="Helvetica" pitchFamily="2" charset="0"/>
              </a:defRPr>
            </a:lvl2pPr>
          </a:lstStyle>
          <a:p>
            <a:r>
              <a:rPr lang="nb-NO" dirty="0"/>
              <a:t>Rediger tekststiler i malen
Andre nivå
Tredje nivå
Fjerde nivå
Femte nivå</a:t>
            </a:r>
          </a:p>
          <a:p>
            <a:pPr lvl="1"/>
            <a:r>
              <a:rPr lang="nb-NO" dirty="0"/>
              <a:t>Punkt under punktet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r>
              <a:rPr lang="nb-NO" dirty="0"/>
              <a:t>Kildehenvisning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F6E08E09-E264-9443-98AB-C8A6486B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r>
              <a:rPr lang="nb-NO" dirty="0"/>
              <a:t>Kildehenvisning</a:t>
            </a:r>
          </a:p>
        </p:txBody>
      </p:sp>
      <p:pic>
        <p:nvPicPr>
          <p:cNvPr id="7" name="Bilde 6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6F05C61F-03A8-3342-A838-91F73842B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rød bakgrunn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3" y="1825625"/>
            <a:ext cx="4994030" cy="389523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14414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Kildehenvisning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EFC5E8F-8FFF-D146-B8A0-A4B8D30BEC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25625"/>
            <a:ext cx="5257800" cy="3895237"/>
          </a:xfrm>
        </p:spPr>
        <p:txBody>
          <a:bodyPr/>
          <a:lstStyle/>
          <a:p>
            <a:endParaRPr lang="nb-NO"/>
          </a:p>
        </p:txBody>
      </p:sp>
      <p:pic>
        <p:nvPicPr>
          <p:cNvPr id="9" name="Bilde 8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39096D7A-923D-4341-8EFF-A714749BE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1312" y="1917700"/>
            <a:ext cx="6486258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203700"/>
            <a:ext cx="6486258" cy="482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312" y="4686300"/>
            <a:ext cx="648625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9791" y="1404938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  <p:pic>
        <p:nvPicPr>
          <p:cNvPr id="9" name="Bilde 8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63870086-9647-2149-9887-60DB2D78A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6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unktliste i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2F30-5B48-0D4B-A64D-C11205F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</p:spPr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B60E4-9D32-0846-B8BB-D8ACEE6E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678" y="1825625"/>
            <a:ext cx="4933122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ACAD7-72B5-0D48-840B-452B3A1E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676" y="1825625"/>
            <a:ext cx="4933123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0A6FD52D-BF42-7B4D-842D-BD6F562A4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F2F3F6">
                    <a:alpha val="74000"/>
                  </a:srgb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8817D405-DD02-1A4E-A048-5ADA2D195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7" y="607410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4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2" y="1000125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5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1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9" name="Bilde 8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98E18A76-A0BB-614A-9106-5C1E47C0C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658" y="595121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klipp&#10;&#10;&#10;&#10;Automatisk generert beskrivelse">
            <a:extLst>
              <a:ext uri="{FF2B5EF4-FFF2-40B4-BE49-F238E27FC236}">
                <a16:creationId xmlns:a16="http://schemas.microsoft.com/office/drawing/2014/main" id="{61FD7C88-6343-784C-AA84-28EE43BE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15" y="6177608"/>
            <a:ext cx="845435" cy="3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D1DC64-24A8-7C45-B7B6-71B1E0678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ed background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B2ABB-797D-6D4E-8B9C-7322AB6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16EDBB-B8D9-674E-B664-6D4E9C1B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1BBE4A-C00E-5649-91D8-9C0E408B4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576525-A9DD-134A-B8A4-C33D341D6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rt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8F34021-95FB-D242-9C05-021599F2B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C1C1C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Kildehenvisning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E32101C-9D0A-874D-B2A1-659D90789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405" y="1917700"/>
            <a:ext cx="6486258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05" y="4203700"/>
            <a:ext cx="6486258" cy="482600"/>
          </a:xfrm>
        </p:spPr>
        <p:txBody>
          <a:bodyPr/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405" y="4686300"/>
            <a:ext cx="648625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72699" y="1404938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19A7B9F-5930-C948-A4DE-88F9CF947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768" y="6073079"/>
            <a:ext cx="1022976" cy="4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1BAEA73-34F4-FC4E-A04E-D8CD13CC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B6CA0A-85B8-2046-B593-F7CCB636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  <a:p>
            <a:pPr lvl="1"/>
            <a:r>
              <a:rPr lang="nb-NO" dirty="0"/>
              <a:t>Punkt under punktet	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616952-0E30-D94F-8510-46719335E800}"/>
              </a:ext>
            </a:extLst>
          </p:cNvPr>
          <p:cNvSpPr txBox="1"/>
          <p:nvPr userDrawn="1"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9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7" r:id="rId3"/>
    <p:sldLayoutId id="2147483661" r:id="rId4"/>
    <p:sldLayoutId id="2147483649" r:id="rId5"/>
    <p:sldLayoutId id="2147483650" r:id="rId6"/>
    <p:sldLayoutId id="2147483681" r:id="rId7"/>
    <p:sldLayoutId id="2147483659" r:id="rId8"/>
    <p:sldLayoutId id="2147483651" r:id="rId9"/>
    <p:sldLayoutId id="2147483652" r:id="rId10"/>
    <p:sldLayoutId id="2147483654" r:id="rId11"/>
    <p:sldLayoutId id="214748366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1BAEA73-34F4-FC4E-A04E-D8CD13CC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B6CA0A-85B8-2046-B593-F7CCB636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616952-0E30-D94F-8510-46719335E800}"/>
              </a:ext>
            </a:extLst>
          </p:cNvPr>
          <p:cNvSpPr txBox="1"/>
          <p:nvPr userDrawn="1"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53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82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8CADF-F6F1-4D4B-BCDF-875F23FF6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9981"/>
            <a:ext cx="9144000" cy="2387600"/>
          </a:xfrm>
        </p:spPr>
        <p:txBody>
          <a:bodyPr>
            <a:normAutofit/>
          </a:bodyPr>
          <a:lstStyle/>
          <a:p>
            <a:r>
              <a:rPr lang="nb-NO" sz="4400" dirty="0"/>
              <a:t>Praksiseksempel </a:t>
            </a:r>
            <a:br>
              <a:rPr lang="nb-NO" sz="4400" dirty="0"/>
            </a:br>
            <a:r>
              <a:rPr lang="nb-NO" sz="4400" dirty="0"/>
              <a:t>fra ledernettverk i Østre Agder</a:t>
            </a:r>
            <a:br>
              <a:rPr lang="nb-NO" dirty="0"/>
            </a:br>
            <a:endParaRPr lang="nb-NO" sz="4400" dirty="0">
              <a:latin typeface="+mn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0C9F65-C46D-4046-BA00-269880510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4476"/>
            <a:ext cx="9144000" cy="1111589"/>
          </a:xfrm>
        </p:spPr>
        <p:txBody>
          <a:bodyPr>
            <a:normAutofit/>
          </a:bodyPr>
          <a:lstStyle/>
          <a:p>
            <a:r>
              <a:rPr lang="nb-NO" sz="1600" dirty="0"/>
              <a:t>Jorunn H. Midtsundstad</a:t>
            </a:r>
          </a:p>
        </p:txBody>
      </p:sp>
    </p:spTree>
    <p:extLst>
      <p:ext uri="{BB962C8B-B14F-4D97-AF65-F5344CB8AC3E}">
        <p14:creationId xmlns:p14="http://schemas.microsoft.com/office/powerpoint/2010/main" val="260574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24F14-6F5E-454B-96AA-D195BFC6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Ledernettverk i Østre Agder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451C4-6886-4262-BA64-D7BC94C9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1825625"/>
            <a:ext cx="10897510" cy="4351338"/>
          </a:xfrm>
        </p:spPr>
        <p:txBody>
          <a:bodyPr>
            <a:normAutofit/>
          </a:bodyPr>
          <a:lstStyle/>
          <a:p>
            <a:r>
              <a:rPr lang="nb-NO" dirty="0">
                <a:latin typeface="+mn-lt"/>
              </a:rPr>
              <a:t>Tett samarbeid mellom utviklingsveileder med kjennskap til kommunens skoler og </a:t>
            </a:r>
            <a:r>
              <a:rPr lang="nb-NO" dirty="0" err="1">
                <a:latin typeface="+mn-lt"/>
              </a:rPr>
              <a:t>UiA</a:t>
            </a:r>
            <a:r>
              <a:rPr lang="nb-NO" dirty="0">
                <a:latin typeface="+mn-lt"/>
              </a:rPr>
              <a:t> </a:t>
            </a:r>
          </a:p>
          <a:p>
            <a:r>
              <a:rPr lang="nb-NO" dirty="0">
                <a:latin typeface="+mn-lt"/>
              </a:rPr>
              <a:t>Tett dialog med skoleeierne sammen med utviklingsveileder om innhold og arbeidsmåter – avklart ansvar og roller</a:t>
            </a:r>
          </a:p>
          <a:p>
            <a:r>
              <a:rPr lang="nb-NO" dirty="0">
                <a:latin typeface="+mn-lt"/>
              </a:rPr>
              <a:t>Kommunebasert og skolebasert utvikling – utgangspunktet</a:t>
            </a:r>
          </a:p>
          <a:p>
            <a:r>
              <a:rPr lang="nb-NO" dirty="0">
                <a:latin typeface="+mn-lt"/>
              </a:rPr>
              <a:t>Videreutvikle/ opprette lokale strukturer for desentralisert kompetanseheving</a:t>
            </a:r>
          </a:p>
          <a:p>
            <a:pPr lvl="1"/>
            <a:r>
              <a:rPr lang="nb-NO" sz="2000" dirty="0">
                <a:latin typeface="+mn-lt"/>
              </a:rPr>
              <a:t>Formidling av forskning – teori</a:t>
            </a:r>
          </a:p>
          <a:p>
            <a:pPr lvl="1"/>
            <a:r>
              <a:rPr lang="nb-NO" sz="2000" dirty="0">
                <a:latin typeface="+mn-lt"/>
              </a:rPr>
              <a:t>Arbeidsmåter – prosesser og delekultur</a:t>
            </a:r>
          </a:p>
          <a:p>
            <a:r>
              <a:rPr lang="nb-NO" dirty="0">
                <a:latin typeface="+mn-lt"/>
              </a:rPr>
              <a:t>Lærer sammen – innhold skapes og relasjoner utvikles</a:t>
            </a:r>
          </a:p>
          <a:p>
            <a:r>
              <a:rPr lang="nb-NO" dirty="0">
                <a:latin typeface="+mn-lt"/>
              </a:rPr>
              <a:t>Gjensidig kompetanseheving –  vi utvikler ny kunnskap og kompetanse sammen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336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2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573" y="912814"/>
            <a:ext cx="9069242" cy="571971"/>
          </a:xfrm>
        </p:spPr>
        <p:txBody>
          <a:bodyPr>
            <a:normAutofit/>
          </a:bodyPr>
          <a:lstStyle/>
          <a:p>
            <a:r>
              <a:rPr lang="nb-NO" dirty="0"/>
              <a:t>Bakgrunn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1559" y="1558212"/>
            <a:ext cx="8926255" cy="52251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nb-NO" dirty="0">
                <a:solidFill>
                  <a:schemeClr val="dk1"/>
                </a:solidFill>
                <a:latin typeface="+mn-lt"/>
                <a:ea typeface="Verdana"/>
                <a:cs typeface="Verdana"/>
                <a:sym typeface="Verdana"/>
              </a:rPr>
              <a:t>Samarbeid med Østre Agder</a:t>
            </a:r>
          </a:p>
          <a:p>
            <a:r>
              <a:rPr lang="nb-NO" dirty="0">
                <a:latin typeface="+mn-lt"/>
              </a:rPr>
              <a:t>Skoleeiere og skoleledelse i Arendal, Froland, Gjerstad, Grimstad, Risør, Tvedestrand, Vegårshei, Åmli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lvl="1"/>
            <a:r>
              <a:rPr lang="nb-NO" sz="2000" dirty="0">
                <a:latin typeface="+mn-lt"/>
              </a:rPr>
              <a:t>Bygge på forskning</a:t>
            </a:r>
          </a:p>
          <a:p>
            <a:pPr lvl="1"/>
            <a:r>
              <a:rPr lang="nb-NO" sz="2000" dirty="0">
                <a:latin typeface="+mn-lt"/>
              </a:rPr>
              <a:t>Bygge på erfaring</a:t>
            </a:r>
          </a:p>
          <a:p>
            <a:pPr lvl="1"/>
            <a:r>
              <a:rPr lang="nb-NO" sz="2000" dirty="0">
                <a:latin typeface="+mn-lt"/>
              </a:rPr>
              <a:t>Lære sammen – skape innholdet sammen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r>
              <a:rPr lang="nb-NO" dirty="0">
                <a:latin typeface="+mn-lt"/>
              </a:rPr>
              <a:t>Forskning</a:t>
            </a:r>
          </a:p>
          <a:p>
            <a:r>
              <a:rPr lang="nb-NO" dirty="0">
                <a:latin typeface="+mn-lt"/>
              </a:rPr>
              <a:t>School-In (2017-2020), Forskningsrådet, FINNUT/Innovasjon i offentlig sektor</a:t>
            </a:r>
          </a:p>
          <a:p>
            <a:pPr lvl="1"/>
            <a:r>
              <a:rPr lang="nb-NO" sz="2000" dirty="0">
                <a:latin typeface="+mn-lt"/>
              </a:rPr>
              <a:t>Inkluderende læringsmiljø, fem kommuner og fem kommunalsjefer</a:t>
            </a:r>
          </a:p>
          <a:p>
            <a:pPr lvl="1"/>
            <a:r>
              <a:rPr lang="nb-NO" sz="2000" dirty="0">
                <a:latin typeface="+mn-lt"/>
              </a:rPr>
              <a:t>Iveland, Lillesand, Songdalen, Søgne og Vennesla</a:t>
            </a:r>
          </a:p>
          <a:p>
            <a:pPr lvl="1"/>
            <a:endParaRPr lang="nb-NO" sz="2000" dirty="0"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EF62352-A364-4F16-A6DF-E7081C1F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766" y="4810483"/>
            <a:ext cx="1447598" cy="12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3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912814"/>
            <a:ext cx="8532813" cy="571971"/>
          </a:xfrm>
        </p:spPr>
        <p:txBody>
          <a:bodyPr>
            <a:normAutofit/>
          </a:bodyPr>
          <a:lstStyle/>
          <a:p>
            <a:r>
              <a:rPr lang="nb-NO" dirty="0"/>
              <a:t>Kommunebasert og skolebasert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1484785"/>
            <a:ext cx="8532813" cy="5298604"/>
          </a:xfrm>
        </p:spPr>
        <p:txBody>
          <a:bodyPr/>
          <a:lstStyle/>
          <a:p>
            <a:r>
              <a:rPr lang="nb-NO" dirty="0">
                <a:latin typeface="+mn-lt"/>
              </a:rPr>
              <a:t>Kommunebasert - skoleeier</a:t>
            </a:r>
          </a:p>
          <a:p>
            <a:pPr lvl="1"/>
            <a:r>
              <a:rPr lang="nb-NO" sz="2000" dirty="0">
                <a:latin typeface="+mn-lt"/>
              </a:rPr>
              <a:t>Lede rektorers læring og utvikling av skolen</a:t>
            </a:r>
          </a:p>
          <a:p>
            <a:pPr lvl="1"/>
            <a:r>
              <a:rPr lang="nb-NO" sz="2000" dirty="0">
                <a:latin typeface="+mn-lt"/>
              </a:rPr>
              <a:t>Lede rektornettverk som profesjonelle læringsfellesskap</a:t>
            </a:r>
          </a:p>
          <a:p>
            <a:pPr lvl="1"/>
            <a:r>
              <a:rPr lang="nb-NO" sz="2000" dirty="0">
                <a:latin typeface="+mn-lt"/>
              </a:rPr>
              <a:t>Lede implementeringsarbeidet i kommunen</a:t>
            </a:r>
          </a:p>
          <a:p>
            <a:r>
              <a:rPr lang="nb-NO" dirty="0">
                <a:latin typeface="+mn-lt"/>
              </a:rPr>
              <a:t>Skolebasert - skoleledelse</a:t>
            </a:r>
          </a:p>
          <a:p>
            <a:pPr lvl="1"/>
            <a:r>
              <a:rPr lang="nb-NO" sz="2000" dirty="0">
                <a:latin typeface="+mn-lt"/>
              </a:rPr>
              <a:t>Lede personalets læring og utviklingen av skolen</a:t>
            </a:r>
          </a:p>
          <a:p>
            <a:pPr lvl="1"/>
            <a:r>
              <a:rPr lang="nb-NO" sz="2000" dirty="0">
                <a:latin typeface="+mn-lt"/>
              </a:rPr>
              <a:t>Lede personalet som profesjonelle læringsfellesskap</a:t>
            </a:r>
          </a:p>
          <a:p>
            <a:pPr lvl="1"/>
            <a:r>
              <a:rPr lang="nb-NO" sz="2000" dirty="0">
                <a:latin typeface="+mn-lt"/>
              </a:rPr>
              <a:t>Lede implementeringsarbeidet i skolen</a:t>
            </a:r>
          </a:p>
          <a:p>
            <a:r>
              <a:rPr lang="nb-NO" dirty="0">
                <a:latin typeface="+mn-lt"/>
              </a:rPr>
              <a:t>Skolebasert - lærere</a:t>
            </a:r>
          </a:p>
          <a:p>
            <a:pPr lvl="1"/>
            <a:r>
              <a:rPr lang="nb-NO" sz="2000" dirty="0">
                <a:latin typeface="+mn-lt"/>
              </a:rPr>
              <a:t>Lede elevenes læring og medvirkning i læringsmiljøet</a:t>
            </a:r>
          </a:p>
          <a:p>
            <a:pPr lvl="1"/>
            <a:r>
              <a:rPr lang="nb-NO" sz="2000" dirty="0">
                <a:latin typeface="+mn-lt"/>
              </a:rPr>
              <a:t>Lede elevene som læringsfellesskap</a:t>
            </a:r>
          </a:p>
          <a:p>
            <a:pPr lvl="1"/>
            <a:r>
              <a:rPr lang="nb-NO" sz="2000" dirty="0">
                <a:latin typeface="+mn-lt"/>
              </a:rPr>
              <a:t>Lede implementeringsarbeidet i klasserommet</a:t>
            </a:r>
          </a:p>
          <a:p>
            <a:endParaRPr lang="nb-NO" sz="2200" dirty="0"/>
          </a:p>
          <a:p>
            <a:pPr lvl="1"/>
            <a:endParaRPr lang="nb-NO" sz="2000" dirty="0"/>
          </a:p>
          <a:p>
            <a:pPr lvl="1"/>
            <a:endParaRPr lang="nb-NO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772">
            <a:off x="10136345" y="1255581"/>
            <a:ext cx="1533218" cy="2167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971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4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5854" y="496615"/>
            <a:ext cx="9474923" cy="571971"/>
          </a:xfrm>
        </p:spPr>
        <p:txBody>
          <a:bodyPr>
            <a:noAutofit/>
          </a:bodyPr>
          <a:lstStyle/>
          <a:p>
            <a:pPr algn="ctr"/>
            <a:r>
              <a:rPr lang="nb-NO" dirty="0"/>
              <a:t>Å samarbeide om desentralisert kompetanseheving </a:t>
            </a:r>
            <a:br>
              <a:rPr lang="nb-NO" dirty="0"/>
            </a:br>
            <a:endParaRPr lang="nb-NO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183" y="1484785"/>
            <a:ext cx="9121632" cy="5298604"/>
          </a:xfrm>
        </p:spPr>
        <p:txBody>
          <a:bodyPr/>
          <a:lstStyle/>
          <a:p>
            <a:r>
              <a:rPr lang="nb-NO" dirty="0">
                <a:latin typeface="+mn-lt"/>
              </a:rPr>
              <a:t>Arbeidsgruppen: Kommunalsjef + skolefaglig rådgiver + to rektorer + tillitsvalgt + utviklingsveileder og </a:t>
            </a:r>
            <a:r>
              <a:rPr lang="nb-NO" dirty="0" err="1">
                <a:latin typeface="+mn-lt"/>
              </a:rPr>
              <a:t>UiA</a:t>
            </a:r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Fra bestiller/utfører        til kommunebasert og skolebasert kompetanseheving</a:t>
            </a:r>
          </a:p>
          <a:p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Innhold</a:t>
            </a:r>
          </a:p>
          <a:p>
            <a:r>
              <a:rPr lang="nb-NO" dirty="0">
                <a:latin typeface="+mn-lt"/>
              </a:rPr>
              <a:t>Relasjon</a:t>
            </a:r>
          </a:p>
          <a:p>
            <a:r>
              <a:rPr lang="nb-NO" dirty="0">
                <a:latin typeface="+mn-lt"/>
              </a:rPr>
              <a:t>Gjensidig kompetanseheving</a:t>
            </a:r>
          </a:p>
          <a:p>
            <a:endParaRPr lang="nb-NO" dirty="0">
              <a:latin typeface="+mn-lt"/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lvl="1"/>
            <a:endParaRPr lang="nb-NO" sz="2000" dirty="0"/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79F2BDA9-AD42-481D-85FC-089B59B9004A}"/>
              </a:ext>
            </a:extLst>
          </p:cNvPr>
          <p:cNvSpPr/>
          <p:nvPr/>
        </p:nvSpPr>
        <p:spPr>
          <a:xfrm>
            <a:off x="3776263" y="2303450"/>
            <a:ext cx="223364" cy="76782"/>
          </a:xfrm>
          <a:prstGeom prst="rightArrow">
            <a:avLst/>
          </a:prstGeom>
          <a:solidFill>
            <a:srgbClr val="D2002B"/>
          </a:solidFill>
          <a:ln>
            <a:solidFill>
              <a:srgbClr val="D2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93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5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912814"/>
            <a:ext cx="8532813" cy="571971"/>
          </a:xfrm>
        </p:spPr>
        <p:txBody>
          <a:bodyPr/>
          <a:lstStyle/>
          <a:p>
            <a:r>
              <a:rPr lang="nb-NO" sz="2800" dirty="0"/>
              <a:t>Deres innspill - tilbakeblikk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43575" cy="43053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855" y="3573728"/>
            <a:ext cx="3624695" cy="337185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145" y="81896"/>
            <a:ext cx="2847975" cy="38290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20" y="1290234"/>
            <a:ext cx="4314896" cy="570473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282" y="3790484"/>
            <a:ext cx="3551764" cy="30832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72" y="5889297"/>
            <a:ext cx="4670283" cy="394941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8070" y="786511"/>
            <a:ext cx="4642355" cy="345653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215" y="-250205"/>
            <a:ext cx="3624695" cy="337185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7004" y="1431148"/>
            <a:ext cx="6547997" cy="402700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96572" y="5889297"/>
            <a:ext cx="4214744" cy="36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27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6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912814"/>
            <a:ext cx="8532813" cy="571971"/>
          </a:xfrm>
        </p:spPr>
        <p:txBody>
          <a:bodyPr/>
          <a:lstStyle/>
          <a:p>
            <a:r>
              <a:rPr lang="nb-NO" sz="2800"/>
              <a:t>Profesjonsfellesskap og skoleutvikling 3.5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1763486"/>
            <a:ext cx="8532813" cy="50199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2400" dirty="0">
                <a:latin typeface="+mn-lt"/>
              </a:rPr>
              <a:t>Alle ansatte i skolen </a:t>
            </a:r>
            <a:r>
              <a:rPr lang="nb-NO" sz="2400" b="1" dirty="0">
                <a:latin typeface="+mn-lt"/>
              </a:rPr>
              <a:t>må ta aktivt del i det profesjonelle læringsfellesskapet for å videreutvikle skolen</a:t>
            </a:r>
            <a:r>
              <a:rPr lang="nb-NO" sz="2400" dirty="0">
                <a:latin typeface="+mn-lt"/>
              </a:rPr>
              <a:t>. Det innebærer at fellesskapet </a:t>
            </a:r>
            <a:r>
              <a:rPr lang="nb-NO" sz="2400" b="1" dirty="0">
                <a:solidFill>
                  <a:srgbClr val="C00000"/>
                </a:solidFill>
                <a:latin typeface="+mn-lt"/>
              </a:rPr>
              <a:t>reflekterer</a:t>
            </a:r>
            <a:r>
              <a:rPr lang="nb-NO" sz="2400" b="1" dirty="0">
                <a:latin typeface="+mn-lt"/>
              </a:rPr>
              <a:t> </a:t>
            </a:r>
            <a:r>
              <a:rPr lang="nb-NO" sz="2400" dirty="0">
                <a:latin typeface="+mn-lt"/>
              </a:rPr>
              <a:t>over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verdivalg og utviklingsbehov, og bruker </a:t>
            </a:r>
            <a:r>
              <a:rPr lang="nb-NO" sz="2400" b="1" dirty="0">
                <a:solidFill>
                  <a:schemeClr val="tx1"/>
                </a:solidFill>
                <a:latin typeface="+mn-lt"/>
              </a:rPr>
              <a:t>forskning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nb-NO" sz="2400" b="1" dirty="0" err="1">
                <a:solidFill>
                  <a:schemeClr val="tx1"/>
                </a:solidFill>
                <a:latin typeface="+mn-lt"/>
              </a:rPr>
              <a:t>erfaringsbasert</a:t>
            </a:r>
            <a:r>
              <a:rPr lang="nb-NO" sz="2400" b="1" dirty="0">
                <a:solidFill>
                  <a:schemeClr val="tx1"/>
                </a:solidFill>
                <a:latin typeface="+mn-lt"/>
              </a:rPr>
              <a:t> kunnskap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og </a:t>
            </a:r>
            <a:r>
              <a:rPr lang="nb-NO" sz="2400" b="1" dirty="0">
                <a:solidFill>
                  <a:schemeClr val="tx1"/>
                </a:solidFill>
                <a:latin typeface="+mn-lt"/>
              </a:rPr>
              <a:t>etiske vurderinger </a:t>
            </a:r>
            <a:r>
              <a:rPr lang="nb-NO" sz="2400" dirty="0">
                <a:solidFill>
                  <a:schemeClr val="tx1"/>
                </a:solidFill>
                <a:latin typeface="+mn-lt"/>
              </a:rPr>
              <a:t>som grunnlag</a:t>
            </a:r>
            <a:r>
              <a:rPr lang="nb-NO" sz="2400" dirty="0">
                <a:latin typeface="+mn-lt"/>
              </a:rPr>
              <a:t> for målrettede </a:t>
            </a:r>
            <a:r>
              <a:rPr lang="nb-NO" sz="2400" b="1" dirty="0">
                <a:solidFill>
                  <a:srgbClr val="D2002B"/>
                </a:solidFill>
                <a:latin typeface="+mn-lt"/>
              </a:rPr>
              <a:t>tiltak</a:t>
            </a:r>
            <a:r>
              <a:rPr lang="nb-NO" sz="2400" dirty="0">
                <a:solidFill>
                  <a:srgbClr val="D2002B"/>
                </a:solidFill>
                <a:latin typeface="+mn-lt"/>
              </a:rPr>
              <a:t> </a:t>
            </a:r>
          </a:p>
          <a:p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757" y="404664"/>
            <a:ext cx="8532813" cy="838200"/>
          </a:xfrm>
        </p:spPr>
        <p:txBody>
          <a:bodyPr/>
          <a:lstStyle/>
          <a:p>
            <a:r>
              <a:rPr lang="nb-NO" sz="2800" dirty="0"/>
              <a:t>TEORI: Refleksjon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05001" y="1242865"/>
            <a:ext cx="8532813" cy="5159524"/>
          </a:xfrm>
        </p:spPr>
        <p:txBody>
          <a:bodyPr/>
          <a:lstStyle/>
          <a:p>
            <a:r>
              <a:rPr lang="nb-NO" sz="2400" dirty="0">
                <a:latin typeface="+mn-lt"/>
              </a:rPr>
              <a:t>1. ordens refleksjon: </a:t>
            </a:r>
          </a:p>
          <a:p>
            <a:pPr lvl="1"/>
            <a:r>
              <a:rPr lang="nb-NO" sz="2400" dirty="0">
                <a:latin typeface="+mn-lt"/>
              </a:rPr>
              <a:t>Beskriver det som er og slik det burde være</a:t>
            </a:r>
            <a:endParaRPr lang="en-US" sz="2400" dirty="0">
              <a:latin typeface="+mn-lt"/>
            </a:endParaRPr>
          </a:p>
          <a:p>
            <a:r>
              <a:rPr lang="en-US" altLang="nb-NO" sz="2400" dirty="0">
                <a:latin typeface="+mn-lt"/>
              </a:rPr>
              <a:t>2. </a:t>
            </a:r>
            <a:r>
              <a:rPr lang="nb-NO" altLang="nb-NO" sz="2400" dirty="0">
                <a:latin typeface="+mn-lt"/>
              </a:rPr>
              <a:t>ordens refleksjon: </a:t>
            </a:r>
          </a:p>
          <a:p>
            <a:pPr lvl="1"/>
            <a:r>
              <a:rPr lang="nb-NO" altLang="nb-NO" sz="2400" dirty="0">
                <a:latin typeface="+mn-lt"/>
              </a:rPr>
              <a:t>Stiller spørsmål ved egen praksis</a:t>
            </a:r>
          </a:p>
          <a:p>
            <a:pPr lvl="1"/>
            <a:r>
              <a:rPr lang="nb-NO" altLang="nb-NO" sz="2400" dirty="0">
                <a:latin typeface="+mn-lt"/>
              </a:rPr>
              <a:t>Gjøre seg selv til gjenstand for kritisk refleksjon</a:t>
            </a:r>
          </a:p>
          <a:p>
            <a:pPr lvl="1"/>
            <a:r>
              <a:rPr lang="nb-NO" altLang="nb-NO" sz="2400" dirty="0">
                <a:latin typeface="+mn-lt"/>
              </a:rPr>
              <a:t>Analysere og kritisere skolens hverdagspraksis</a:t>
            </a:r>
          </a:p>
          <a:p>
            <a:pPr marL="0" indent="0">
              <a:buNone/>
            </a:pPr>
            <a:r>
              <a:rPr lang="nb-NO" altLang="nb-NO" dirty="0">
                <a:latin typeface="+mn-lt"/>
              </a:rPr>
              <a:t>						(</a:t>
            </a:r>
            <a:r>
              <a:rPr lang="nb-NO" altLang="nb-NO" dirty="0" err="1">
                <a:latin typeface="+mn-lt"/>
              </a:rPr>
              <a:t>Wackerhausen</a:t>
            </a:r>
            <a:r>
              <a:rPr lang="nb-NO" altLang="nb-NO" dirty="0">
                <a:latin typeface="+mn-lt"/>
              </a:rPr>
              <a:t>, 2009)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5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48DD73-8F83-4169-8437-9BCD10E9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Endringer i refleksjonen: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6E98B7-0D43-4C9F-937B-1EA1043E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80" y="1825625"/>
            <a:ext cx="9766819" cy="4351338"/>
          </a:xfrm>
        </p:spPr>
        <p:txBody>
          <a:bodyPr/>
          <a:lstStyle/>
          <a:p>
            <a:r>
              <a:rPr lang="nb-NO" dirty="0">
                <a:latin typeface="+mn-lt"/>
              </a:rPr>
              <a:t>Refleksjonen </a:t>
            </a:r>
            <a:endParaRPr lang="en-US" dirty="0">
              <a:latin typeface="+mn-lt"/>
            </a:endParaRPr>
          </a:p>
          <a:p>
            <a:pPr lvl="1"/>
            <a:r>
              <a:rPr lang="nb-NO" sz="2000" dirty="0">
                <a:latin typeface="+mn-lt"/>
              </a:rPr>
              <a:t>Knyttes til skolen og fellesskapet, - ikke til trinn eller enkeltelever</a:t>
            </a:r>
            <a:endParaRPr lang="en-US" sz="2000" dirty="0">
              <a:latin typeface="+mn-lt"/>
            </a:endParaRPr>
          </a:p>
          <a:p>
            <a:pPr lvl="1"/>
            <a:r>
              <a:rPr lang="nb-NO" sz="2000" dirty="0">
                <a:latin typeface="+mn-lt"/>
              </a:rPr>
              <a:t>Foregår </a:t>
            </a:r>
            <a:r>
              <a:rPr lang="nb-NO" sz="2000" b="1" dirty="0">
                <a:latin typeface="+mn-lt"/>
              </a:rPr>
              <a:t>på tvers av klasser og trinn </a:t>
            </a:r>
            <a:endParaRPr lang="en-US" sz="2000" b="1" dirty="0">
              <a:latin typeface="+mn-lt"/>
            </a:endParaRPr>
          </a:p>
          <a:p>
            <a:pPr lvl="1"/>
            <a:r>
              <a:rPr lang="nb-NO" sz="2000" dirty="0">
                <a:latin typeface="+mn-lt"/>
              </a:rPr>
              <a:t>Knyttes til </a:t>
            </a:r>
            <a:r>
              <a:rPr lang="nb-NO" sz="2000" b="1" dirty="0">
                <a:latin typeface="+mn-lt"/>
              </a:rPr>
              <a:t>felles tiltak og handlinger</a:t>
            </a:r>
            <a:endParaRPr lang="en-US" sz="2000" b="1" dirty="0">
              <a:latin typeface="+mn-lt"/>
            </a:endParaRPr>
          </a:p>
          <a:p>
            <a:r>
              <a:rPr lang="nb-NO" dirty="0">
                <a:latin typeface="+mn-lt"/>
              </a:rPr>
              <a:t>Ulike faglærere reflekterer sammen</a:t>
            </a:r>
            <a:endParaRPr lang="en-US" dirty="0">
              <a:latin typeface="+mn-lt"/>
            </a:endParaRPr>
          </a:p>
          <a:p>
            <a:r>
              <a:rPr lang="nb-NO" dirty="0">
                <a:latin typeface="+mn-lt"/>
              </a:rPr>
              <a:t>De øker bevisstheten om gjensidig avhengighet</a:t>
            </a:r>
            <a:endParaRPr lang="en-US" dirty="0">
              <a:latin typeface="+mn-lt"/>
            </a:endParaRPr>
          </a:p>
          <a:p>
            <a:r>
              <a:rPr lang="nb-NO" dirty="0">
                <a:latin typeface="+mn-lt"/>
              </a:rPr>
              <a:t>De blir vant til å diskutere i dialogcafe og lage tiltak ved hjelp av refleksjonssirkelen</a:t>
            </a:r>
            <a:endParaRPr lang="en-US" dirty="0">
              <a:latin typeface="+mn-lt"/>
            </a:endParaRPr>
          </a:p>
          <a:p>
            <a:r>
              <a:rPr lang="nb-NO" dirty="0">
                <a:latin typeface="+mn-lt"/>
              </a:rPr>
              <a:t>De blir kjent med hverandres synspunkter på tvers</a:t>
            </a:r>
          </a:p>
          <a:p>
            <a:r>
              <a:rPr lang="nb-NO" dirty="0">
                <a:latin typeface="+mn-lt"/>
              </a:rPr>
              <a:t>De reflekterer sammen om felles </a:t>
            </a:r>
            <a:r>
              <a:rPr lang="nb-NO" b="1" dirty="0">
                <a:latin typeface="+mn-lt"/>
              </a:rPr>
              <a:t>tiltak</a:t>
            </a:r>
            <a:r>
              <a:rPr lang="nb-NO" dirty="0">
                <a:latin typeface="+mn-lt"/>
              </a:rPr>
              <a:t> og gir hverandre tilbakemelding</a:t>
            </a:r>
            <a:endParaRPr lang="en-US" dirty="0">
              <a:latin typeface="+mn-lt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C8ADB0B-4CB4-417F-AC3D-D8DC8FD2E251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x-none"/>
              <a:pPr algn="r"/>
              <a:t>8</a:t>
            </a:fld>
            <a:endParaRPr lang="x-none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396" y="5379436"/>
            <a:ext cx="4523624" cy="37798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0F4CEF3-D653-4AE6-BB72-4F4B5398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814" y="5208352"/>
            <a:ext cx="1447598" cy="122909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C4A5393-C3FF-4279-BD01-FEE49193EAD4}"/>
              </a:ext>
            </a:extLst>
          </p:cNvPr>
          <p:cNvSpPr txBox="1"/>
          <p:nvPr/>
        </p:nvSpPr>
        <p:spPr>
          <a:xfrm>
            <a:off x="9241722" y="5379436"/>
            <a:ext cx="551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29D936-F7F4-4657-A14D-551613837E2F}"/>
              </a:ext>
            </a:extLst>
          </p:cNvPr>
          <p:cNvSpPr txBox="1"/>
          <p:nvPr/>
        </p:nvSpPr>
        <p:spPr>
          <a:xfrm>
            <a:off x="9175993" y="5344653"/>
            <a:ext cx="102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in press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959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4AA50A-6833-4B50-B63A-786E4C1831D5}" type="slidenum">
              <a:rPr lang="nb-NO"/>
              <a:pPr/>
              <a:t>9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912814"/>
            <a:ext cx="8532813" cy="571971"/>
          </a:xfrm>
        </p:spPr>
        <p:txBody>
          <a:bodyPr>
            <a:normAutofit/>
          </a:bodyPr>
          <a:lstStyle/>
          <a:p>
            <a:r>
              <a:rPr lang="nb-NO" dirty="0"/>
              <a:t>Fagsamlinger i ledernettverkene - struktur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1484785"/>
            <a:ext cx="8532813" cy="529860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+mn-lt"/>
              </a:rPr>
              <a:t>Formidling av Overordnet del</a:t>
            </a:r>
          </a:p>
          <a:p>
            <a:pPr lvl="1"/>
            <a:r>
              <a:rPr lang="nb-NO" sz="2000" dirty="0">
                <a:latin typeface="+mn-lt"/>
              </a:rPr>
              <a:t>Profesjonelle læringsfellesskap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Gruppediskusjoner på tvers av skoler</a:t>
            </a:r>
          </a:p>
          <a:p>
            <a:pPr lvl="1"/>
            <a:r>
              <a:rPr lang="nb-NO" sz="2000" dirty="0">
                <a:latin typeface="+mn-lt"/>
              </a:rPr>
              <a:t>Oppgaver – skolevise planer og tiltak</a:t>
            </a:r>
          </a:p>
          <a:p>
            <a:pPr lvl="1"/>
            <a:r>
              <a:rPr lang="nb-NO" sz="2000" dirty="0">
                <a:latin typeface="+mn-lt"/>
              </a:rPr>
              <a:t>Hver skole sender inn tilbakemelding på e-post: Hvordan gikk det med planene/tiltakene?</a:t>
            </a:r>
          </a:p>
          <a:p>
            <a:pPr lvl="1"/>
            <a:r>
              <a:rPr lang="nb-NO" sz="2000" dirty="0">
                <a:latin typeface="+mn-lt"/>
              </a:rPr>
              <a:t>Grunnlag for innhold, oppgaver og videre diskusjoner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Formidling av Overordnet del</a:t>
            </a:r>
          </a:p>
          <a:p>
            <a:pPr lvl="1"/>
            <a:r>
              <a:rPr lang="nb-NO" sz="2000" dirty="0">
                <a:latin typeface="+mn-lt"/>
              </a:rPr>
              <a:t>Nytt tema</a:t>
            </a:r>
          </a:p>
          <a:p>
            <a:pPr marL="0" indent="0">
              <a:buNone/>
            </a:pPr>
            <a:r>
              <a:rPr lang="nb-NO" dirty="0">
                <a:latin typeface="+mn-lt"/>
              </a:rPr>
              <a:t>Gruppediskusjoner på tvers av skoler – diskuterer det de har gjort i                     sine skoler– utfordringer/ muligheter</a:t>
            </a:r>
          </a:p>
          <a:p>
            <a:pPr lvl="1"/>
            <a:r>
              <a:rPr lang="nb-NO" sz="2000" dirty="0">
                <a:latin typeface="+mn-lt"/>
              </a:rPr>
              <a:t>Valg av mål og tiltak omkring nytt tema</a:t>
            </a:r>
          </a:p>
          <a:p>
            <a:pPr lvl="1"/>
            <a:r>
              <a:rPr lang="nb-NO" sz="2000" dirty="0">
                <a:latin typeface="+mn-lt"/>
              </a:rPr>
              <a:t>Tilbakemelding på e-post</a:t>
            </a:r>
          </a:p>
          <a:p>
            <a:pPr lvl="1"/>
            <a:r>
              <a:rPr lang="nb-NO" sz="2000" dirty="0">
                <a:latin typeface="+mn-lt"/>
              </a:rPr>
              <a:t>Grunnlag for innhold, oppgaver og videre diskusjoner</a:t>
            </a:r>
          </a:p>
          <a:p>
            <a:pPr marL="457200" lvl="1" indent="0">
              <a:buNone/>
            </a:pPr>
            <a:endParaRPr lang="nb-NO" sz="2000" dirty="0">
              <a:latin typeface="+mn-lt"/>
            </a:endParaRPr>
          </a:p>
          <a:p>
            <a:pPr lvl="1"/>
            <a:endParaRPr lang="nb-NO" sz="2000" dirty="0">
              <a:latin typeface="+mn-lt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946F4B3-12A0-431F-94A7-CCDEB9E7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012" y="4286343"/>
            <a:ext cx="2766613" cy="16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41327"/>
      </p:ext>
    </p:extLst>
  </p:cSld>
  <p:clrMapOvr>
    <a:masterClrMapping/>
  </p:clrMapOvr>
</p:sld>
</file>

<file path=ppt/theme/theme1.xml><?xml version="1.0" encoding="utf-8"?>
<a:theme xmlns:a="http://schemas.openxmlformats.org/drawingml/2006/main" name="UiA - L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aase_kompetanse" id="{EE1CA585-96C9-6549-AD62-C1F98B70B7F0}" vid="{B4C9B46E-BCA9-8E4A-BF35-1DCCB59BA24C}"/>
    </a:ext>
  </a:extLst>
</a:theme>
</file>

<file path=ppt/theme/theme2.xml><?xml version="1.0" encoding="utf-8"?>
<a:theme xmlns:a="http://schemas.openxmlformats.org/drawingml/2006/main" name="UiA - mø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aase_kompetanse" id="{EE1CA585-96C9-6549-AD62-C1F98B70B7F0}" vid="{B4C9B46E-BCA9-8E4A-BF35-1DCCB59BA24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5EF96E8ECDE4F8710E387DAC627E5" ma:contentTypeVersion="13" ma:contentTypeDescription="Create a new document." ma:contentTypeScope="" ma:versionID="8026d7667f45cb060089dca3a3d7f319">
  <xsd:schema xmlns:xsd="http://www.w3.org/2001/XMLSchema" xmlns:xs="http://www.w3.org/2001/XMLSchema" xmlns:p="http://schemas.microsoft.com/office/2006/metadata/properties" xmlns:ns1="http://schemas.microsoft.com/sharepoint/v3" xmlns:ns3="abe868af-aa32-4db3-ae47-a80ee8f862f4" xmlns:ns4="083ce50e-f15f-445a-9c37-1c710e7f9d6b" targetNamespace="http://schemas.microsoft.com/office/2006/metadata/properties" ma:root="true" ma:fieldsID="72f68439c1836eb8b9c0dfa450573557" ns1:_="" ns3:_="" ns4:_="">
    <xsd:import namespace="http://schemas.microsoft.com/sharepoint/v3"/>
    <xsd:import namespace="abe868af-aa32-4db3-ae47-a80ee8f862f4"/>
    <xsd:import namespace="083ce50e-f15f-445a-9c37-1c710e7f9d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868af-aa32-4db3-ae47-a80ee8f86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ce50e-f15f-445a-9c37-1c710e7f9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937E24-DE55-4D49-AED7-A39FC586C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e868af-aa32-4db3-ae47-a80ee8f862f4"/>
    <ds:schemaRef ds:uri="083ce50e-f15f-445a-9c37-1c710e7f9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7BEFA4-7723-47F5-9913-7B9614684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9404C-8846-47B0-BAAB-DFEDCB9A68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4125</TotalTime>
  <Words>527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Verdana</vt:lpstr>
      <vt:lpstr>UiA - Lys</vt:lpstr>
      <vt:lpstr>UiA - mørk</vt:lpstr>
      <vt:lpstr>Praksiseksempel  fra ledernettverk i Østre Agder </vt:lpstr>
      <vt:lpstr>Bakgrunn</vt:lpstr>
      <vt:lpstr>Kommunebasert og skolebasert</vt:lpstr>
      <vt:lpstr>Å samarbeide om desentralisert kompetanseheving  </vt:lpstr>
      <vt:lpstr>Deres innspill - tilbakeblikk</vt:lpstr>
      <vt:lpstr>Profesjonsfellesskap og skoleutvikling 3.5</vt:lpstr>
      <vt:lpstr>TEORI: Refleksjon</vt:lpstr>
      <vt:lpstr>Endringer i refleksjonen:</vt:lpstr>
      <vt:lpstr>Fagsamlinger i ledernettverkene - struktur</vt:lpstr>
      <vt:lpstr>Ledernettverk i Østre Agder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Thomas Eikeland Fiskå</dc:creator>
  <cp:lastModifiedBy>Jorunn Midtsundstad</cp:lastModifiedBy>
  <cp:revision>143</cp:revision>
  <cp:lastPrinted>2019-11-26T12:28:49Z</cp:lastPrinted>
  <dcterms:created xsi:type="dcterms:W3CDTF">2019-03-26T09:57:44Z</dcterms:created>
  <dcterms:modified xsi:type="dcterms:W3CDTF">2019-11-26T12:51:37Z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684840-629b-41cd-9b8c-5e9eea511f17_Enabled">
    <vt:lpwstr>True</vt:lpwstr>
  </property>
  <property fmtid="{D5CDD505-2E9C-101B-9397-08002B2CF9AE}" pid="3" name="MSIP_Label_92684840-629b-41cd-9b8c-5e9eea511f17_SiteId">
    <vt:lpwstr>8482881e-3699-4b3f-b135-cf4800bc1efb</vt:lpwstr>
  </property>
  <property fmtid="{D5CDD505-2E9C-101B-9397-08002B2CF9AE}" pid="4" name="MSIP_Label_92684840-629b-41cd-9b8c-5e9eea511f17_Owner">
    <vt:lpwstr>jorunnm@uia.no</vt:lpwstr>
  </property>
  <property fmtid="{D5CDD505-2E9C-101B-9397-08002B2CF9AE}" pid="5" name="MSIP_Label_92684840-629b-41cd-9b8c-5e9eea511f17_SetDate">
    <vt:lpwstr>2019-07-30T12:25:47.3059640Z</vt:lpwstr>
  </property>
  <property fmtid="{D5CDD505-2E9C-101B-9397-08002B2CF9AE}" pid="6" name="MSIP_Label_92684840-629b-41cd-9b8c-5e9eea511f17_Name">
    <vt:lpwstr>Internal</vt:lpwstr>
  </property>
  <property fmtid="{D5CDD505-2E9C-101B-9397-08002B2CF9AE}" pid="7" name="MSIP_Label_92684840-629b-41cd-9b8c-5e9eea511f17_Application">
    <vt:lpwstr>Microsoft Azure Information Protection</vt:lpwstr>
  </property>
  <property fmtid="{D5CDD505-2E9C-101B-9397-08002B2CF9AE}" pid="8" name="MSIP_Label_92684840-629b-41cd-9b8c-5e9eea511f17_Extended_MSFT_Method">
    <vt:lpwstr>Automatic</vt:lpwstr>
  </property>
  <property fmtid="{D5CDD505-2E9C-101B-9397-08002B2CF9AE}" pid="9" name="MSIP_Label_b4114459-e220-4ae9-b339-4ebe6008cdd4_Enabled">
    <vt:lpwstr>True</vt:lpwstr>
  </property>
  <property fmtid="{D5CDD505-2E9C-101B-9397-08002B2CF9AE}" pid="10" name="MSIP_Label_b4114459-e220-4ae9-b339-4ebe6008cdd4_SiteId">
    <vt:lpwstr>8482881e-3699-4b3f-b135-cf4800bc1efb</vt:lpwstr>
  </property>
  <property fmtid="{D5CDD505-2E9C-101B-9397-08002B2CF9AE}" pid="11" name="MSIP_Label_b4114459-e220-4ae9-b339-4ebe6008cdd4_Owner">
    <vt:lpwstr>jorunnm@uia.no</vt:lpwstr>
  </property>
  <property fmtid="{D5CDD505-2E9C-101B-9397-08002B2CF9AE}" pid="12" name="MSIP_Label_b4114459-e220-4ae9-b339-4ebe6008cdd4_SetDate">
    <vt:lpwstr>2019-07-30T12:25:47.3059640Z</vt:lpwstr>
  </property>
  <property fmtid="{D5CDD505-2E9C-101B-9397-08002B2CF9AE}" pid="13" name="MSIP_Label_b4114459-e220-4ae9-b339-4ebe6008cdd4_Name">
    <vt:lpwstr>Normal</vt:lpwstr>
  </property>
  <property fmtid="{D5CDD505-2E9C-101B-9397-08002B2CF9AE}" pid="14" name="MSIP_Label_b4114459-e220-4ae9-b339-4ebe6008cdd4_Application">
    <vt:lpwstr>Microsoft Azure Information Protection</vt:lpwstr>
  </property>
  <property fmtid="{D5CDD505-2E9C-101B-9397-08002B2CF9AE}" pid="15" name="MSIP_Label_b4114459-e220-4ae9-b339-4ebe6008cdd4_Parent">
    <vt:lpwstr>92684840-629b-41cd-9b8c-5e9eea511f17</vt:lpwstr>
  </property>
  <property fmtid="{D5CDD505-2E9C-101B-9397-08002B2CF9AE}" pid="16" name="MSIP_Label_b4114459-e220-4ae9-b339-4ebe6008cdd4_Extended_MSFT_Method">
    <vt:lpwstr>Automatic</vt:lpwstr>
  </property>
  <property fmtid="{D5CDD505-2E9C-101B-9397-08002B2CF9AE}" pid="17" name="Sensitivity">
    <vt:lpwstr>Internal Normal</vt:lpwstr>
  </property>
  <property fmtid="{D5CDD505-2E9C-101B-9397-08002B2CF9AE}" pid="18" name="ContentTypeId">
    <vt:lpwstr>0x0101007055EF96E8ECDE4F8710E387DAC627E5</vt:lpwstr>
  </property>
</Properties>
</file>