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4"/>
  </p:notesMasterIdLst>
  <p:sldIdLst>
    <p:sldId id="292" r:id="rId5"/>
    <p:sldId id="258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25" r:id="rId22"/>
    <p:sldId id="342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ørfjord" initials="LS" lastIdx="2" clrIdx="0">
    <p:extLst>
      <p:ext uri="{19B8F6BF-5375-455C-9EA6-DF929625EA0E}">
        <p15:presenceInfo xmlns:p15="http://schemas.microsoft.com/office/powerpoint/2012/main" userId="S-1-5-21-1060284298-1532298954-725345543-22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D8"/>
    <a:srgbClr val="E8C3B4"/>
    <a:srgbClr val="D0D0D0"/>
    <a:srgbClr val="CFCFCF"/>
    <a:srgbClr val="D2D2D2"/>
    <a:srgbClr val="CDCDCD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61164-ADA7-4708-7110-8C225BB5E365}" v="5" dt="2020-09-03T11:14:09.032"/>
    <p1510:client id="{AFEE2492-D182-411C-7930-DA2016F23E5A}" v="115" dt="2020-09-03T12:01:42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499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20" y="240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a Verlo Grindland" userId="S::mina.verlo.grindland@udir.no::6df646ed-872d-4633-aae7-7a83faec874a" providerId="AD" clId="Web-{51261164-ADA7-4708-7110-8C225BB5E365}"/>
    <pc:docChg chg="modSld">
      <pc:chgData name="Mina Verlo Grindland" userId="S::mina.verlo.grindland@udir.no::6df646ed-872d-4633-aae7-7a83faec874a" providerId="AD" clId="Web-{51261164-ADA7-4708-7110-8C225BB5E365}" dt="2020-09-03T11:14:07.313" v="3" actId="20577"/>
      <pc:docMkLst>
        <pc:docMk/>
      </pc:docMkLst>
      <pc:sldChg chg="modSp">
        <pc:chgData name="Mina Verlo Grindland" userId="S::mina.verlo.grindland@udir.no::6df646ed-872d-4633-aae7-7a83faec874a" providerId="AD" clId="Web-{51261164-ADA7-4708-7110-8C225BB5E365}" dt="2020-09-03T11:14:07.313" v="3" actId="20577"/>
        <pc:sldMkLst>
          <pc:docMk/>
          <pc:sldMk cId="354785968" sldId="258"/>
        </pc:sldMkLst>
        <pc:spChg chg="mod">
          <ac:chgData name="Mina Verlo Grindland" userId="S::mina.verlo.grindland@udir.no::6df646ed-872d-4633-aae7-7a83faec874a" providerId="AD" clId="Web-{51261164-ADA7-4708-7110-8C225BB5E365}" dt="2020-09-03T11:14:07.313" v="3" actId="20577"/>
          <ac:spMkLst>
            <pc:docMk/>
            <pc:sldMk cId="354785968" sldId="258"/>
            <ac:spMk id="3" creationId="{651CB328-08C2-B049-B6EF-40E6BD82C65B}"/>
          </ac:spMkLst>
        </pc:spChg>
      </pc:sldChg>
    </pc:docChg>
  </pc:docChgLst>
  <pc:docChgLst>
    <pc:chgData name="Mina Verlo Grindland" userId="S::mina.verlo.grindland@udir.no::6df646ed-872d-4633-aae7-7a83faec874a" providerId="AD" clId="Web-{AFEE2492-D182-411C-7930-DA2016F23E5A}"/>
    <pc:docChg chg="modSld">
      <pc:chgData name="Mina Verlo Grindland" userId="S::mina.verlo.grindland@udir.no::6df646ed-872d-4633-aae7-7a83faec874a" providerId="AD" clId="Web-{AFEE2492-D182-411C-7930-DA2016F23E5A}" dt="2020-09-03T12:01:42.702" v="114" actId="20577"/>
      <pc:docMkLst>
        <pc:docMk/>
      </pc:docMkLst>
      <pc:sldChg chg="modSp">
        <pc:chgData name="Mina Verlo Grindland" userId="S::mina.verlo.grindland@udir.no::6df646ed-872d-4633-aae7-7a83faec874a" providerId="AD" clId="Web-{AFEE2492-D182-411C-7930-DA2016F23E5A}" dt="2020-09-03T12:01:10.561" v="111" actId="20577"/>
        <pc:sldMkLst>
          <pc:docMk/>
          <pc:sldMk cId="777884622" sldId="341"/>
        </pc:sldMkLst>
        <pc:spChg chg="mod">
          <ac:chgData name="Mina Verlo Grindland" userId="S::mina.verlo.grindland@udir.no::6df646ed-872d-4633-aae7-7a83faec874a" providerId="AD" clId="Web-{AFEE2492-D182-411C-7930-DA2016F23E5A}" dt="2020-09-03T12:01:10.561" v="111" actId="20577"/>
          <ac:spMkLst>
            <pc:docMk/>
            <pc:sldMk cId="777884622" sldId="341"/>
            <ac:spMk id="3" creationId="{00000000-0000-0000-0000-000000000000}"/>
          </ac:spMkLst>
        </pc:spChg>
      </pc:sldChg>
      <pc:sldChg chg="modSp">
        <pc:chgData name="Mina Verlo Grindland" userId="S::mina.verlo.grindland@udir.no::6df646ed-872d-4633-aae7-7a83faec874a" providerId="AD" clId="Web-{AFEE2492-D182-411C-7930-DA2016F23E5A}" dt="2020-09-03T12:01:42.702" v="113" actId="20577"/>
        <pc:sldMkLst>
          <pc:docMk/>
          <pc:sldMk cId="404620900" sldId="342"/>
        </pc:sldMkLst>
        <pc:spChg chg="mod">
          <ac:chgData name="Mina Verlo Grindland" userId="S::mina.verlo.grindland@udir.no::6df646ed-872d-4633-aae7-7a83faec874a" providerId="AD" clId="Web-{AFEE2492-D182-411C-7930-DA2016F23E5A}" dt="2020-09-03T12:01:42.702" v="113" actId="20577"/>
          <ac:spMkLst>
            <pc:docMk/>
            <pc:sldMk cId="404620900" sldId="342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20C53-374E-4543-80D6-067E89F776CA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56217-2CC4-477F-8AD3-30F96332F4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292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B84B7-6651-478A-93E0-02D7531D75E8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4971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B01150-24A7-448A-919F-50A994535194}" type="slidenum">
              <a:rPr lang="nb-NO" altLang="nb-NO" sz="1200" smtClean="0"/>
              <a:pPr/>
              <a:t>14</a:t>
            </a:fld>
            <a:endParaRPr lang="nb-NO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UBAS er utviklet for at brukere av direktoratets nettjenester skal kunne logge på med samme brukernavn og passord på flere av direktoratets nettbaserte verktøy og tjenester. </a:t>
            </a:r>
          </a:p>
          <a:p>
            <a:pPr eaLnBrk="1" hangingPunct="1"/>
            <a:endParaRPr lang="nb-NO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Den første nettjenesten som tok i bruk brukeradministrasjonssystemet var Skoleporten og UBAS selv, nå har også Brukerundersøkelsene , Ståstedsanalysen og Organisasjonsanalysen tatt i bruk UBAS.</a:t>
            </a:r>
          </a:p>
          <a:p>
            <a:pPr eaLnBrk="1" hangingPunct="1"/>
            <a:endParaRPr lang="nb-NO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Klikk på Logg inn – knappen for å logge inn.</a:t>
            </a:r>
          </a:p>
          <a:p>
            <a:pPr eaLnBrk="1" hangingPunct="1"/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Brukerveiledning og mer informasjon finnes ved å klikke på lenken http://www.udir.no/upload/UBAS/Brukerveiledning_UBAS.pdf</a:t>
            </a:r>
          </a:p>
        </p:txBody>
      </p:sp>
    </p:spTree>
    <p:extLst>
      <p:ext uri="{BB962C8B-B14F-4D97-AF65-F5344CB8AC3E}">
        <p14:creationId xmlns:p14="http://schemas.microsoft.com/office/powerpoint/2010/main" val="361483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Eksempler der det er greit at enheten tas ut manuelt: voksenopplæringsenheter som ikke har elever/ressurser</a:t>
            </a:r>
            <a:r>
              <a:rPr lang="nb-NO" baseline="0" dirty="0"/>
              <a:t> per 1.10, men som ikke kan legges ned i Brønnøysund, kommunal grunnskole som pusses opp per 1.10, men der elevene skal være tilbake høsten etter.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B84B7-6651-478A-93E0-02D7531D75E8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483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oppfordrer</a:t>
            </a:r>
            <a:r>
              <a:rPr lang="nb-NO" baseline="0" dirty="0"/>
              <a:t> til at enhetens e-post er en fellesadresse. Så slipper vi at rektor slutter uten at e-postadressen til ny rektor blir lagt inn. Da kommer informasjonen frem.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B84B7-6651-478A-93E0-02D7531D75E8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260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</a:t>
            </a:r>
            <a:r>
              <a:rPr lang="nb-NO" baseline="0" dirty="0"/>
              <a:t> har alltid noen enheter det har vært større problemer med. Det er kanskje usikkerhet rundt hva som skal meldes inn til </a:t>
            </a:r>
            <a:r>
              <a:rPr lang="nb-NO" baseline="0" dirty="0" err="1"/>
              <a:t>VoF</a:t>
            </a:r>
            <a:r>
              <a:rPr lang="nb-NO" baseline="0" dirty="0"/>
              <a:t>. </a:t>
            </a:r>
            <a:r>
              <a:rPr lang="nb-NO" baseline="0" dirty="0" err="1"/>
              <a:t>Dt</a:t>
            </a:r>
            <a:r>
              <a:rPr lang="nb-NO" baseline="0" dirty="0"/>
              <a:t> kan være en enhet som ligger feilregistrert i VOF. Dersom bruksanvisningen ikke hjelper og dere har meldt fra om en endring, uten at det skjer noe, ta kontakt.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B84B7-6651-478A-93E0-02D7531D75E8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53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B84B7-6651-478A-93E0-02D7531D75E8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17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Ny i år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B84B7-6651-478A-93E0-02D7531D75E8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13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B84B7-6651-478A-93E0-02D7531D75E8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87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A2DC78-4D29-4268-B5CC-1DC2DF6BDC8F}" type="slidenum">
              <a:rPr lang="nb-NO" altLang="nb-NO" sz="1200" smtClean="0"/>
              <a:pPr/>
              <a:t>12</a:t>
            </a:fld>
            <a:endParaRPr lang="nb-NO" altLang="nb-NO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UBAS er utviklet for at brukere av direktoratets nettjenester skal kunne logge på med samme brukenavn og passord på flere av direktoratets nettbaserte verktøy og tjenester. </a:t>
            </a:r>
          </a:p>
          <a:p>
            <a:pPr eaLnBrk="1" hangingPunct="1"/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Den første nettjenesten som tok i bruk brukeradministrasjonssystemet var Skoleporten og UBAS selv, nå har også Brukerundersøkelsene , Ståstedsanalysen og Organissasjonsanalysen tatt i bruk UBAS.</a:t>
            </a:r>
          </a:p>
          <a:p>
            <a:pPr eaLnBrk="1" hangingPunct="1"/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Klikk på Logg inn – knappen for å logge inn.</a:t>
            </a: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Brukerveiledning og mer informasjon finnes ved å klikke på lenken http://udir.no/brukeradministrasjon</a:t>
            </a:r>
          </a:p>
        </p:txBody>
      </p:sp>
    </p:spTree>
    <p:extLst>
      <p:ext uri="{BB962C8B-B14F-4D97-AF65-F5344CB8AC3E}">
        <p14:creationId xmlns:p14="http://schemas.microsoft.com/office/powerpoint/2010/main" val="2109729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6E2FFD-2D79-44F8-AD21-4ADA820302E3}" type="slidenum">
              <a:rPr lang="nb-NO" altLang="nb-NO" sz="1200" smtClean="0"/>
              <a:pPr/>
              <a:t>13</a:t>
            </a:fld>
            <a:endParaRPr lang="nb-NO" altLang="nb-NO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Brukeradmin:(men bare for de organisasjonsenhetene du er administrator for).</a:t>
            </a: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-Opprette nye brukere</a:t>
            </a: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-Gi tilganger. / -Endre brukerdata feks epostadresse osv.</a:t>
            </a: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-Sette brukere aktive (hvis de er satt inaktive)</a:t>
            </a: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-OG IKKE MINST fjerne tilganger for brukere (sette utløpsdato eller sette inaktiv)</a:t>
            </a:r>
          </a:p>
          <a:p>
            <a:pPr eaLnBrk="1" hangingPunct="1"/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Autentisering av brukere, dvs forteller et annet system om brukeren som prøver å logge seg på skal få tilgang til systemet.</a:t>
            </a: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Autentisering (Wikipedia):</a:t>
            </a:r>
          </a:p>
          <a:p>
            <a:pPr eaLnBrk="1" hangingPunct="1"/>
            <a:r>
              <a:rPr lang="nb-NO" altLang="nb-NO" b="1">
                <a:latin typeface="Arial" panose="020B0604020202020204" pitchFamily="34" charset="0"/>
                <a:ea typeface="ＭＳ Ｐゴシック" panose="020B0600070205080204" pitchFamily="34" charset="-128"/>
              </a:rPr>
              <a:t>Autentisering</a:t>
            </a:r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er prosessen hvor man bekrefter sin identitet overfor en annen part. </a:t>
            </a: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Man kan dele autentiseringsmetoder inn i 4 kategorier: </a:t>
            </a: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Noe man vet: Passord og PIN-kode. </a:t>
            </a: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Noe man har: Smart-kort, ID-brikke. </a:t>
            </a: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Noe man er: Fingeravtrykk. </a:t>
            </a:r>
          </a:p>
          <a:p>
            <a:pPr eaLnBrk="1" hangingPunct="1"/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Plasseringsbestemt: IP-adresse. </a:t>
            </a:r>
          </a:p>
        </p:txBody>
      </p:sp>
    </p:spTree>
    <p:extLst>
      <p:ext uri="{BB962C8B-B14F-4D97-AF65-F5344CB8AC3E}">
        <p14:creationId xmlns:p14="http://schemas.microsoft.com/office/powerpoint/2010/main" val="62248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03.09.2020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58628-0882-3F44-BEDB-4E7130502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A5D4E-647C-8F45-BA5A-26098DD5A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4000" y="2708793"/>
            <a:ext cx="5004000" cy="1440413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965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715000" cy="6857999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03.09.2020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9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id="{70672EDB-C162-4B43-B797-10E3F412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7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0" y="1"/>
            <a:ext cx="5715000" cy="6857999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2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03.09.2020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082" y="1946217"/>
            <a:ext cx="6418914" cy="4279276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4385345" cy="4279276"/>
          </a:xfrm>
        </p:spPr>
        <p:txBody>
          <a:bodyPr anchor="t" anchorCtr="0">
            <a:normAutofit/>
          </a:bodyPr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03.09.2020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B9B06-8585-9B43-9859-7F476C9DD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03.09.2020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CE1907D-1C8D-4110-843E-E67995CAA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3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9B151D52-A748-4376-BD9B-DEE3FB4FC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0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92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03.09.2020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D5FE0F3-F666-F440-B5F3-1584D3F2CF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4517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D40FD1-4B3B-0143-93AA-0FC487990D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033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BFC50B-75B7-294D-A278-D87DE11049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3548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4082514F-DB60-403E-953B-718621946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004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D85D3D33-EA15-47B8-84C9-B75633F35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34520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038549F8-6638-4B3B-96C7-D8FE7A01C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9036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0E636FDF-F5DA-4D54-B231-999AC266BF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3551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338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10FF6-F814-604F-867A-47F9A274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03.09.2020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1332-28B3-9543-B042-F8358906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CE51F-E6C1-2046-8D9D-ACF4CB9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AD6B5E3-EB0A-254A-BC3E-A18A8555E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CA0EC93-26C8-4762-8A65-5FA834FE3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5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A0DBC-1750-704C-A399-FACEA38F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03.09.2020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4F-D530-6243-8F3D-A8E739E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9459A-B5CB-8449-9CC3-BB28CC7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FFB41-3C3B-0D47-B4DD-FC1BC7919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109319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951D8-835D-6F41-A781-E79936DAC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6499195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03.09.2020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81597" y="1946217"/>
            <a:ext cx="42804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477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03.09.2020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52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03.09.2020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5" name="1920x1080_25fps_4sek_Utdanningsdirektoratet">
            <a:hlinkClick r:id="" action="ppaction://media"/>
            <a:extLst>
              <a:ext uri="{FF2B5EF4-FFF2-40B4-BE49-F238E27FC236}">
                <a16:creationId xmlns:a16="http://schemas.microsoft.com/office/drawing/2014/main" id="{C12BDF3C-959E-954F-9E58-E7E9FA0CA5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81422D-69BC-C94F-AB47-1B09F177C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C32082-D2E8-EB43-94B8-79A3EF052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03.09.2020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CA0587-901A-5B46-A77B-830694D86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60D117-1FF4-0043-9BD9-FB39041D3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6889938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6889938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03.09.2020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ED6BB8-5C8C-9246-ADDD-52CDA88EE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9173" y="2530867"/>
            <a:ext cx="3096000" cy="3096000"/>
          </a:xfrm>
          <a:prstGeom prst="ellipse">
            <a:avLst/>
          </a:prstGeom>
          <a:noFill/>
        </p:spPr>
        <p:txBody>
          <a:bodyPr/>
          <a:lstStyle/>
          <a:p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10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13F18-C17F-ED48-B727-798189096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3BF2B6-BC18-334C-924F-A9BB78530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03.09.2020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29CE-5F75-1E47-AC81-42A00154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29999"/>
            <a:ext cx="10931994" cy="1046217"/>
          </a:xfrm>
        </p:spPr>
        <p:txBody>
          <a:bodyPr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035A-CB84-384E-AA43-0E201F5E4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001" y="1946217"/>
            <a:ext cx="10931995" cy="4281783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AF71-16CB-A04C-9EA7-A34A9723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03.09.2020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56C-02DA-0E46-B676-AC704A26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3A4A-DB9C-A04B-B809-7EFA76B6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38962-A8FD-CE4D-A583-FB297224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03.09.2020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03.09.2020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71EEC12-BA23-1B4D-A74B-C9935E186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19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03.09.2020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FBB6153-F0C6-E14E-8FB3-D91973D53F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78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bl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BE8979-9DD6-264C-9B15-10752EB4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90"/>
          <a:stretch/>
        </p:blipFill>
        <p:spPr>
          <a:xfrm>
            <a:off x="-5" y="1465967"/>
            <a:ext cx="7096265" cy="511144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D3F6E0-E639-C142-B3ED-9B7CED7BE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199" y="1949955"/>
            <a:ext cx="5389796" cy="4280400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9955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03.09.2020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6C8EE-A640-DD4A-A015-599520C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30000"/>
            <a:ext cx="10931995" cy="1044453"/>
          </a:xfrm>
          <a:prstGeom prst="rect">
            <a:avLst/>
          </a:prstGeom>
        </p:spPr>
        <p:txBody>
          <a:bodyPr vert="horz" lIns="91440" tIns="0" rIns="91440" bIns="4680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D033-DB01-4D4F-ABB7-C99547BA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03" y="1944453"/>
            <a:ext cx="10931996" cy="428354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2E3C-E54A-9844-BA46-574F97641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2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C33FAB1E-9CDD-B047-95EF-1C28D50BDB6A}" type="datetimeFigureOut">
              <a:rPr lang="nb-NO" smtClean="0"/>
              <a:pPr/>
              <a:t>03.09.2020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74A6-AE94-AE43-925B-780EC497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527" y="6460435"/>
            <a:ext cx="7910946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610B-B494-E247-B0C2-BA80D53F3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7388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14EA98E1-6AE9-0C49-ACBE-BBA3DE9B3ED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41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6" r:id="rId3"/>
    <p:sldLayoutId id="2147483669" r:id="rId4"/>
    <p:sldLayoutId id="2147483650" r:id="rId5"/>
    <p:sldLayoutId id="2147483652" r:id="rId6"/>
    <p:sldLayoutId id="2147483679" r:id="rId7"/>
    <p:sldLayoutId id="2147483680" r:id="rId8"/>
    <p:sldLayoutId id="2147483678" r:id="rId9"/>
    <p:sldLayoutId id="2147483671" r:id="rId10"/>
    <p:sldLayoutId id="2147483672" r:id="rId11"/>
    <p:sldLayoutId id="2147483662" r:id="rId12"/>
    <p:sldLayoutId id="2147483661" r:id="rId13"/>
    <p:sldLayoutId id="2147483673" r:id="rId14"/>
    <p:sldLayoutId id="2147483663" r:id="rId15"/>
    <p:sldLayoutId id="2147483654" r:id="rId16"/>
    <p:sldLayoutId id="2147483674" r:id="rId17"/>
    <p:sldLayoutId id="2147483655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si.udir.no/partner/hjelp/bruksanvisning-struktu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.no/navisb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wis.no/965/0/572-8075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ide.no/nye-feide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vof@ssb.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si.udir.no/partner/nsr/strukturendringer/unntak/" TargetMode="External"/><Relationship Id="rId2" Type="http://schemas.openxmlformats.org/officeDocument/2006/relationships/hyperlink" Target="mailto:vof@ssb.no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2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Liste for strukturunntak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Finne en god rutine for å gå gjennom det som ligger på strukturunntakslista fra tidligere år</a:t>
            </a:r>
          </a:p>
          <a:p>
            <a:r>
              <a:rPr lang="nb-NO" dirty="0"/>
              <a:t>Vi må unngå at enheter som skal ligge et år på lista blir glemt og ikke kommer inn året de skal rapportere</a:t>
            </a:r>
          </a:p>
        </p:txBody>
      </p:sp>
    </p:spTree>
    <p:extLst>
      <p:ext uri="{BB962C8B-B14F-4D97-AF65-F5344CB8AC3E}">
        <p14:creationId xmlns:p14="http://schemas.microsoft.com/office/powerpoint/2010/main" val="338308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Bruksanvisningen i sin helhet finnes her: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hlinkClick r:id="rId3"/>
              </a:rPr>
              <a:t>https://gsi.udir.no/partner/hjelp/bruksanvisning-struktur/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559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2"/>
          <a:stretch>
            <a:fillRect/>
          </a:stretch>
        </p:blipFill>
        <p:spPr bwMode="auto">
          <a:xfrm>
            <a:off x="1703388" y="1841501"/>
            <a:ext cx="360045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890714" y="331788"/>
            <a:ext cx="8353425" cy="793750"/>
          </a:xfrm>
        </p:spPr>
        <p:txBody>
          <a:bodyPr/>
          <a:lstStyle/>
          <a:p>
            <a:pPr eaLnBrk="1" hangingPunct="1"/>
            <a:r>
              <a:rPr lang="nb-NO" altLang="nb-NO" sz="2000"/>
              <a:t>1. UBAS: - brukeradministrasjon (tildele brukere/ roller/ tilganger)</a:t>
            </a:r>
            <a:br>
              <a:rPr lang="nb-NO" altLang="nb-NO" sz="2000"/>
            </a:br>
            <a:r>
              <a:rPr lang="nb-NO" altLang="nb-NO" sz="2000"/>
              <a:t>- pålogging (autentisering/ autorisering)                      </a:t>
            </a:r>
          </a:p>
        </p:txBody>
      </p:sp>
      <p:pic>
        <p:nvPicPr>
          <p:cNvPr id="10246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" b="37392"/>
          <a:stretch>
            <a:fillRect/>
          </a:stretch>
        </p:blipFill>
        <p:spPr bwMode="auto">
          <a:xfrm>
            <a:off x="6030913" y="1816101"/>
            <a:ext cx="3389312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Ellipse 16"/>
          <p:cNvSpPr>
            <a:spLocks noChangeArrowheads="1"/>
          </p:cNvSpPr>
          <p:nvPr/>
        </p:nvSpPr>
        <p:spPr bwMode="auto">
          <a:xfrm>
            <a:off x="4119563" y="3040064"/>
            <a:ext cx="576262" cy="268287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cxnSp>
        <p:nvCxnSpPr>
          <p:cNvPr id="10248" name="Rett pil 17"/>
          <p:cNvCxnSpPr>
            <a:cxnSpLocks noChangeShapeType="1"/>
            <a:stCxn id="10247" idx="6"/>
          </p:cNvCxnSpPr>
          <p:nvPr/>
        </p:nvCxnSpPr>
        <p:spPr bwMode="auto">
          <a:xfrm flipV="1">
            <a:off x="4695826" y="2665414"/>
            <a:ext cx="1800225" cy="50958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9" name="TekstSylinder 23"/>
          <p:cNvSpPr txBox="1">
            <a:spLocks noChangeArrowheads="1"/>
          </p:cNvSpPr>
          <p:nvPr/>
        </p:nvSpPr>
        <p:spPr bwMode="auto">
          <a:xfrm>
            <a:off x="1703389" y="1422400"/>
            <a:ext cx="219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https://ubas.udir.no/</a:t>
            </a:r>
          </a:p>
        </p:txBody>
      </p:sp>
      <p:sp>
        <p:nvSpPr>
          <p:cNvPr id="10250" name="TekstSylinder 24"/>
          <p:cNvSpPr txBox="1">
            <a:spLocks noChangeArrowheads="1"/>
          </p:cNvSpPr>
          <p:nvPr/>
        </p:nvSpPr>
        <p:spPr bwMode="auto">
          <a:xfrm>
            <a:off x="6030913" y="1422400"/>
            <a:ext cx="340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https://login.udir.no/LoggInn/.....</a:t>
            </a:r>
          </a:p>
        </p:txBody>
      </p:sp>
      <p:sp>
        <p:nvSpPr>
          <p:cNvPr id="10251" name="TekstSylinder 18"/>
          <p:cNvSpPr txBox="1">
            <a:spLocks noChangeArrowheads="1"/>
          </p:cNvSpPr>
          <p:nvPr/>
        </p:nvSpPr>
        <p:spPr bwMode="auto">
          <a:xfrm>
            <a:off x="2855913" y="3860800"/>
            <a:ext cx="1992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/>
              <a:t>https://gsi.udir.no/</a:t>
            </a:r>
          </a:p>
        </p:txBody>
      </p:sp>
      <p:sp>
        <p:nvSpPr>
          <p:cNvPr id="10252" name="TekstSylinder 19"/>
          <p:cNvSpPr txBox="1">
            <a:spLocks noChangeArrowheads="1"/>
          </p:cNvSpPr>
          <p:nvPr/>
        </p:nvSpPr>
        <p:spPr bwMode="auto">
          <a:xfrm>
            <a:off x="7229475" y="3860800"/>
            <a:ext cx="340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/>
              <a:t>https://login.udir.no/LoggInn/.....</a:t>
            </a:r>
          </a:p>
        </p:txBody>
      </p:sp>
      <p:cxnSp>
        <p:nvCxnSpPr>
          <p:cNvPr id="10254" name="Rett pil 21"/>
          <p:cNvCxnSpPr>
            <a:cxnSpLocks noChangeShapeType="1"/>
          </p:cNvCxnSpPr>
          <p:nvPr/>
        </p:nvCxnSpPr>
        <p:spPr bwMode="auto">
          <a:xfrm>
            <a:off x="5582143" y="4887268"/>
            <a:ext cx="816868" cy="452141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Bil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653" y="4262667"/>
            <a:ext cx="3409920" cy="197491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582" y="4367337"/>
            <a:ext cx="3471556" cy="18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9" y="260351"/>
            <a:ext cx="8353425" cy="792163"/>
          </a:xfrm>
        </p:spPr>
        <p:txBody>
          <a:bodyPr/>
          <a:lstStyle/>
          <a:p>
            <a:pPr eaLnBrk="1" hangingPunct="1"/>
            <a:r>
              <a:rPr lang="nb-NO" altLang="nb-NO" sz="2800"/>
              <a:t>1. Brukerregistrering/pålogging for ulike Udir-system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125539"/>
            <a:ext cx="7989888" cy="4968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b-NO" altLang="nb-NO" sz="2000" dirty="0" err="1"/>
              <a:t>UBAS</a:t>
            </a:r>
            <a:endParaRPr lang="nb-NO" altLang="nb-NO" sz="2000" dirty="0"/>
          </a:p>
          <a:p>
            <a:pPr lvl="1">
              <a:spcBef>
                <a:spcPts val="600"/>
              </a:spcBef>
            </a:pPr>
            <a:r>
              <a:rPr lang="nb-NO" altLang="nb-NO" sz="1600" dirty="0"/>
              <a:t>Utdanningsdirektoratets </a:t>
            </a:r>
            <a:r>
              <a:rPr lang="nb-NO" altLang="nb-NO" sz="1600" dirty="0" err="1"/>
              <a:t>BrukerAdministrative</a:t>
            </a:r>
            <a:r>
              <a:rPr lang="nb-NO" altLang="nb-NO" sz="1600" dirty="0"/>
              <a:t> System</a:t>
            </a:r>
          </a:p>
          <a:p>
            <a:pPr lvl="1">
              <a:spcBef>
                <a:spcPts val="600"/>
              </a:spcBef>
            </a:pPr>
            <a:r>
              <a:rPr lang="nb-NO" altLang="nb-NO" sz="1600" dirty="0"/>
              <a:t>Registrering av brukere og tildeling av rettigheter til brukere (‘</a:t>
            </a:r>
            <a:r>
              <a:rPr lang="nb-NO" altLang="nb-NO" sz="1600" dirty="0" err="1"/>
              <a:t>provisioning</a:t>
            </a:r>
            <a:r>
              <a:rPr lang="nb-NO" altLang="nb-NO" sz="1600" dirty="0"/>
              <a:t>’):</a:t>
            </a:r>
          </a:p>
          <a:p>
            <a:pPr lvl="2">
              <a:spcBef>
                <a:spcPts val="600"/>
              </a:spcBef>
            </a:pPr>
            <a:r>
              <a:rPr lang="nb-NO" altLang="nb-NO" sz="1400" dirty="0"/>
              <a:t>knytte brukere til organisasjonsenhet(er)</a:t>
            </a:r>
          </a:p>
          <a:p>
            <a:pPr lvl="2">
              <a:spcBef>
                <a:spcPts val="600"/>
              </a:spcBef>
            </a:pPr>
            <a:r>
              <a:rPr lang="nb-NO" altLang="nb-NO" sz="1400" dirty="0"/>
              <a:t>gi brukere roller i ulike system</a:t>
            </a:r>
          </a:p>
          <a:p>
            <a:pPr lvl="1">
              <a:spcBef>
                <a:spcPts val="600"/>
              </a:spcBef>
            </a:pPr>
            <a:r>
              <a:rPr lang="nb-NO" altLang="nb-NO" sz="1600" dirty="0"/>
              <a:t>Forenklet tildeling gjennom ‘standardroller’</a:t>
            </a:r>
          </a:p>
          <a:p>
            <a:pPr lvl="2">
              <a:spcBef>
                <a:spcPts val="600"/>
              </a:spcBef>
            </a:pPr>
            <a:r>
              <a:rPr lang="nb-NO" altLang="nb-NO" sz="1400" dirty="0"/>
              <a:t>standardrolle =  et forhåndsdefinert sett av roller i ulike system</a:t>
            </a:r>
          </a:p>
          <a:p>
            <a:pPr lvl="2">
              <a:spcBef>
                <a:spcPts val="600"/>
              </a:spcBef>
            </a:pPr>
            <a:r>
              <a:rPr lang="nb-NO" altLang="nb-NO" sz="1400" dirty="0"/>
              <a:t>tilpasset brukers nivå i hierarkiet:  </a:t>
            </a:r>
          </a:p>
          <a:p>
            <a:pPr lvl="3">
              <a:spcBef>
                <a:spcPts val="600"/>
              </a:spcBef>
            </a:pPr>
            <a:r>
              <a:rPr lang="nb-NO" altLang="nb-NO" sz="1200" dirty="0"/>
              <a:t>Fylkesadministrator  -   Skoleeier -   Skoleleder – Leder opplæringskontor</a:t>
            </a:r>
          </a:p>
          <a:p>
            <a:pPr lvl="3">
              <a:spcBef>
                <a:spcPts val="600"/>
              </a:spcBef>
            </a:pPr>
            <a:r>
              <a:rPr lang="nb-NO" altLang="nb-NO" sz="1200" dirty="0"/>
              <a:t>Barnehagemyndighet   -   Barnehagestyrer </a:t>
            </a:r>
          </a:p>
          <a:p>
            <a:pPr lvl="1">
              <a:spcBef>
                <a:spcPts val="600"/>
              </a:spcBef>
            </a:pPr>
            <a:r>
              <a:rPr lang="nb-NO" altLang="nb-NO" sz="1600" dirty="0"/>
              <a:t>Ved pålogging til det enkelte system:  autentisering og autorisering av bruker</a:t>
            </a:r>
          </a:p>
          <a:p>
            <a:pPr lvl="2">
              <a:spcBef>
                <a:spcPts val="600"/>
              </a:spcBef>
            </a:pPr>
            <a:endParaRPr lang="nb-NO" altLang="nb-NO" sz="1200" dirty="0"/>
          </a:p>
          <a:p>
            <a:pPr eaLnBrk="1" hangingPunct="1">
              <a:lnSpc>
                <a:spcPct val="90000"/>
              </a:lnSpc>
            </a:pPr>
            <a:r>
              <a:rPr lang="nb-NO" altLang="nb-NO" sz="2000" dirty="0"/>
              <a:t>Unntak: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1400" dirty="0" err="1"/>
              <a:t>NAVI</a:t>
            </a:r>
            <a:r>
              <a:rPr lang="nb-NO" altLang="nb-NO" sz="1400" dirty="0"/>
              <a:t> -  </a:t>
            </a:r>
            <a:r>
              <a:rPr lang="nb-NO" altLang="nb-NO" sz="1200" dirty="0">
                <a:hlinkClick r:id="rId3"/>
              </a:rPr>
              <a:t>http://www.wis.no/navisb/</a:t>
            </a:r>
            <a:r>
              <a:rPr lang="nb-NO" altLang="nb-NO" sz="1200" dirty="0"/>
              <a:t>  </a:t>
            </a:r>
            <a:r>
              <a:rPr lang="nb-NO" altLang="nb-NO" sz="1400" dirty="0"/>
              <a:t>(folkehøgskoler)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1400" dirty="0"/>
              <a:t>Innsamlingsportalen - </a:t>
            </a:r>
            <a:r>
              <a:rPr lang="nb-NO" altLang="nb-NO" sz="1200" dirty="0">
                <a:hlinkClick r:id="rId4"/>
              </a:rPr>
              <a:t>http://www.wis.no/965/0/572-8075.html</a:t>
            </a:r>
            <a:r>
              <a:rPr lang="nb-NO" altLang="nb-NO" sz="1200" dirty="0"/>
              <a:t>   </a:t>
            </a:r>
            <a:r>
              <a:rPr lang="nb-NO" altLang="nb-NO" sz="1400" dirty="0"/>
              <a:t>(OT, VG privat)</a:t>
            </a:r>
          </a:p>
        </p:txBody>
      </p:sp>
    </p:spTree>
    <p:extLst>
      <p:ext uri="{BB962C8B-B14F-4D97-AF65-F5344CB8AC3E}">
        <p14:creationId xmlns:p14="http://schemas.microsoft.com/office/powerpoint/2010/main" val="119639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kstSylinder 6"/>
          <p:cNvSpPr txBox="1">
            <a:spLocks noChangeArrowheads="1"/>
          </p:cNvSpPr>
          <p:nvPr/>
        </p:nvSpPr>
        <p:spPr bwMode="auto">
          <a:xfrm>
            <a:off x="2481264" y="333376"/>
            <a:ext cx="7273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/>
              <a:t>2. Hvem skal man kontakte angående UBAS?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2400"/>
              <a:t>- delegering av UBAS brukeradministrasjon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/>
        </p:nvGraphicFramePr>
        <p:xfrm>
          <a:off x="1992314" y="1412875"/>
          <a:ext cx="8351837" cy="4859334"/>
        </p:xfrm>
        <a:graphic>
          <a:graphicData uri="http://schemas.openxmlformats.org/drawingml/2006/table">
            <a:tbl>
              <a:tblPr/>
              <a:tblGrid>
                <a:gridCol w="346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0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926">
                <a:tc>
                  <a:txBody>
                    <a:bodyPr/>
                    <a:lstStyle/>
                    <a:p>
                      <a:r>
                        <a:rPr lang="nb-NO" sz="1400"/>
                        <a:t>Ansatt på skole, opplæringskontor eller barnehage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Ta kontakt med sin leder/ styrer eller den som leder/ styrer har delegert administrasjonsrettigheter til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26">
                <a:tc>
                  <a:txBody>
                    <a:bodyPr/>
                    <a:lstStyle/>
                    <a:p>
                      <a:r>
                        <a:rPr lang="nb-NO" sz="1400"/>
                        <a:t>Skoleleder i offentlig skole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Ta kontakt med skoleeier (kommune/fylkeskommune)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26">
                <a:tc>
                  <a:txBody>
                    <a:bodyPr/>
                    <a:lstStyle/>
                    <a:p>
                      <a:r>
                        <a:rPr lang="nb-NO" sz="1400"/>
                        <a:t>Styrer i barnehage (offentlig eller</a:t>
                      </a:r>
                      <a:r>
                        <a:rPr lang="nb-NO" sz="1400" baseline="0"/>
                        <a:t> privat)</a:t>
                      </a:r>
                      <a:endParaRPr lang="nb-NO" sz="1400"/>
                    </a:p>
                    <a:p>
                      <a:r>
                        <a:rPr lang="nb-NO" sz="1400"/>
                        <a:t>Eier</a:t>
                      </a:r>
                      <a:r>
                        <a:rPr lang="nb-NO" sz="1400" baseline="0"/>
                        <a:t> av privat barnehage</a:t>
                      </a:r>
                      <a:endParaRPr lang="nb-NO" sz="1400"/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Ta kontakt med barnehagemyndighet i kommunen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26">
                <a:tc>
                  <a:txBody>
                    <a:bodyPr/>
                    <a:lstStyle/>
                    <a:p>
                      <a:r>
                        <a:rPr lang="nb-NO" sz="1400"/>
                        <a:t>Leder på opplæringskontor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Ta kontakt med fylkeskommunen i det fylket hvor opplæringskontoret ligger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26">
                <a:tc>
                  <a:txBody>
                    <a:bodyPr/>
                    <a:lstStyle/>
                    <a:p>
                      <a:r>
                        <a:rPr lang="nb-NO" sz="1400"/>
                        <a:t>Skoleleder i privat skole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Ta kontakt med fylkesmannen i det fylket skolen ligger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926">
                <a:tc>
                  <a:txBody>
                    <a:bodyPr/>
                    <a:lstStyle/>
                    <a:p>
                      <a:r>
                        <a:rPr lang="nb-NO" sz="1400"/>
                        <a:t>Offentlig skoleeier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Ta kontakt med fylkesmannen i ditt fylke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926">
                <a:tc>
                  <a:txBody>
                    <a:bodyPr/>
                    <a:lstStyle/>
                    <a:p>
                      <a:r>
                        <a:rPr lang="nb-NO" sz="1400"/>
                        <a:t>Barnehagemyndighet i kommune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Ta kontakt med fylkesmannen i ditt fylke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926">
                <a:tc>
                  <a:txBody>
                    <a:bodyPr/>
                    <a:lstStyle/>
                    <a:p>
                      <a:r>
                        <a:rPr lang="nb-NO" sz="1400"/>
                        <a:t>Fylkesmannen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Ta kontakt med Utdanningsdirektoratet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926">
                <a:tc>
                  <a:txBody>
                    <a:bodyPr/>
                    <a:lstStyle/>
                    <a:p>
                      <a:r>
                        <a:rPr lang="nb-NO" sz="1400"/>
                        <a:t>Revisor for privat barnehage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Ta kontakt med styrer i barnehagen</a:t>
                      </a:r>
                    </a:p>
                  </a:txBody>
                  <a:tcPr marL="62337" marR="62337" marT="31169" marB="31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06" name="Rektangel 5"/>
          <p:cNvSpPr>
            <a:spLocks noChangeArrowheads="1"/>
          </p:cNvSpPr>
          <p:nvPr/>
        </p:nvSpPr>
        <p:spPr bwMode="auto">
          <a:xfrm>
            <a:off x="1919288" y="1377950"/>
            <a:ext cx="8424862" cy="4859338"/>
          </a:xfrm>
          <a:prstGeom prst="rect">
            <a:avLst/>
          </a:prstGeom>
          <a:noFill/>
          <a:ln w="31750" algn="ctr">
            <a:solidFill>
              <a:srgbClr val="EE3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</p:spTree>
    <p:extLst>
      <p:ext uri="{BB962C8B-B14F-4D97-AF65-F5344CB8AC3E}">
        <p14:creationId xmlns:p14="http://schemas.microsoft.com/office/powerpoint/2010/main" val="1841306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>
          <a:xfrm>
            <a:off x="1919289" y="260351"/>
            <a:ext cx="8353425" cy="658813"/>
          </a:xfrm>
        </p:spPr>
        <p:txBody>
          <a:bodyPr/>
          <a:lstStyle/>
          <a:p>
            <a:r>
              <a:rPr lang="nb-NO" altLang="nb-NO" sz="2000"/>
              <a:t>2. Brukeradministrator sitt ansvar og delegering av ansvar (1)</a:t>
            </a:r>
          </a:p>
        </p:txBody>
      </p:sp>
      <p:sp>
        <p:nvSpPr>
          <p:cNvPr id="18435" name="Plassholder for innhold 2"/>
          <p:cNvSpPr>
            <a:spLocks noGrp="1"/>
          </p:cNvSpPr>
          <p:nvPr>
            <p:ph idx="1"/>
          </p:nvPr>
        </p:nvSpPr>
        <p:spPr>
          <a:xfrm>
            <a:off x="2209800" y="1196975"/>
            <a:ext cx="7772400" cy="5111750"/>
          </a:xfrm>
        </p:spPr>
        <p:txBody>
          <a:bodyPr/>
          <a:lstStyle/>
          <a:p>
            <a:pPr marL="0" indent="0">
              <a:buNone/>
            </a:pPr>
            <a:r>
              <a:rPr lang="nb-NO" altLang="nb-NO" sz="1600"/>
              <a:t>UBAS er basert på delegering av ansvaret for brukeradministrasjon:</a:t>
            </a:r>
          </a:p>
          <a:p>
            <a:pPr marL="0" indent="0">
              <a:buNone/>
            </a:pPr>
            <a:endParaRPr lang="nb-NO" altLang="nb-NO" sz="1000"/>
          </a:p>
          <a:p>
            <a:pPr marL="0" indent="0">
              <a:buNone/>
            </a:pPr>
            <a:endParaRPr lang="nb-NO" altLang="nb-NO" sz="1000"/>
          </a:p>
          <a:p>
            <a:pPr marL="0" indent="0">
              <a:buFontTx/>
              <a:buAutoNum type="alphaLcPeriod"/>
            </a:pPr>
            <a:r>
              <a:rPr lang="nb-NO" altLang="nb-NO" sz="1600"/>
              <a:t>  UBAS brukeradministratorer på alle nivåer: </a:t>
            </a:r>
          </a:p>
          <a:p>
            <a:pPr lvl="1"/>
            <a:r>
              <a:rPr lang="nb-NO" altLang="nb-NO" sz="1400"/>
              <a:t>Udir</a:t>
            </a:r>
          </a:p>
          <a:p>
            <a:pPr lvl="1"/>
            <a:r>
              <a:rPr lang="nb-NO" altLang="nb-NO" sz="1400"/>
              <a:t>fylkesmenn</a:t>
            </a:r>
          </a:p>
          <a:p>
            <a:pPr lvl="1"/>
            <a:r>
              <a:rPr lang="nb-NO" altLang="nb-NO" sz="1400">
                <a:solidFill>
                  <a:srgbClr val="0070C0"/>
                </a:solidFill>
              </a:rPr>
              <a:t>kommuner/ fylkeskommuner – som skoleiere og/eller barnehagemyndighet</a:t>
            </a:r>
          </a:p>
          <a:p>
            <a:pPr lvl="1"/>
            <a:r>
              <a:rPr lang="nb-NO" altLang="nb-NO" sz="1400">
                <a:solidFill>
                  <a:srgbClr val="0070C0"/>
                </a:solidFill>
              </a:rPr>
              <a:t>de enkelte skoler/ barnehager/ opplæringskontor</a:t>
            </a:r>
            <a:endParaRPr lang="nb-NO" altLang="nb-NO" sz="1100">
              <a:solidFill>
                <a:srgbClr val="0070C0"/>
              </a:solidFill>
            </a:endParaRPr>
          </a:p>
          <a:p>
            <a:pPr marL="0" indent="0">
              <a:buFontTx/>
              <a:buAutoNum type="alphaLcPeriod"/>
            </a:pPr>
            <a:endParaRPr lang="nb-NO" altLang="nb-NO" sz="1000"/>
          </a:p>
          <a:p>
            <a:pPr marL="0" indent="0">
              <a:buFontTx/>
              <a:buAutoNum type="alphaLcPeriod"/>
            </a:pPr>
            <a:endParaRPr lang="nb-NO" altLang="nb-NO" sz="1000"/>
          </a:p>
          <a:p>
            <a:pPr marL="0" indent="0">
              <a:buFontTx/>
              <a:buAutoNum type="alphaLcPeriod"/>
            </a:pPr>
            <a:r>
              <a:rPr lang="nb-NO" altLang="nb-NO" sz="1600"/>
              <a:t>  Brukeradministrator har overordnet ansvar for:</a:t>
            </a:r>
          </a:p>
          <a:p>
            <a:pPr lvl="1"/>
            <a:r>
              <a:rPr lang="nb-NO" altLang="nb-NO" sz="1400"/>
              <a:t>alle Brukeradministratorer på underliggende nivå</a:t>
            </a:r>
          </a:p>
          <a:p>
            <a:pPr lvl="1"/>
            <a:r>
              <a:rPr lang="nb-NO" altLang="nb-NO" sz="1400"/>
              <a:t>sikre at de riktige personer innehar Brukeradministrator-roller</a:t>
            </a:r>
          </a:p>
          <a:p>
            <a:pPr lvl="1"/>
            <a:r>
              <a:rPr lang="nb-NO" altLang="nb-NO" sz="1400"/>
              <a:t>sikre at Brukeradministratorer får tilstrekkelig informasjon og veiledning</a:t>
            </a:r>
            <a:endParaRPr lang="nb-NO" altLang="nb-NO" sz="1100"/>
          </a:p>
          <a:p>
            <a:pPr marL="0" indent="0">
              <a:buFontTx/>
              <a:buAutoNum type="alphaLcPeriod"/>
            </a:pPr>
            <a:endParaRPr lang="nb-NO" altLang="nb-NO" sz="1000"/>
          </a:p>
          <a:p>
            <a:pPr marL="0" indent="0">
              <a:buFontTx/>
              <a:buAutoNum type="alphaLcPeriod"/>
            </a:pPr>
            <a:endParaRPr lang="nb-NO" altLang="nb-NO" sz="1000"/>
          </a:p>
        </p:txBody>
      </p:sp>
    </p:spTree>
    <p:extLst>
      <p:ext uri="{BB962C8B-B14F-4D97-AF65-F5344CB8AC3E}">
        <p14:creationId xmlns:p14="http://schemas.microsoft.com/office/powerpoint/2010/main" val="88726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>
          <a:xfrm>
            <a:off x="1919289" y="260351"/>
            <a:ext cx="8353425" cy="658813"/>
          </a:xfrm>
        </p:spPr>
        <p:txBody>
          <a:bodyPr/>
          <a:lstStyle/>
          <a:p>
            <a:r>
              <a:rPr lang="nb-NO" altLang="nb-NO" sz="2000"/>
              <a:t>2. Brukeradministrator sitt ansvar og delegering av ansvar (2)</a:t>
            </a:r>
          </a:p>
        </p:txBody>
      </p:sp>
      <p:sp>
        <p:nvSpPr>
          <p:cNvPr id="11267" name="Plassholder for innhold 2"/>
          <p:cNvSpPr>
            <a:spLocks noGrp="1"/>
          </p:cNvSpPr>
          <p:nvPr>
            <p:ph idx="1"/>
          </p:nvPr>
        </p:nvSpPr>
        <p:spPr>
          <a:xfrm>
            <a:off x="2208214" y="1125539"/>
            <a:ext cx="7920037" cy="5183187"/>
          </a:xfrm>
        </p:spPr>
        <p:txBody>
          <a:bodyPr/>
          <a:lstStyle/>
          <a:p>
            <a:pPr>
              <a:buFontTx/>
              <a:buAutoNum type="alphaLcPeriod" startAt="3"/>
              <a:defRPr/>
            </a:pPr>
            <a:r>
              <a:rPr lang="nb-NO" altLang="nb-NO" sz="1600"/>
              <a:t>Til enhver tid riktig brukerinformasjon i UBAS på eget og underordnede nivå:</a:t>
            </a:r>
          </a:p>
          <a:p>
            <a:pPr>
              <a:buFontTx/>
              <a:buAutoNum type="alphaLcPeriod" startAt="3"/>
              <a:defRPr/>
            </a:pPr>
            <a:endParaRPr lang="nb-NO" altLang="nb-NO" sz="1600"/>
          </a:p>
          <a:p>
            <a:pPr lvl="1">
              <a:spcBef>
                <a:spcPct val="0"/>
              </a:spcBef>
              <a:spcAft>
                <a:spcPts val="1200"/>
              </a:spcAft>
              <a:defRPr/>
            </a:pPr>
            <a:r>
              <a:rPr lang="nb-NO" altLang="nb-NO" sz="1400"/>
              <a:t>Brukeridenten =  </a:t>
            </a:r>
            <a:r>
              <a:rPr lang="nb-NO" altLang="nb-NO" sz="1400" u="sng"/>
              <a:t>personlig og organisasjons-tilknyttet (ikke-privat) epost-adresse</a:t>
            </a:r>
            <a:endParaRPr lang="nb-NO" altLang="nb-NO" sz="1400"/>
          </a:p>
          <a:p>
            <a:pPr marL="1028700" lvl="2">
              <a:spcBef>
                <a:spcPct val="0"/>
              </a:spcBef>
              <a:spcAft>
                <a:spcPts val="1200"/>
              </a:spcAft>
              <a:defRPr/>
            </a:pPr>
            <a:r>
              <a:rPr lang="nb-NO" altLang="nb-NO" sz="1400"/>
              <a:t>knyttet til kun én person:  f.eks ‘ola.nordmann@kommune.no’</a:t>
            </a:r>
          </a:p>
          <a:p>
            <a:pPr marL="1028700" lvl="2">
              <a:spcBef>
                <a:spcPct val="0"/>
              </a:spcBef>
              <a:spcAft>
                <a:spcPts val="1200"/>
              </a:spcAft>
              <a:defRPr/>
            </a:pPr>
            <a:r>
              <a:rPr lang="nb-NO" altLang="nb-NO" sz="1400" u="sng"/>
              <a:t>ikke</a:t>
            </a:r>
            <a:r>
              <a:rPr lang="nb-NO" altLang="nb-NO" sz="1400"/>
              <a:t> epost-adresse som deles av flere: ‘post@skole.no’</a:t>
            </a:r>
          </a:p>
          <a:p>
            <a:pPr marL="1028700" lvl="2">
              <a:spcBef>
                <a:spcPct val="0"/>
              </a:spcBef>
              <a:spcAft>
                <a:spcPts val="1200"/>
              </a:spcAft>
              <a:defRPr/>
            </a:pPr>
            <a:r>
              <a:rPr lang="nb-NO" altLang="nb-NO" sz="1400"/>
              <a:t>flere skal ha samme tilganger:  hver enkelt registreres med personlig epost-adresse</a:t>
            </a:r>
          </a:p>
          <a:p>
            <a:pPr marL="1028700" lvl="2">
              <a:spcBef>
                <a:spcPct val="0"/>
              </a:spcBef>
              <a:spcAft>
                <a:spcPts val="1200"/>
              </a:spcAft>
              <a:defRPr/>
            </a:pPr>
            <a:r>
              <a:rPr lang="nb-NO" altLang="nb-NO" sz="1400"/>
              <a:t>pga sikkerhetshensyn:  epost-adresse benyttes til utsendelse av éngangs-passord</a:t>
            </a:r>
          </a:p>
          <a:p>
            <a:pPr marL="1028700" lvl="2">
              <a:spcBef>
                <a:spcPct val="0"/>
              </a:spcBef>
              <a:spcAft>
                <a:spcPts val="1200"/>
              </a:spcAft>
              <a:defRPr/>
            </a:pPr>
            <a:r>
              <a:rPr lang="nb-NO" altLang="nb-NO" sz="1400" u="sng"/>
              <a:t>ikke</a:t>
            </a:r>
            <a:r>
              <a:rPr lang="nb-NO" altLang="nb-NO" sz="1400"/>
              <a:t> privat epost-adresse :  ‘navn@gmail.com’</a:t>
            </a:r>
          </a:p>
          <a:p>
            <a:pPr marL="1028700" lvl="2">
              <a:spcBef>
                <a:spcPct val="0"/>
              </a:spcBef>
              <a:spcAft>
                <a:spcPts val="1200"/>
              </a:spcAft>
              <a:defRPr/>
            </a:pPr>
            <a:r>
              <a:rPr lang="nb-NO" altLang="nb-NO" sz="1400"/>
              <a:t>skal være én epost-adresse som man har i kraft av sin tilknytning til organisasjonen og som man mister tilgang til når man slutter</a:t>
            </a:r>
          </a:p>
          <a:p>
            <a:pPr marL="1028700" lvl="2">
              <a:spcBef>
                <a:spcPts val="1200"/>
              </a:spcBef>
              <a:buFontTx/>
              <a:buAutoNum type="alphaLcPeriod"/>
              <a:defRPr/>
            </a:pPr>
            <a:endParaRPr lang="nb-NO" altLang="nb-NO" sz="900"/>
          </a:p>
          <a:p>
            <a:pPr lvl="1">
              <a:spcAft>
                <a:spcPts val="1200"/>
              </a:spcAft>
              <a:defRPr/>
            </a:pPr>
            <a:r>
              <a:rPr lang="nb-NO" altLang="nb-NO" sz="1400">
                <a:solidFill>
                  <a:srgbClr val="000000"/>
                </a:solidFill>
              </a:rPr>
              <a:t>Roller/tilganger i UBAS skal være i samsvar med personenes faktiske arbeidsoppgaver og ansvar i organisasjonen</a:t>
            </a:r>
          </a:p>
          <a:p>
            <a:pPr lvl="2">
              <a:defRPr/>
            </a:pPr>
            <a:r>
              <a:rPr lang="nb-NO" altLang="nb-NO" sz="1200">
                <a:solidFill>
                  <a:srgbClr val="000000"/>
                </a:solidFill>
              </a:rPr>
              <a:t>Eksempel -  Tilskuddsportalen – private skoler:  </a:t>
            </a:r>
          </a:p>
          <a:p>
            <a:pPr lvl="3">
              <a:defRPr/>
            </a:pPr>
            <a:r>
              <a:rPr lang="nb-NO" altLang="nb-NO" sz="1200">
                <a:solidFill>
                  <a:srgbClr val="000000"/>
                </a:solidFill>
              </a:rPr>
              <a:t>UBAS-brukere hos fylkesmenn (eller i kommuner/ fylkeskommuner) skal ikke tilordne seg selv Bruker- eller Revisor-rolle for private skoler, er ikke tilsynsmyndighet for disse</a:t>
            </a:r>
          </a:p>
          <a:p>
            <a:pPr lvl="1">
              <a:spcBef>
                <a:spcPts val="1200"/>
              </a:spcBef>
              <a:buFontTx/>
              <a:buAutoNum type="alphaLcPeriod"/>
              <a:defRPr/>
            </a:pPr>
            <a:endParaRPr lang="nb-NO" altLang="nb-NO" sz="1200"/>
          </a:p>
        </p:txBody>
      </p:sp>
      <p:cxnSp>
        <p:nvCxnSpPr>
          <p:cNvPr id="19460" name="Rett linje 2"/>
          <p:cNvCxnSpPr>
            <a:cxnSpLocks noChangeShapeType="1"/>
          </p:cNvCxnSpPr>
          <p:nvPr/>
        </p:nvCxnSpPr>
        <p:spPr bwMode="auto">
          <a:xfrm>
            <a:off x="6510338" y="2354263"/>
            <a:ext cx="800100" cy="35401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1" name="Rett linje 9"/>
          <p:cNvCxnSpPr>
            <a:cxnSpLocks noChangeShapeType="1"/>
          </p:cNvCxnSpPr>
          <p:nvPr/>
        </p:nvCxnSpPr>
        <p:spPr bwMode="auto">
          <a:xfrm flipV="1">
            <a:off x="5718175" y="3506788"/>
            <a:ext cx="800100" cy="3556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2" name="Rett linje 14"/>
          <p:cNvCxnSpPr>
            <a:cxnSpLocks noChangeShapeType="1"/>
          </p:cNvCxnSpPr>
          <p:nvPr/>
        </p:nvCxnSpPr>
        <p:spPr bwMode="auto">
          <a:xfrm>
            <a:off x="5703888" y="3506788"/>
            <a:ext cx="800100" cy="3556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3" name="Rett linje 15"/>
          <p:cNvCxnSpPr>
            <a:cxnSpLocks noChangeShapeType="1"/>
          </p:cNvCxnSpPr>
          <p:nvPr/>
        </p:nvCxnSpPr>
        <p:spPr bwMode="auto">
          <a:xfrm flipV="1">
            <a:off x="6581775" y="2354263"/>
            <a:ext cx="800100" cy="35401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8788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 av Feide eller ID-porten i kommende </a:t>
            </a:r>
            <a:r>
              <a:rPr lang="nb-NO" dirty="0" err="1"/>
              <a:t>UBAS</a:t>
            </a:r>
            <a:r>
              <a:rPr lang="nb-NO" dirty="0"/>
              <a:t>-versjon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085" y="1826868"/>
            <a:ext cx="10931995" cy="4281783"/>
          </a:xfrm>
        </p:spPr>
        <p:txBody>
          <a:bodyPr vert="horz" lIns="90000" tIns="45720" rIns="91440" bIns="45720" rtlCol="0" anchor="t">
            <a:normAutofit/>
          </a:bodyPr>
          <a:lstStyle/>
          <a:p>
            <a:r>
              <a:rPr lang="nb-NO" dirty="0">
                <a:ea typeface="+mn-lt"/>
                <a:cs typeface="+mn-lt"/>
              </a:rPr>
              <a:t>Alle som bruker UBAS til pålogging kan nå velge å autentisere seg via Feide eller ID-porten i</a:t>
            </a:r>
            <a:r>
              <a:rPr lang="nb-NO" dirty="0">
                <a:ea typeface="Roboto"/>
              </a:rPr>
              <a:t> stedet for UBAS-brukernavn og –passord</a:t>
            </a:r>
          </a:p>
          <a:p>
            <a:r>
              <a:rPr lang="nb-NO" dirty="0">
                <a:ea typeface="Roboto"/>
              </a:rPr>
              <a:t>Forutsetninger for å kunne bruke Feide i forbindelse med UBAS:</a:t>
            </a:r>
            <a:br>
              <a:rPr lang="nb-NO" dirty="0"/>
            </a:br>
            <a:endParaRPr lang="nb-NO">
              <a:ea typeface="Roboto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800" dirty="0">
                <a:ea typeface="Roboto"/>
              </a:rPr>
              <a:t>Din Feide-vertsorganisasjon (kommune/ fylkeskommune) må ha oppgradert til </a:t>
            </a:r>
            <a:r>
              <a:rPr lang="nb-NO" sz="1800" dirty="0">
                <a:ea typeface="Roboto"/>
                <a:hlinkClick r:id="rId2"/>
              </a:rPr>
              <a:t>nye Feide</a:t>
            </a:r>
            <a:r>
              <a:rPr lang="nb-NO" sz="1800" dirty="0">
                <a:ea typeface="Roboto"/>
              </a:rPr>
              <a:t>. </a:t>
            </a:r>
            <a:endParaRPr lang="nb-NO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800" dirty="0">
                <a:ea typeface="+mn-lt"/>
                <a:cs typeface="+mn-lt"/>
              </a:rPr>
              <a:t>Din vertsorganisasjon ved Feide-administrator må ha aktivert Feide-tjenesten «</a:t>
            </a:r>
            <a:r>
              <a:rPr lang="nb-NO" sz="1800" dirty="0" err="1">
                <a:ea typeface="+mn-lt"/>
                <a:cs typeface="+mn-lt"/>
              </a:rPr>
              <a:t>Udir</a:t>
            </a:r>
            <a:r>
              <a:rPr lang="nb-NO" sz="1800" dirty="0">
                <a:ea typeface="+mn-lt"/>
                <a:cs typeface="+mn-lt"/>
              </a:rPr>
              <a:t> felles pålogging» i Feide-kundeportalen </a:t>
            </a:r>
            <a:endParaRPr lang="nb-NO" sz="1800" dirty="0">
              <a:ea typeface="Roboto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800" dirty="0">
                <a:ea typeface="Roboto"/>
              </a:rPr>
              <a:t>Første gang du bruker Feide i forbindelse med UBAS må du registrere deg med en </a:t>
            </a:r>
            <a:r>
              <a:rPr lang="nb-NO" sz="1800" dirty="0" err="1">
                <a:ea typeface="Roboto"/>
              </a:rPr>
              <a:t>Udir</a:t>
            </a:r>
            <a:r>
              <a:rPr lang="nb-NO" sz="1800" dirty="0">
                <a:ea typeface="Roboto"/>
              </a:rPr>
              <a:t>-konto med mobilnummer for mottak av en engangskode på SMS</a:t>
            </a:r>
          </a:p>
          <a:p>
            <a:pPr>
              <a:buFont typeface="Arial" panose="05000000000000000000" pitchFamily="2" charset="2"/>
              <a:buChar char="•"/>
            </a:pPr>
            <a:endParaRPr lang="nb-NO" sz="1800" dirty="0"/>
          </a:p>
          <a:p>
            <a:pPr lvl="1">
              <a:buFont typeface="Wingdings" panose="05000000000000000000" pitchFamily="2" charset="2"/>
              <a:buChar char="ü"/>
            </a:pPr>
            <a:endParaRPr lang="nb-NO" sz="1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7884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Tilgangsstyring i </a:t>
            </a:r>
            <a:r>
              <a:rPr lang="nb-NO" dirty="0" err="1"/>
              <a:t>UBAS</a:t>
            </a:r>
            <a:endParaRPr lang="nb-NO" dirty="0"/>
          </a:p>
          <a:p>
            <a:r>
              <a:rPr lang="nb-NO" dirty="0"/>
              <a:t>Nye enheter må få tildelt nye rettigheter</a:t>
            </a:r>
          </a:p>
          <a:p>
            <a:r>
              <a:rPr lang="nb-NO" dirty="0"/>
              <a:t>Nye brukere må ha tilgang til gamle rettigheter</a:t>
            </a:r>
          </a:p>
          <a:p>
            <a:r>
              <a:rPr lang="nb-NO" dirty="0"/>
              <a:t>I </a:t>
            </a:r>
            <a:r>
              <a:rPr lang="nb-NO" dirty="0" err="1"/>
              <a:t>GSI</a:t>
            </a:r>
            <a:r>
              <a:rPr lang="nb-NO" dirty="0"/>
              <a:t> får man tilgang til alle enhetene man har rettigheter til i </a:t>
            </a:r>
            <a:r>
              <a:rPr lang="nb-NO" dirty="0" err="1"/>
              <a:t>UBAS</a:t>
            </a:r>
            <a:endParaRPr lang="nb-NO" dirty="0"/>
          </a:p>
          <a:p>
            <a:pPr lvl="1"/>
            <a:r>
              <a:rPr lang="nb-NO" sz="2000" dirty="0"/>
              <a:t>I andre av Udirs systemer kan det være nødvendig å bytte roller i systemet for å få tilgang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Konsekvenser av kommunereformen i </a:t>
            </a:r>
            <a:r>
              <a:rPr lang="nb-NO" dirty="0" err="1"/>
              <a:t>UBAS</a:t>
            </a:r>
            <a:endParaRPr lang="nb-NO" dirty="0"/>
          </a:p>
        </p:txBody>
      </p:sp>
      <p:pic>
        <p:nvPicPr>
          <p:cNvPr id="11" name="Plassholder for bilde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r="307"/>
          <a:stretch>
            <a:fillRect/>
          </a:stretch>
        </p:blipFill>
        <p:spPr>
          <a:xfrm>
            <a:off x="6172200" y="1225550"/>
            <a:ext cx="5389563" cy="5422900"/>
          </a:xfrm>
        </p:spPr>
      </p:pic>
    </p:spTree>
    <p:extLst>
      <p:ext uri="{BB962C8B-B14F-4D97-AF65-F5344CB8AC3E}">
        <p14:creationId xmlns:p14="http://schemas.microsoft.com/office/powerpoint/2010/main" val="2557645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r>
              <a:rPr lang="nb-NO" dirty="0"/>
              <a:t>Bestemt at vi skal vise tall på gammel og ny struktur</a:t>
            </a:r>
          </a:p>
          <a:p>
            <a:r>
              <a:rPr lang="nb-NO" dirty="0"/>
              <a:t>Arbeider med funksjonalitet i </a:t>
            </a:r>
            <a:r>
              <a:rPr lang="nb-NO" dirty="0" err="1"/>
              <a:t>GSI</a:t>
            </a:r>
            <a:r>
              <a:rPr lang="nb-NO" dirty="0"/>
              <a:t> som skal gjøre dette mulig</a:t>
            </a:r>
          </a:p>
          <a:p>
            <a:r>
              <a:rPr lang="nb-NO" dirty="0" err="1"/>
              <a:t>GSI</a:t>
            </a:r>
            <a:r>
              <a:rPr lang="nb-NO" dirty="0"/>
              <a:t> er basert på </a:t>
            </a:r>
            <a:r>
              <a:rPr lang="nb-NO" dirty="0" err="1"/>
              <a:t>NSR</a:t>
            </a:r>
            <a:r>
              <a:rPr lang="nb-NO" dirty="0"/>
              <a:t>. Endringer i kommunestrukturen er ikke tilgjengelig før etter 1.1</a:t>
            </a:r>
          </a:p>
          <a:p>
            <a:r>
              <a:rPr lang="nb-NO" dirty="0"/>
              <a:t>Tall på ny struktur vil ikke være på plass før </a:t>
            </a:r>
            <a:r>
              <a:rPr lang="nb-NO" dirty="0" err="1"/>
              <a:t>NSR</a:t>
            </a:r>
            <a:r>
              <a:rPr lang="nb-NO" dirty="0"/>
              <a:t> er oppdatert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Kommunereformen og </a:t>
            </a:r>
            <a:r>
              <a:rPr lang="nb-NO" dirty="0" err="1"/>
              <a:t>GSI</a:t>
            </a:r>
            <a:r>
              <a:rPr lang="nb-NO" dirty="0"/>
              <a:t>	</a:t>
            </a:r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0" b="13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2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89FC-FC37-5044-BD77-AB69CC181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Skolestruktur </a:t>
            </a:r>
            <a:br>
              <a:rPr lang="nb-NO" dirty="0"/>
            </a:br>
            <a:r>
              <a:rPr lang="nb-NO" dirty="0" err="1"/>
              <a:t>VOF</a:t>
            </a:r>
            <a:r>
              <a:rPr lang="nb-NO" dirty="0"/>
              <a:t>/</a:t>
            </a:r>
            <a:r>
              <a:rPr lang="nb-NO" dirty="0" err="1"/>
              <a:t>NSR</a:t>
            </a:r>
            <a:r>
              <a:rPr lang="nb-NO" dirty="0"/>
              <a:t>/</a:t>
            </a:r>
            <a:r>
              <a:rPr lang="nb-NO" dirty="0" err="1"/>
              <a:t>GSI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CB328-08C2-B049-B6EF-40E6BD82C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083" y="4373190"/>
            <a:ext cx="10853530" cy="125367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>
                <a:ea typeface="Roboto"/>
              </a:rPr>
              <a:t>GSI-samling 7. september 2020 </a:t>
            </a:r>
            <a:br>
              <a:rPr lang="nb-NO" dirty="0"/>
            </a:b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5478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En enhet må ha følgende næringskode for å komme inn i: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b="1" dirty="0">
                <a:solidFill>
                  <a:srgbClr val="0070C0"/>
                </a:solidFill>
              </a:rPr>
              <a:t>Grunnskoleskjema:</a:t>
            </a:r>
          </a:p>
          <a:p>
            <a:r>
              <a:rPr lang="nb-NO" sz="2000" dirty="0"/>
              <a:t>85.201 - Ordinær grunnskoleundervisning,</a:t>
            </a:r>
          </a:p>
          <a:p>
            <a:pPr marL="0" indent="0">
              <a:buNone/>
            </a:pPr>
            <a:r>
              <a:rPr lang="nb-NO" sz="2000" dirty="0"/>
              <a:t>	eller</a:t>
            </a:r>
          </a:p>
          <a:p>
            <a:r>
              <a:rPr lang="nb-NO" sz="2000" dirty="0"/>
              <a:t>85.202 - Spesialskoleundervisning for funksjonshemmede</a:t>
            </a:r>
          </a:p>
          <a:p>
            <a:pPr marL="0" indent="0">
              <a:buNone/>
            </a:pPr>
            <a:endParaRPr lang="nb-NO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sz="2000" b="1" dirty="0">
                <a:solidFill>
                  <a:srgbClr val="0070C0"/>
                </a:solidFill>
              </a:rPr>
              <a:t>Voksenopplæringsskjema:</a:t>
            </a:r>
          </a:p>
          <a:p>
            <a:r>
              <a:rPr lang="nb-NO" sz="2000" dirty="0"/>
              <a:t>85.594 – Voksenopplæringssentre</a:t>
            </a:r>
          </a:p>
          <a:p>
            <a:pPr marL="0" indent="0">
              <a:buNone/>
            </a:pPr>
            <a:endParaRPr lang="nb-NO" sz="2000" b="1" dirty="0"/>
          </a:p>
          <a:p>
            <a:pPr marL="0" indent="0">
              <a:buNone/>
            </a:pPr>
            <a:r>
              <a:rPr lang="nb-NO" sz="2000" b="1" dirty="0">
                <a:solidFill>
                  <a:srgbClr val="0070C0"/>
                </a:solidFill>
              </a:rPr>
              <a:t>Kulturskoleskjema:</a:t>
            </a:r>
          </a:p>
          <a:p>
            <a:r>
              <a:rPr lang="nb-NO" sz="2000" dirty="0"/>
              <a:t>85.521 - Kommunal kulturskoleundervisning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671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Hvordan fjerne en enhet fra GSI?</a:t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09800" y="1412776"/>
            <a:ext cx="7772400" cy="4683224"/>
          </a:xfrm>
        </p:spPr>
        <p:txBody>
          <a:bodyPr>
            <a:normAutofit lnSpcReduction="10000"/>
          </a:bodyPr>
          <a:lstStyle/>
          <a:p>
            <a:r>
              <a:rPr lang="nb-NO" sz="2100" b="1" dirty="0"/>
              <a:t>Legges ned:</a:t>
            </a:r>
          </a:p>
          <a:p>
            <a:pPr marL="0" indent="0">
              <a:buNone/>
            </a:pPr>
            <a:r>
              <a:rPr lang="nb-NO" sz="2100" dirty="0"/>
              <a:t>Send e-post til </a:t>
            </a:r>
            <a:r>
              <a:rPr lang="nb-NO" sz="2100" dirty="0" err="1"/>
              <a:t>VoF</a:t>
            </a:r>
            <a:r>
              <a:rPr lang="nb-NO" sz="2100" dirty="0"/>
              <a:t> </a:t>
            </a:r>
            <a:r>
              <a:rPr lang="nb-NO" sz="2100" dirty="0">
                <a:hlinkClick r:id="rId3"/>
              </a:rPr>
              <a:t>vof@ssb.no</a:t>
            </a:r>
            <a:r>
              <a:rPr lang="nb-NO" sz="2100" dirty="0"/>
              <a:t> for at enheten skal slettes i alle registre</a:t>
            </a:r>
          </a:p>
          <a:p>
            <a:pPr marL="0" indent="0">
              <a:buNone/>
            </a:pPr>
            <a:endParaRPr lang="nb-NO" sz="2100" dirty="0"/>
          </a:p>
          <a:p>
            <a:r>
              <a:rPr lang="nb-NO" sz="2100" b="1" dirty="0"/>
              <a:t>Endre eller slette næringskode:</a:t>
            </a:r>
          </a:p>
          <a:p>
            <a:pPr marL="0" indent="0">
              <a:buNone/>
            </a:pPr>
            <a:r>
              <a:rPr lang="nb-NO" sz="2100" dirty="0"/>
              <a:t>Send en melding til </a:t>
            </a:r>
            <a:r>
              <a:rPr lang="nb-NO" sz="2100" dirty="0">
                <a:hlinkClick r:id="rId3"/>
              </a:rPr>
              <a:t>vof@ssb.no</a:t>
            </a:r>
            <a:r>
              <a:rPr lang="nb-NO" sz="2100" dirty="0"/>
              <a:t> og be om at næringskoden endres eller slettes. Dette forutsetter at enheten har andre næringskoder enn den som slettes.</a:t>
            </a:r>
          </a:p>
          <a:p>
            <a:pPr marL="0" indent="0">
              <a:buNone/>
            </a:pPr>
            <a:endParaRPr lang="nb-NO" sz="2100" dirty="0"/>
          </a:p>
          <a:p>
            <a:r>
              <a:rPr lang="nb-NO" sz="2100" b="1" dirty="0"/>
              <a:t>Ta ut enheten manuelt fra GSI</a:t>
            </a:r>
          </a:p>
          <a:p>
            <a:pPr marL="0" indent="0">
              <a:buNone/>
            </a:pPr>
            <a:r>
              <a:rPr lang="nb-NO" sz="2100" dirty="0"/>
              <a:t>Punkt 1 og 2 vurderes først, men dersom disse ikke er noe alternativ, kan enheten legges til i en liste (unntaksliste). Gi beskjed til oss (</a:t>
            </a:r>
            <a:r>
              <a:rPr lang="nb-NO" sz="2100" dirty="0" err="1"/>
              <a:t>Udir</a:t>
            </a:r>
            <a:r>
              <a:rPr lang="nb-NO" sz="2100" dirty="0"/>
              <a:t>).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022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09800" y="404664"/>
            <a:ext cx="7772400" cy="1347936"/>
          </a:xfrm>
        </p:spPr>
        <p:txBody>
          <a:bodyPr/>
          <a:lstStyle/>
          <a:p>
            <a:r>
              <a:rPr lang="nb-NO" sz="3200" b="1" dirty="0"/>
              <a:t>Hvordan få en enhet inn i GSI?</a:t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09800" y="1268760"/>
            <a:ext cx="7772400" cy="5040560"/>
          </a:xfrm>
        </p:spPr>
        <p:txBody>
          <a:bodyPr>
            <a:normAutofit lnSpcReduction="10000"/>
          </a:bodyPr>
          <a:lstStyle/>
          <a:p>
            <a:r>
              <a:rPr lang="nb-NO" sz="1800" b="1" dirty="0"/>
              <a:t>Opprette ny enhet i </a:t>
            </a:r>
            <a:r>
              <a:rPr lang="nb-NO" sz="1800" b="1" dirty="0" err="1"/>
              <a:t>VoF</a:t>
            </a:r>
            <a:endParaRPr lang="nb-NO" sz="1800" b="1" dirty="0"/>
          </a:p>
          <a:p>
            <a:pPr marL="0" indent="0">
              <a:buNone/>
            </a:pPr>
            <a:r>
              <a:rPr lang="nb-NO" sz="1800" dirty="0"/>
              <a:t>Send e-post til </a:t>
            </a:r>
            <a:r>
              <a:rPr lang="nb-NO" sz="1800" dirty="0" err="1"/>
              <a:t>VoF</a:t>
            </a:r>
            <a:r>
              <a:rPr lang="nb-NO" sz="1800" dirty="0"/>
              <a:t> </a:t>
            </a:r>
            <a:r>
              <a:rPr lang="nb-NO" sz="1800" dirty="0">
                <a:hlinkClick r:id="rId2"/>
              </a:rPr>
              <a:t>vof@ssb.no</a:t>
            </a:r>
            <a:r>
              <a:rPr lang="nb-NO" sz="1800" dirty="0"/>
              <a:t> med informasjon om ønsket navn på enhet, beliggenhetsadresse, postadresse, næringskode og skoleeier.</a:t>
            </a:r>
          </a:p>
          <a:p>
            <a:pPr marL="0" indent="0">
              <a:buNone/>
            </a:pPr>
            <a:endParaRPr lang="nb-NO" sz="1100" dirty="0"/>
          </a:p>
          <a:p>
            <a:r>
              <a:rPr lang="nb-NO" sz="1800" b="1" dirty="0"/>
              <a:t>Enhet ligger i </a:t>
            </a:r>
            <a:r>
              <a:rPr lang="nb-NO" sz="1800" b="1" dirty="0" err="1"/>
              <a:t>VoF</a:t>
            </a:r>
            <a:r>
              <a:rPr lang="nb-NO" sz="1800" b="1" dirty="0"/>
              <a:t>, men ikke i GSI og NSR</a:t>
            </a:r>
          </a:p>
          <a:p>
            <a:pPr marL="0" indent="0">
              <a:buNone/>
            </a:pPr>
            <a:r>
              <a:rPr lang="nb-NO" sz="1800" dirty="0"/>
              <a:t>Har enheten riktig næringskode i </a:t>
            </a:r>
            <a:r>
              <a:rPr lang="nb-NO" sz="1800" dirty="0" err="1"/>
              <a:t>VoF</a:t>
            </a:r>
            <a:r>
              <a:rPr lang="nb-NO" sz="1800" dirty="0"/>
              <a:t>? Hvis ikke, send e-post til </a:t>
            </a:r>
            <a:r>
              <a:rPr lang="nb-NO" sz="1800" dirty="0" err="1"/>
              <a:t>VoF</a:t>
            </a:r>
            <a:r>
              <a:rPr lang="nb-NO" sz="1800" dirty="0">
                <a:hlinkClick r:id="rId2"/>
              </a:rPr>
              <a:t> vof@ssb.no</a:t>
            </a:r>
            <a:r>
              <a:rPr lang="nb-NO" sz="1800" dirty="0"/>
              <a:t> og be om ønsket næringskode. Hvis dette ikke lykkes kan </a:t>
            </a:r>
            <a:r>
              <a:rPr lang="nb-NO" sz="1800" dirty="0" err="1"/>
              <a:t>Udir</a:t>
            </a:r>
            <a:r>
              <a:rPr lang="nb-NO" sz="1800" dirty="0"/>
              <a:t> bistå.</a:t>
            </a:r>
          </a:p>
          <a:p>
            <a:pPr marL="0" indent="0">
              <a:buNone/>
            </a:pPr>
            <a:endParaRPr lang="nb-NO" sz="1100" dirty="0"/>
          </a:p>
          <a:p>
            <a:r>
              <a:rPr lang="nb-NO" sz="1800" b="1" dirty="0"/>
              <a:t>Enhet ligger i NSR, men mangler næringskode for å komme inn i et bestemt skjema</a:t>
            </a:r>
          </a:p>
          <a:p>
            <a:pPr marL="0" indent="0">
              <a:buNone/>
            </a:pPr>
            <a:r>
              <a:rPr lang="nb-NO" sz="1800" dirty="0"/>
              <a:t>Legg til næringskode fra NSR (pass på at du ikke sletter andre næringskoder som skal være der), eller send e-post til </a:t>
            </a:r>
            <a:r>
              <a:rPr lang="nb-NO" sz="1800" dirty="0" err="1"/>
              <a:t>VoF</a:t>
            </a:r>
            <a:r>
              <a:rPr lang="nb-NO" sz="1800" dirty="0"/>
              <a:t>.</a:t>
            </a:r>
          </a:p>
          <a:p>
            <a:pPr marL="0" indent="0">
              <a:buNone/>
            </a:pPr>
            <a:endParaRPr lang="nb-NO" sz="1100" dirty="0"/>
          </a:p>
          <a:p>
            <a:r>
              <a:rPr lang="nb-NO" sz="1800" b="1" dirty="0"/>
              <a:t>Ligger riktig i NSR, men er lagt på unntakslista</a:t>
            </a:r>
          </a:p>
          <a:p>
            <a:pPr marL="0" indent="0">
              <a:buNone/>
            </a:pPr>
            <a:r>
              <a:rPr lang="nb-NO" sz="1800" dirty="0"/>
              <a:t>Sjekk unntakslista:</a:t>
            </a:r>
            <a:r>
              <a:rPr lang="nb-NO" sz="1800" b="1" dirty="0"/>
              <a:t> </a:t>
            </a:r>
            <a:r>
              <a:rPr lang="nb-NO" sz="1200" b="1" dirty="0">
                <a:hlinkClick r:id="rId3"/>
              </a:rPr>
              <a:t>https://gsi.udir.no/partner/nsr/strukturendringer/unntak/</a:t>
            </a:r>
            <a:r>
              <a:rPr lang="nb-NO" sz="1200" b="1" dirty="0"/>
              <a:t>. </a:t>
            </a:r>
            <a:r>
              <a:rPr lang="nb-NO" sz="1800" dirty="0"/>
              <a:t>Send e-post til </a:t>
            </a:r>
            <a:r>
              <a:rPr lang="nb-NO" sz="1800" dirty="0" err="1"/>
              <a:t>Udir</a:t>
            </a:r>
            <a:r>
              <a:rPr lang="nb-NO" sz="1800" dirty="0"/>
              <a:t> og be om at enheten fjernes fra lista.</a:t>
            </a:r>
            <a:endParaRPr lang="nb-NO" sz="1800" b="1" dirty="0"/>
          </a:p>
        </p:txBody>
      </p:sp>
    </p:spTree>
    <p:extLst>
      <p:ext uri="{BB962C8B-B14F-4D97-AF65-F5344CB8AC3E}">
        <p14:creationId xmlns:p14="http://schemas.microsoft.com/office/powerpoint/2010/main" val="174192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1" dirty="0"/>
              <a:t>Hvordan endre opplysninger om en enhet som allerede ligger riktig i GSI?</a:t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09800" y="1700808"/>
            <a:ext cx="7772400" cy="4395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</a:rPr>
              <a:t>Endre enhetens navn, adresse, telefonnummer, e-postadresse …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Logg inn i </a:t>
            </a:r>
            <a:r>
              <a:rPr lang="nb-NO" sz="2200" b="1" dirty="0"/>
              <a:t>NSR</a:t>
            </a:r>
            <a:r>
              <a:rPr lang="nb-NO" sz="2200" dirty="0"/>
              <a:t> og gå til riktig enhet, velg ‘redigeringsmodus’ og meld inn endringer i skjemaet som kommer opp.</a:t>
            </a:r>
          </a:p>
          <a:p>
            <a:pPr marL="0" indent="0">
              <a:buNone/>
            </a:pPr>
            <a:endParaRPr lang="nb-NO" sz="900" dirty="0"/>
          </a:p>
          <a:p>
            <a:pPr marL="0" indent="0">
              <a:buNone/>
            </a:pPr>
            <a:r>
              <a:rPr lang="nb-NO" sz="2200" i="1" dirty="0"/>
              <a:t>Eller</a:t>
            </a:r>
          </a:p>
          <a:p>
            <a:pPr marL="0" indent="0">
              <a:buNone/>
            </a:pPr>
            <a:endParaRPr lang="nb-NO" sz="900" dirty="0"/>
          </a:p>
          <a:p>
            <a:pPr marL="0" indent="0">
              <a:buNone/>
            </a:pPr>
            <a:r>
              <a:rPr lang="nb-NO" sz="2200" dirty="0"/>
              <a:t>Trykk på adresseknappen, når du er inne på enheten i </a:t>
            </a:r>
            <a:r>
              <a:rPr lang="nb-NO" sz="2200" b="1" dirty="0"/>
              <a:t>GSI</a:t>
            </a:r>
            <a:r>
              <a:rPr lang="nb-NO" sz="2200" dirty="0"/>
              <a:t>, og meld inn endringen i skjemaet som kommer opp.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Offisiell E-postadresse er å foretrekke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01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/>
              <a:t>Hvor lang tid tar det før endringer blir oppdatert i NSR og GSI?</a:t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 dirty="0"/>
              <a:t>Normalt tar det 3-4 virkedager fra endringene meldes inn til de er godkjent av </a:t>
            </a:r>
            <a:r>
              <a:rPr lang="nb-NO" sz="2800" dirty="0" err="1"/>
              <a:t>VoF</a:t>
            </a:r>
            <a:r>
              <a:rPr lang="nb-NO" sz="2800" dirty="0"/>
              <a:t> og tilgjengelige i NSR. I noen tilfeller kan det ta lenger tid (opptil en uke).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Dersom det fortsatt er problemer, ta kontakt slik at vi kan nøste opp i saken.</a:t>
            </a:r>
          </a:p>
        </p:txBody>
      </p:sp>
    </p:spTree>
    <p:extLst>
      <p:ext uri="{BB962C8B-B14F-4D97-AF65-F5344CB8AC3E}">
        <p14:creationId xmlns:p14="http://schemas.microsoft.com/office/powerpoint/2010/main" val="371348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Frittstående SFO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Ligger ikke i NSR </a:t>
            </a:r>
          </a:p>
          <a:p>
            <a:r>
              <a:rPr lang="nb-NO" dirty="0"/>
              <a:t>Må fortsatt bruke «gammel» innlogging</a:t>
            </a:r>
          </a:p>
          <a:p>
            <a:r>
              <a:rPr lang="nb-NO" dirty="0"/>
              <a:t>Strukturen fra i fjor blir videreført. Meld fra spesifikt til </a:t>
            </a:r>
            <a:r>
              <a:rPr lang="nb-NO" dirty="0" err="1"/>
              <a:t>Udir</a:t>
            </a:r>
            <a:r>
              <a:rPr lang="nb-NO" dirty="0"/>
              <a:t> dersom det er endringer i SFO-strukturen.</a:t>
            </a:r>
          </a:p>
        </p:txBody>
      </p:sp>
    </p:spTree>
    <p:extLst>
      <p:ext uri="{BB962C8B-B14F-4D97-AF65-F5344CB8AC3E}">
        <p14:creationId xmlns:p14="http://schemas.microsoft.com/office/powerpoint/2010/main" val="387035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Private skoler godkjent etter opplæringsloven § 2-12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Private skoler godkjent etter opplæringsloven§ 2-12, kan ha opphold i driften for så å starte opp igjen. Vi har ikke noe system for å fange opp om de er i drift -utover GSI. </a:t>
            </a:r>
          </a:p>
          <a:p>
            <a:r>
              <a:rPr lang="nb-NO" sz="2800" dirty="0" err="1"/>
              <a:t>Udir</a:t>
            </a:r>
            <a:r>
              <a:rPr lang="nb-NO" sz="2800" dirty="0"/>
              <a:t> sjekker friskoler godkjent etter friskoleloven § 2-1 og sørger for at de som er i drift er inne i GSI.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9693747"/>
      </p:ext>
    </p:extLst>
  </p:cSld>
  <p:clrMapOvr>
    <a:masterClrMapping/>
  </p:clrMapOvr>
</p:sld>
</file>

<file path=ppt/theme/theme1.xml><?xml version="1.0" encoding="utf-8"?>
<a:theme xmlns:a="http://schemas.openxmlformats.org/drawingml/2006/main" name="UDIR">
  <a:themeElements>
    <a:clrScheme name="Udir 1">
      <a:dk1>
        <a:srgbClr val="000000"/>
      </a:dk1>
      <a:lt1>
        <a:srgbClr val="FFFFFF"/>
      </a:lt1>
      <a:dk2>
        <a:srgbClr val="282828"/>
      </a:dk2>
      <a:lt2>
        <a:srgbClr val="E7E6E6"/>
      </a:lt2>
      <a:accent1>
        <a:srgbClr val="7DBF9D"/>
      </a:accent1>
      <a:accent2>
        <a:srgbClr val="325065"/>
      </a:accent2>
      <a:accent3>
        <a:srgbClr val="CC7C66"/>
      </a:accent3>
      <a:accent4>
        <a:srgbClr val="61809F"/>
      </a:accent4>
      <a:accent5>
        <a:srgbClr val="D1B189"/>
      </a:accent5>
      <a:accent6>
        <a:srgbClr val="9DA3CD"/>
      </a:accent6>
      <a:hlink>
        <a:srgbClr val="0563C1"/>
      </a:hlink>
      <a:folHlink>
        <a:srgbClr val="954F72"/>
      </a:folHlink>
    </a:clrScheme>
    <a:fontScheme name="Egendefinert 2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ir-Presentasjonsmal-v8 (002).pptx" id="{E1421940-17BB-4D7B-827D-8D6B73290216}" vid="{F50B6948-122C-47D1-99AF-E8863BC105E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55ABF0EA401B45B440929030683907" ma:contentTypeVersion="11" ma:contentTypeDescription="Opprett et nytt dokument." ma:contentTypeScope="" ma:versionID="14f1e84c5dd7a639d89daccb7876ca6f">
  <xsd:schema xmlns:xsd="http://www.w3.org/2001/XMLSchema" xmlns:xs="http://www.w3.org/2001/XMLSchema" xmlns:p="http://schemas.microsoft.com/office/2006/metadata/properties" xmlns:ns2="190f139a-9931-4a64-aebc-01eaa10df60d" xmlns:ns3="626fc89d-d907-45d4-a9f6-3e6e09511d68" targetNamespace="http://schemas.microsoft.com/office/2006/metadata/properties" ma:root="true" ma:fieldsID="d597b14fc5a01b50dea8e87ab57ba206" ns2:_="" ns3:_="">
    <xsd:import namespace="190f139a-9931-4a64-aebc-01eaa10df60d"/>
    <xsd:import namespace="626fc89d-d907-45d4-a9f6-3e6e09511d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f139a-9931-4a64-aebc-01eaa10df6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fc89d-d907-45d4-a9f6-3e6e09511d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7F978F-E2EB-4C5D-B83B-422B600E19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C0AC1F-3D91-4583-980A-08B6C20BFAE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74CDFAE-DBE7-42F7-BB6D-461FC740A4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0f139a-9931-4a64-aebc-01eaa10df60d"/>
    <ds:schemaRef ds:uri="626fc89d-d907-45d4-a9f6-3e6e09511d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Udir-Presentasjonsmal</Template>
  <TotalTime>187</TotalTime>
  <Words>1539</Words>
  <Application>Microsoft Office PowerPoint</Application>
  <PresentationFormat>Widescreen</PresentationFormat>
  <Paragraphs>190</Paragraphs>
  <Slides>19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UDIR</vt:lpstr>
      <vt:lpstr>PowerPoint-presentasjon</vt:lpstr>
      <vt:lpstr>Skolestruktur  VOF/NSR/GSI</vt:lpstr>
      <vt:lpstr>En enhet må ha følgende næringskode for å komme inn i:</vt:lpstr>
      <vt:lpstr>Hvordan fjerne en enhet fra GSI? </vt:lpstr>
      <vt:lpstr>Hvordan få en enhet inn i GSI? </vt:lpstr>
      <vt:lpstr>Hvordan endre opplysninger om en enhet som allerede ligger riktig i GSI? </vt:lpstr>
      <vt:lpstr>Hvor lang tid tar det før endringer blir oppdatert i NSR og GSI? </vt:lpstr>
      <vt:lpstr>Frittstående SFO</vt:lpstr>
      <vt:lpstr>Private skoler godkjent etter opplæringsloven § 2-12</vt:lpstr>
      <vt:lpstr>Liste for strukturunntak</vt:lpstr>
      <vt:lpstr>Bruksanvisningen i sin helhet finnes her:</vt:lpstr>
      <vt:lpstr>1. UBAS: - brukeradministrasjon (tildele brukere/ roller/ tilganger) - pålogging (autentisering/ autorisering)                      </vt:lpstr>
      <vt:lpstr>1. Brukerregistrering/pålogging for ulike Udir-system</vt:lpstr>
      <vt:lpstr>PowerPoint-presentasjon</vt:lpstr>
      <vt:lpstr>2. Brukeradministrator sitt ansvar og delegering av ansvar (1)</vt:lpstr>
      <vt:lpstr>2. Brukeradministrator sitt ansvar og delegering av ansvar (2)</vt:lpstr>
      <vt:lpstr>Bruk av Feide eller ID-porten i kommende UBAS-versjon</vt:lpstr>
      <vt:lpstr>Konsekvenser av kommunereformen i UBAS</vt:lpstr>
      <vt:lpstr>Kommunereformen og GSI </vt:lpstr>
    </vt:vector>
  </TitlesOfParts>
  <Company>Utdanningsdirektoratet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Jonatan Smith-Isaksen</dc:creator>
  <cp:lastModifiedBy>Jonatan Smith-Isaksen</cp:lastModifiedBy>
  <cp:revision>37</cp:revision>
  <dcterms:created xsi:type="dcterms:W3CDTF">2019-09-04T07:14:26Z</dcterms:created>
  <dcterms:modified xsi:type="dcterms:W3CDTF">2020-09-03T12:01:42Z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0x0101005E55ABF0EA401B45B440929030683907</vt:lpwstr>
  </property>
</Properties>
</file>