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5" r:id="rId2"/>
    <p:sldId id="273" r:id="rId3"/>
    <p:sldId id="286" r:id="rId4"/>
    <p:sldId id="287" r:id="rId5"/>
    <p:sldId id="279" r:id="rId6"/>
    <p:sldId id="278" r:id="rId7"/>
    <p:sldId id="280" r:id="rId8"/>
    <p:sldId id="275" r:id="rId9"/>
    <p:sldId id="285" r:id="rId10"/>
    <p:sldId id="293" r:id="rId11"/>
    <p:sldId id="284" r:id="rId12"/>
    <p:sldId id="283" r:id="rId13"/>
    <p:sldId id="294" r:id="rId14"/>
    <p:sldId id="288" r:id="rId15"/>
    <p:sldId id="276" r:id="rId16"/>
    <p:sldId id="292"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4E"/>
    <a:srgbClr val="000000"/>
    <a:srgbClr val="7A942F"/>
    <a:srgbClr val="00ADBA"/>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59829" autoAdjust="0"/>
  </p:normalViewPr>
  <p:slideViewPr>
    <p:cSldViewPr snapToGrid="0">
      <p:cViewPr>
        <p:scale>
          <a:sx n="64" d="100"/>
          <a:sy n="64" d="100"/>
        </p:scale>
        <p:origin x="672" y="-100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b-NO" sz="1050">
              <a:latin typeface="+mn-lt"/>
              <a:ea typeface="Open Sans SemiBold" panose="020B0706030804020204" pitchFamily="34" charset="0"/>
              <a:cs typeface="Open Sans SemiBold" panose="020B0706030804020204" pitchFamily="34" charset="0"/>
            </a:rPr>
            <a:t>embetsledelse</a:t>
          </a: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a:ln>
          <a:solidFill>
            <a:schemeClr val="tx1"/>
          </a:solidFill>
          <a:prstDash val="sysDot"/>
        </a:ln>
      </dgm:spPr>
      <dgm:t>
        <a:bodyPr/>
        <a:lstStyle/>
        <a:p>
          <a:endParaRPr lang="nb-NO"/>
        </a:p>
      </dgm:t>
    </dgm:pt>
    <dgm:pt modelId="{4979C5B7-ED4F-4BC1-9551-65903E80FDE2}" type="asst">
      <dgm:prSet phldrT="[Tekst]" custT="1"/>
      <dgm:spPr>
        <a:solidFill>
          <a:schemeClr val="tx1">
            <a:lumMod val="90000"/>
            <a:lumOff val="10000"/>
          </a:schemeClr>
        </a:solidFill>
      </dgm:spPr>
      <dgm:t>
        <a:bodyPr/>
        <a:lstStyle/>
        <a:p>
          <a:r>
            <a:rPr lang="nb-NO" sz="1050" dirty="0"/>
            <a:t>kommuneøkonomi, </a:t>
          </a:r>
          <a:br>
            <a:rPr lang="nb-NO" sz="1050" dirty="0"/>
          </a:br>
          <a:r>
            <a:rPr lang="nb-NO" sz="1050" dirty="0"/>
            <a:t>beredskap og</a:t>
          </a:r>
          <a:br>
            <a:rPr lang="nb-NO" sz="1050" dirty="0"/>
          </a:br>
          <a:r>
            <a:rPr lang="nb-NO" sz="1050" dirty="0"/>
            <a:t>kommunikasjon</a:t>
          </a:r>
        </a:p>
      </dgm:t>
    </dgm:pt>
    <dgm:pt modelId="{5251EA3F-89EC-4743-A003-15A6A41BAA58}" type="parTrans" cxnId="{1A462818-CF07-49A1-9B17-2C3FAD148D5B}">
      <dgm:prSet/>
      <dgm:spPr/>
      <dgm:t>
        <a:bodyPr/>
        <a:lstStyle/>
        <a:p>
          <a:endParaRPr lang="nb-NO"/>
        </a:p>
      </dgm:t>
    </dgm:pt>
    <dgm:pt modelId="{9A358E67-1699-49A4-A080-64D0AB99AA50}" type="sibTrans" cxnId="{1A462818-CF07-49A1-9B17-2C3FAD148D5B}">
      <dgm:prSet custT="1"/>
      <dgm:spPr>
        <a:ln>
          <a:solidFill>
            <a:schemeClr val="tx1">
              <a:lumMod val="90000"/>
              <a:lumOff val="10000"/>
            </a:schemeClr>
          </a:solidFill>
          <a:prstDash val="sysDot"/>
        </a:ln>
      </dgm:spPr>
      <dgm:t>
        <a:bodyPr/>
        <a:lstStyle/>
        <a:p>
          <a:pPr algn="l"/>
          <a:endParaRPr lang="nb-NO" sz="800" dirty="0"/>
        </a:p>
      </dgm:t>
    </dgm:pt>
    <dgm:pt modelId="{AF9041BD-C952-4B86-A894-89148F6C266A}">
      <dgm:prSet phldrT="[Tekst]" custT="1"/>
      <dgm:spPr>
        <a:solidFill>
          <a:schemeClr val="accent1"/>
        </a:solidFill>
      </dgm:spPr>
      <dgm:t>
        <a:bodyPr/>
        <a:lstStyle/>
        <a:p>
          <a:r>
            <a:rPr lang="nb-NO" sz="1000" dirty="0"/>
            <a:t>miljø</a:t>
          </a:r>
        </a:p>
      </dgm:t>
    </dgm:pt>
    <dgm:pt modelId="{36C0BA03-B3F1-4EFA-A62F-84B733E6686C}" type="parTrans" cxnId="{A4D874BF-96C6-4A0A-A2CB-17ABAC0E1FBA}">
      <dgm:prSet/>
      <dgm:spPr/>
      <dgm:t>
        <a:bodyPr/>
        <a:lstStyle/>
        <a:p>
          <a:endParaRPr lang="nb-NO"/>
        </a:p>
      </dgm:t>
    </dgm:pt>
    <dgm:pt modelId="{414D6496-57F0-4C69-9D0A-7BCAF1F387C5}" type="sibTrans" cxnId="{A4D874BF-96C6-4A0A-A2CB-17ABAC0E1FBA}">
      <dgm:prSet custT="1"/>
      <dgm:spPr>
        <a:ln>
          <a:prstDash val="sysDot"/>
        </a:ln>
      </dgm:spPr>
      <dgm:t>
        <a:bodyPr/>
        <a:lstStyle/>
        <a:p>
          <a:endParaRPr lang="nb-NO"/>
        </a:p>
      </dgm:t>
    </dgm:pt>
    <dgm:pt modelId="{F249FCF1-CCE9-4FA2-88E8-C45F2F78328C}">
      <dgm:prSet phldrT="[Tekst]" custT="1"/>
      <dgm:spPr>
        <a:solidFill>
          <a:schemeClr val="accent1"/>
        </a:solidFill>
      </dgm:spPr>
      <dgm:t>
        <a:bodyPr/>
        <a:lstStyle/>
        <a:p>
          <a:r>
            <a:rPr lang="nb-NO" sz="1050" dirty="0"/>
            <a:t>landbruk</a:t>
          </a:r>
        </a:p>
      </dgm:t>
    </dgm:pt>
    <dgm:pt modelId="{73C78F6B-6131-4677-93E5-E8A94F0D52F0}" type="parTrans" cxnId="{24E74616-6731-4DDD-8C02-723EAF961BC8}">
      <dgm:prSet/>
      <dgm:spPr/>
      <dgm:t>
        <a:bodyPr/>
        <a:lstStyle/>
        <a:p>
          <a:endParaRPr lang="nb-NO"/>
        </a:p>
      </dgm:t>
    </dgm:pt>
    <dgm:pt modelId="{3042B69E-6359-486B-8621-FEE603BF1B9C}" type="sibTrans" cxnId="{24E74616-6731-4DDD-8C02-723EAF961BC8}">
      <dgm:prSet custT="1"/>
      <dgm:spPr>
        <a:ln>
          <a:prstDash val="sysDot"/>
        </a:ln>
      </dgm:spPr>
      <dgm:t>
        <a:bodyPr/>
        <a:lstStyle/>
        <a:p>
          <a:endParaRPr lang="nb-NO"/>
        </a:p>
      </dgm:t>
    </dgm:pt>
    <dgm:pt modelId="{D0344DDC-8F55-4033-A6F4-FD81D681618A}">
      <dgm:prSet phldrT="[Tekst]" custT="1"/>
      <dgm:spPr>
        <a:solidFill>
          <a:schemeClr val="accent1"/>
        </a:solidFill>
      </dgm:spPr>
      <dgm:t>
        <a:bodyPr/>
        <a:lstStyle/>
        <a:p>
          <a:r>
            <a:rPr lang="nb-NO" sz="1000" dirty="0"/>
            <a:t>helse og sosial</a:t>
          </a:r>
        </a:p>
      </dgm:t>
    </dgm:pt>
    <dgm:pt modelId="{C629C5F7-014C-465C-9F44-7F7ED9C0D3AC}" type="parTrans" cxnId="{C83345F7-C9D7-4582-AF81-5E52F4A2143B}">
      <dgm:prSet/>
      <dgm:spPr/>
      <dgm:t>
        <a:bodyPr/>
        <a:lstStyle/>
        <a:p>
          <a:endParaRPr lang="nb-NO"/>
        </a:p>
      </dgm:t>
    </dgm:pt>
    <dgm:pt modelId="{016316BA-4626-478F-B619-4F74B90C64FF}" type="sibTrans" cxnId="{C83345F7-C9D7-4582-AF81-5E52F4A2143B}">
      <dgm:prSet custT="1"/>
      <dgm:spPr>
        <a:ln>
          <a:prstDash val="sysDot"/>
        </a:ln>
      </dgm:spPr>
      <dgm:t>
        <a:bodyPr/>
        <a:lstStyle/>
        <a:p>
          <a:endParaRPr lang="nb-NO"/>
        </a:p>
      </dgm:t>
    </dgm:pt>
    <dgm:pt modelId="{B9819CD3-02A0-40A1-B8E6-86EAAEC2805B}" type="asst">
      <dgm:prSet custT="1"/>
      <dgm:spPr>
        <a:solidFill>
          <a:schemeClr val="tx1">
            <a:lumMod val="90000"/>
            <a:lumOff val="10000"/>
          </a:schemeClr>
        </a:solidFill>
      </dgm:spPr>
      <dgm:t>
        <a:bodyPr/>
        <a:lstStyle/>
        <a:p>
          <a:r>
            <a:rPr lang="nb-NO" sz="1050" dirty="0"/>
            <a:t>administrasjonsstab</a:t>
          </a:r>
        </a:p>
      </dgm:t>
    </dgm:pt>
    <dgm:pt modelId="{755A17E0-002C-4D8F-B3AE-45B127348748}" type="parTrans" cxnId="{677E70E9-64CA-471A-BCD2-C53347F72DC7}">
      <dgm:prSet/>
      <dgm:spPr/>
      <dgm:t>
        <a:bodyPr/>
        <a:lstStyle/>
        <a:p>
          <a:endParaRPr lang="nb-NO"/>
        </a:p>
      </dgm:t>
    </dgm:pt>
    <dgm:pt modelId="{9D075618-2A17-4660-A0D9-BDBDC210E676}" type="sibTrans" cxnId="{677E70E9-64CA-471A-BCD2-C53347F72DC7}">
      <dgm:prSet custT="1"/>
      <dgm:spPr>
        <a:ln>
          <a:prstDash val="sysDot"/>
        </a:ln>
      </dgm:spPr>
      <dgm:t>
        <a:bodyPr/>
        <a:lstStyle/>
        <a:p>
          <a:endParaRPr lang="nb-NO"/>
        </a:p>
      </dgm:t>
    </dgm:pt>
    <dgm:pt modelId="{72C476B0-F20A-4EF5-BE1E-2645092B995D}">
      <dgm:prSet custT="1"/>
      <dgm:spPr>
        <a:solidFill>
          <a:schemeClr val="accent1"/>
        </a:solidFill>
      </dgm:spPr>
      <dgm:t>
        <a:bodyPr/>
        <a:lstStyle/>
        <a:p>
          <a:r>
            <a:rPr lang="nb-NO" sz="1050" dirty="0"/>
            <a:t>utdanning og barnevern</a:t>
          </a:r>
        </a:p>
      </dgm:t>
    </dgm:pt>
    <dgm:pt modelId="{502E90F9-E424-48C6-8D41-00118DE56928}" type="parTrans" cxnId="{2651820C-F4E9-4CC4-99A6-F14A52D89E3E}">
      <dgm:prSet/>
      <dgm:spPr/>
      <dgm:t>
        <a:bodyPr/>
        <a:lstStyle/>
        <a:p>
          <a:endParaRPr lang="nb-NO"/>
        </a:p>
      </dgm:t>
    </dgm:pt>
    <dgm:pt modelId="{328CCD12-1967-44E8-ADD3-6F0E8339E938}" type="sibTrans" cxnId="{2651820C-F4E9-4CC4-99A6-F14A52D89E3E}">
      <dgm:prSet custT="1"/>
      <dgm:spPr>
        <a:ln>
          <a:prstDash val="sysDot"/>
        </a:ln>
      </dgm:spPr>
      <dgm:t>
        <a:bodyPr/>
        <a:lstStyle/>
        <a:p>
          <a:endParaRPr lang="nb-NO"/>
        </a:p>
      </dgm:t>
    </dgm:pt>
    <dgm:pt modelId="{B7BD07FB-4A52-4F46-B7CF-45288A060C8B}">
      <dgm:prSet custT="1"/>
      <dgm:spPr>
        <a:solidFill>
          <a:schemeClr val="accent1"/>
        </a:solidFill>
      </dgm:spPr>
      <dgm:t>
        <a:bodyPr/>
        <a:lstStyle/>
        <a:p>
          <a:r>
            <a:rPr lang="nb-NO" sz="1050" dirty="0"/>
            <a:t>Justis og vergemål</a:t>
          </a:r>
        </a:p>
      </dgm:t>
    </dgm:pt>
    <dgm:pt modelId="{01E3AB34-70C7-4DF5-9D46-DD82E07704A7}" type="parTrans" cxnId="{E491CD53-40BC-4777-9FDB-C68678E25FCF}">
      <dgm:prSet/>
      <dgm:spPr/>
      <dgm:t>
        <a:bodyPr/>
        <a:lstStyle/>
        <a:p>
          <a:endParaRPr lang="nb-NO"/>
        </a:p>
      </dgm:t>
    </dgm:pt>
    <dgm:pt modelId="{C2666936-01D9-4D82-8949-FB4E86C82636}" type="sibTrans" cxnId="{E491CD53-40BC-4777-9FDB-C68678E25FCF}">
      <dgm:prSet/>
      <dgm:spPr>
        <a:ln>
          <a:prstDash val="sysDot"/>
        </a:ln>
      </dgm:spPr>
      <dgm:t>
        <a:bodyPr/>
        <a:lstStyle/>
        <a:p>
          <a:endParaRPr lang="nb-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7"/>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5">
        <dgm:presLayoutVars>
          <dgm:chPref val="3"/>
        </dgm:presLayoutVars>
      </dgm:prSet>
      <dgm:spPr/>
    </dgm:pt>
    <dgm:pt modelId="{AE4389E1-B609-4079-BE33-9ECB31A0F409}" type="pres">
      <dgm:prSet presAssocID="{AF9041BD-C952-4B86-A894-89148F6C266A}" presName="rootConnector" presStyleLbl="node2" presStyleIdx="0" presStyleCnt="5"/>
      <dgm:spPr/>
    </dgm:pt>
    <dgm:pt modelId="{F68195F7-5F61-4FF3-84AD-DB2175C0DE5C}" type="pres">
      <dgm:prSet presAssocID="{AF9041BD-C952-4B86-A894-89148F6C266A}" presName="hierChild4"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7"/>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5">
        <dgm:presLayoutVars>
          <dgm:chPref val="3"/>
        </dgm:presLayoutVars>
      </dgm:prSet>
      <dgm:spPr/>
    </dgm:pt>
    <dgm:pt modelId="{7A59863C-2861-4554-B51D-123C8AA5A637}" type="pres">
      <dgm:prSet presAssocID="{F249FCF1-CCE9-4FA2-88E8-C45F2F78328C}" presName="rootConnector" presStyleLbl="node2" presStyleIdx="1" presStyleCnt="5"/>
      <dgm:spPr/>
    </dgm:pt>
    <dgm:pt modelId="{FF001A87-F164-47F4-983B-1BC94792FCE0}" type="pres">
      <dgm:prSet presAssocID="{F249FCF1-CCE9-4FA2-88E8-C45F2F78328C}" presName="hierChild4"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7"/>
      <dgm:spPr/>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5">
        <dgm:presLayoutVars>
          <dgm:chPref val="3"/>
        </dgm:presLayoutVars>
      </dgm:prSet>
      <dgm:spPr/>
    </dgm:pt>
    <dgm:pt modelId="{B0F3984F-6014-4942-85E2-FDA6A38EFAE1}" type="pres">
      <dgm:prSet presAssocID="{D0344DDC-8F55-4033-A6F4-FD81D681618A}" presName="rootConnector" presStyleLbl="node2" presStyleIdx="2" presStyleCnt="5"/>
      <dgm:spPr/>
    </dgm:pt>
    <dgm:pt modelId="{089CF33F-B4E6-4691-A461-4775C17C5091}" type="pres">
      <dgm:prSet presAssocID="{D0344DDC-8F55-4033-A6F4-FD81D681618A}" presName="hierChild4"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7"/>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5">
        <dgm:presLayoutVars>
          <dgm:chPref val="3"/>
        </dgm:presLayoutVars>
      </dgm:prSet>
      <dgm:spPr/>
    </dgm:pt>
    <dgm:pt modelId="{7DC5A37F-945F-478E-874B-4E751415A05D}" type="pres">
      <dgm:prSet presAssocID="{72C476B0-F20A-4EF5-BE1E-2645092B995D}" presName="rootConnector" presStyleLbl="node2" presStyleIdx="3" presStyleCnt="5"/>
      <dgm:spPr/>
    </dgm:pt>
    <dgm:pt modelId="{F94F0064-9D7E-4453-8DBA-355B414DC0C4}" type="pres">
      <dgm:prSet presAssocID="{72C476B0-F20A-4EF5-BE1E-2645092B995D}" presName="hierChild4" presStyleCnt="0"/>
      <dgm:spPr/>
    </dgm:pt>
    <dgm:pt modelId="{A4BE0B9C-5C77-4B3B-8EDC-A0DC1EBC10EA}" type="pres">
      <dgm:prSet presAssocID="{72C476B0-F20A-4EF5-BE1E-2645092B995D}" presName="hierChild5" presStyleCnt="0"/>
      <dgm:spPr/>
    </dgm:pt>
    <dgm:pt modelId="{6C543AC1-CDEB-4FB0-958B-F8BD89E27C2C}" type="pres">
      <dgm:prSet presAssocID="{01E3AB34-70C7-4DF5-9D46-DD82E07704A7}" presName="Name37" presStyleLbl="parChTrans1D2" presStyleIdx="4" presStyleCnt="7"/>
      <dgm:spPr/>
    </dgm:pt>
    <dgm:pt modelId="{3DD3B26F-87B0-4F5F-9479-6D9BD47930A2}" type="pres">
      <dgm:prSet presAssocID="{B7BD07FB-4A52-4F46-B7CF-45288A060C8B}" presName="hierRoot2" presStyleCnt="0">
        <dgm:presLayoutVars>
          <dgm:hierBranch val="init"/>
        </dgm:presLayoutVars>
      </dgm:prSet>
      <dgm:spPr/>
    </dgm:pt>
    <dgm:pt modelId="{E954F2A8-F344-469D-AAD7-BD2E6B26CA7D}" type="pres">
      <dgm:prSet presAssocID="{B7BD07FB-4A52-4F46-B7CF-45288A060C8B}" presName="rootComposite" presStyleCnt="0"/>
      <dgm:spPr/>
    </dgm:pt>
    <dgm:pt modelId="{EFB304F1-F6B6-401C-BEFD-6DEB5E98C5F2}" type="pres">
      <dgm:prSet presAssocID="{B7BD07FB-4A52-4F46-B7CF-45288A060C8B}" presName="rootText" presStyleLbl="node2" presStyleIdx="4" presStyleCnt="5">
        <dgm:presLayoutVars>
          <dgm:chPref val="3"/>
        </dgm:presLayoutVars>
      </dgm:prSet>
      <dgm:spPr/>
    </dgm:pt>
    <dgm:pt modelId="{591D1F56-5BC4-4C89-89CA-2A723395BE04}" type="pres">
      <dgm:prSet presAssocID="{B7BD07FB-4A52-4F46-B7CF-45288A060C8B}" presName="rootConnector" presStyleLbl="node2" presStyleIdx="4" presStyleCnt="5"/>
      <dgm:spPr/>
    </dgm:pt>
    <dgm:pt modelId="{361A2521-161F-4B95-BD70-9C75BA24607D}" type="pres">
      <dgm:prSet presAssocID="{B7BD07FB-4A52-4F46-B7CF-45288A060C8B}" presName="hierChild4" presStyleCnt="0"/>
      <dgm:spPr/>
    </dgm:pt>
    <dgm:pt modelId="{51DEDBC4-2117-43E9-B13E-25C2CAB90B8E}" type="pres">
      <dgm:prSet presAssocID="{B7BD07FB-4A52-4F46-B7CF-45288A060C8B}" presName="hierChild5" presStyleCnt="0"/>
      <dgm:spPr/>
    </dgm:pt>
    <dgm:pt modelId="{0D12B508-1CD4-4C9C-8EEA-0560C19CD9EC}" type="pres">
      <dgm:prSet presAssocID="{02DF0E28-7F03-47C9-BE2A-3E1C280F7C0C}" presName="hierChild3" presStyleCnt="0"/>
      <dgm:spPr/>
    </dgm:pt>
    <dgm:pt modelId="{69296D94-1EBA-4052-9436-0A0E51B6D6E6}" type="pres">
      <dgm:prSet presAssocID="{5251EA3F-89EC-4743-A003-15A6A41BAA58}" presName="Name111" presStyleLbl="parChTrans1D2" presStyleIdx="5" presStyleCnt="7"/>
      <dgm:spPr/>
    </dgm:pt>
    <dgm:pt modelId="{90135FBA-A35F-42BE-84BA-AEAD3D7DB65E}" type="pres">
      <dgm:prSet presAssocID="{4979C5B7-ED4F-4BC1-9551-65903E80FDE2}" presName="hierRoot3" presStyleCnt="0">
        <dgm:presLayoutVars>
          <dgm:hierBranch val="init"/>
        </dgm:presLayoutVars>
      </dgm:prSet>
      <dgm:spPr/>
    </dgm:pt>
    <dgm:pt modelId="{6829639A-72D2-43EE-9E60-8BD901D79FE9}" type="pres">
      <dgm:prSet presAssocID="{4979C5B7-ED4F-4BC1-9551-65903E80FDE2}" presName="rootComposite3" presStyleCnt="0"/>
      <dgm:spPr/>
    </dgm:pt>
    <dgm:pt modelId="{7D1CE52B-6125-4CAE-B58D-0204E7AEA1B6}" type="pres">
      <dgm:prSet presAssocID="{4979C5B7-ED4F-4BC1-9551-65903E80FDE2}" presName="rootText3" presStyleLbl="asst1" presStyleIdx="0" presStyleCnt="2" custScaleX="136884" custScaleY="88309" custLinFactNeighborY="-3440">
        <dgm:presLayoutVars>
          <dgm:chPref val="3"/>
        </dgm:presLayoutVars>
      </dgm:prSet>
      <dgm:spPr/>
    </dgm:pt>
    <dgm:pt modelId="{22931169-4821-442F-ACFF-23A8E905F159}" type="pres">
      <dgm:prSet presAssocID="{4979C5B7-ED4F-4BC1-9551-65903E80FDE2}" presName="rootConnector3" presStyleLbl="asst1" presStyleIdx="0" presStyleCnt="2"/>
      <dgm:spPr/>
    </dgm:pt>
    <dgm:pt modelId="{25DD0AD7-4E6B-46A7-944F-493F36BF60DE}" type="pres">
      <dgm:prSet presAssocID="{4979C5B7-ED4F-4BC1-9551-65903E80FDE2}" presName="hierChild6" presStyleCnt="0"/>
      <dgm:spPr/>
    </dgm:pt>
    <dgm:pt modelId="{AB2B458E-62E8-44EA-9DAE-2382780D2130}" type="pres">
      <dgm:prSet presAssocID="{4979C5B7-ED4F-4BC1-9551-65903E80FDE2}" presName="hierChild7" presStyleCnt="0"/>
      <dgm:spPr/>
    </dgm:pt>
    <dgm:pt modelId="{5D40459F-5C50-401D-84C7-174C86CC711B}" type="pres">
      <dgm:prSet presAssocID="{755A17E0-002C-4D8F-B3AE-45B127348748}" presName="Name111" presStyleLbl="parChTrans1D2" presStyleIdx="6" presStyleCnt="7"/>
      <dgm:spPr/>
    </dgm:pt>
    <dgm:pt modelId="{33109E18-10ED-449E-8AF1-AFA7926EC76C}" type="pres">
      <dgm:prSet presAssocID="{B9819CD3-02A0-40A1-B8E6-86EAAEC2805B}" presName="hierRoot3" presStyleCnt="0">
        <dgm:presLayoutVars>
          <dgm:hierBranch val="init"/>
        </dgm:presLayoutVars>
      </dgm:prSet>
      <dgm:spPr/>
    </dgm:pt>
    <dgm:pt modelId="{2E8107D1-A4C7-45C8-9823-DD237CAAE00D}" type="pres">
      <dgm:prSet presAssocID="{B9819CD3-02A0-40A1-B8E6-86EAAEC2805B}" presName="rootComposite3" presStyleCnt="0"/>
      <dgm:spPr/>
    </dgm:pt>
    <dgm:pt modelId="{C32C0C48-A0F3-41D4-8BB6-B6566DFE356D}" type="pres">
      <dgm:prSet presAssocID="{B9819CD3-02A0-40A1-B8E6-86EAAEC2805B}" presName="rootText3" presStyleLbl="asst1" presStyleIdx="1" presStyleCnt="2" custScaleX="136884" custScaleY="88309" custLinFactNeighborX="430" custLinFactNeighborY="-2580">
        <dgm:presLayoutVars>
          <dgm:chPref val="3"/>
        </dgm:presLayoutVars>
      </dgm:prSet>
      <dgm:spPr/>
    </dgm:pt>
    <dgm:pt modelId="{39C47DDF-2D67-457A-AEF7-B557588DEC75}" type="pres">
      <dgm:prSet presAssocID="{B9819CD3-02A0-40A1-B8E6-86EAAEC2805B}" presName="rootConnector3" presStyleLbl="asst1" presStyleIdx="1" presStyleCnt="2"/>
      <dgm:spPr/>
    </dgm:pt>
    <dgm:pt modelId="{C00B2DCA-FBEE-4BA3-BE0F-7B359A81793A}" type="pres">
      <dgm:prSet presAssocID="{B9819CD3-02A0-40A1-B8E6-86EAAEC2805B}" presName="hierChild6" presStyleCnt="0"/>
      <dgm:spPr/>
    </dgm:pt>
    <dgm:pt modelId="{8D3336D3-7688-4496-8AFD-C72CD7F35A37}" type="pres">
      <dgm:prSet presAssocID="{B9819CD3-02A0-40A1-B8E6-86EAAEC2805B}" presName="hierChild7" presStyleCnt="0"/>
      <dgm:spPr/>
    </dgm:pt>
  </dgm:ptLst>
  <dgm:cxnLst>
    <dgm:cxn modelId="{4C2D2006-F8B7-4480-9438-D7185AED68F1}" type="presOf" srcId="{36C0BA03-B3F1-4EFA-A62F-84B733E6686C}" destId="{E6EA9A81-E724-450C-A319-67A2806CFCDB}" srcOrd="0" destOrd="0" presId="urn:microsoft.com/office/officeart/2005/8/layout/orgChart1"/>
    <dgm:cxn modelId="{F740C30A-9F98-4068-80DC-D518A28D45DC}" type="presOf" srcId="{01E3AB34-70C7-4DF5-9D46-DD82E07704A7}" destId="{6C543AC1-CDEB-4FB0-958B-F8BD89E27C2C}" srcOrd="0" destOrd="0" presId="urn:microsoft.com/office/officeart/2005/8/layout/orgChart1"/>
    <dgm:cxn modelId="{2651820C-F4E9-4CC4-99A6-F14A52D89E3E}" srcId="{02DF0E28-7F03-47C9-BE2A-3E1C280F7C0C}" destId="{72C476B0-F20A-4EF5-BE1E-2645092B995D}" srcOrd="5" destOrd="0" parTransId="{502E90F9-E424-48C6-8D41-00118DE56928}" sibTransId="{328CCD12-1967-44E8-ADD3-6F0E8339E938}"/>
    <dgm:cxn modelId="{24E74616-6731-4DDD-8C02-723EAF961BC8}" srcId="{02DF0E28-7F03-47C9-BE2A-3E1C280F7C0C}" destId="{F249FCF1-CCE9-4FA2-88E8-C45F2F78328C}" srcOrd="3" destOrd="0" parTransId="{73C78F6B-6131-4677-93E5-E8A94F0D52F0}" sibTransId="{3042B69E-6359-486B-8621-FEE603BF1B9C}"/>
    <dgm:cxn modelId="{1A462818-CF07-49A1-9B17-2C3FAD148D5B}" srcId="{02DF0E28-7F03-47C9-BE2A-3E1C280F7C0C}" destId="{4979C5B7-ED4F-4BC1-9551-65903E80FDE2}" srcOrd="0" destOrd="0" parTransId="{5251EA3F-89EC-4743-A003-15A6A41BAA58}" sibTransId="{9A358E67-1699-49A4-A080-64D0AB99AA50}"/>
    <dgm:cxn modelId="{AD638D1B-B8A9-4FCD-A679-E09468763EC9}" type="presOf" srcId="{F249FCF1-CCE9-4FA2-88E8-C45F2F78328C}" destId="{CDDA0DEA-00AB-4476-B1F6-F3D5C4F5B05A}" srcOrd="0"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9732B124-20C3-4E97-842B-D1C18D6A1F63}" type="presOf" srcId="{B7BD07FB-4A52-4F46-B7CF-45288A060C8B}" destId="{EFB304F1-F6B6-401C-BEFD-6DEB5E98C5F2}" srcOrd="0"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72AD1333-A50C-4494-BF5F-3A5C396B98C1}" type="presOf" srcId="{4979C5B7-ED4F-4BC1-9551-65903E80FDE2}" destId="{7D1CE52B-6125-4CAE-B58D-0204E7AEA1B6}" srcOrd="0" destOrd="0" presId="urn:microsoft.com/office/officeart/2005/8/layout/orgChart1"/>
    <dgm:cxn modelId="{98291733-CD07-47A1-AA44-18E16E109D85}" type="presOf" srcId="{73C78F6B-6131-4677-93E5-E8A94F0D52F0}" destId="{8F425968-B942-43F4-A543-704E39F772DB}" srcOrd="0" destOrd="0" presId="urn:microsoft.com/office/officeart/2005/8/layout/orgChart1"/>
    <dgm:cxn modelId="{04CD4662-0504-437C-BFF9-5AE332A13DBE}" type="presOf" srcId="{B9819CD3-02A0-40A1-B8E6-86EAAEC2805B}" destId="{C32C0C48-A0F3-41D4-8BB6-B6566DFE356D}" srcOrd="0"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E491CD53-40BC-4777-9FDB-C68678E25FCF}" srcId="{02DF0E28-7F03-47C9-BE2A-3E1C280F7C0C}" destId="{B7BD07FB-4A52-4F46-B7CF-45288A060C8B}" srcOrd="6" destOrd="0" parTransId="{01E3AB34-70C7-4DF5-9D46-DD82E07704A7}" sibTransId="{C2666936-01D9-4D82-8949-FB4E86C82636}"/>
    <dgm:cxn modelId="{4D058655-9D12-4433-B8BC-FE1929D431C1}" type="presOf" srcId="{B7BD07FB-4A52-4F46-B7CF-45288A060C8B}" destId="{591D1F56-5BC4-4C89-89CA-2A723395BE04}" srcOrd="1"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082ED48F-4A02-4D48-A858-6BADF8455318}" type="presOf" srcId="{4979C5B7-ED4F-4BC1-9551-65903E80FDE2}" destId="{22931169-4821-442F-ACFF-23A8E905F159}" srcOrd="1" destOrd="0" presId="urn:microsoft.com/office/officeart/2005/8/layout/orgChart1"/>
    <dgm:cxn modelId="{C7DF9795-0EA2-4102-A7F7-13776425F21F}" type="presOf" srcId="{72C476B0-F20A-4EF5-BE1E-2645092B995D}" destId="{659292F3-2B21-4827-9546-D01800201700}" srcOrd="0" destOrd="0" presId="urn:microsoft.com/office/officeart/2005/8/layout/orgChart1"/>
    <dgm:cxn modelId="{113A4E9A-DE8A-47B5-BF75-82B1A7ECBB58}" type="presOf" srcId="{5251EA3F-89EC-4743-A003-15A6A41BAA58}" destId="{69296D94-1EBA-4052-9436-0A0E51B6D6E6}" srcOrd="0" destOrd="0" presId="urn:microsoft.com/office/officeart/2005/8/layout/orgChart1"/>
    <dgm:cxn modelId="{3FC009A1-7290-4450-BEC8-FB613ADBA9B8}" type="presOf" srcId="{AF9041BD-C952-4B86-A894-89148F6C266A}" destId="{AE4389E1-B609-4079-BE33-9ECB31A0F409}" srcOrd="1" destOrd="0" presId="urn:microsoft.com/office/officeart/2005/8/layout/orgChart1"/>
    <dgm:cxn modelId="{B79C7BA9-403F-49FA-99DE-32E6DD1C73F0}" type="presOf" srcId="{B9819CD3-02A0-40A1-B8E6-86EAAEC2805B}" destId="{39C47DDF-2D67-457A-AEF7-B557588DEC75}" srcOrd="1"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A4D874BF-96C6-4A0A-A2CB-17ABAC0E1FBA}" srcId="{02DF0E28-7F03-47C9-BE2A-3E1C280F7C0C}" destId="{AF9041BD-C952-4B86-A894-89148F6C266A}" srcOrd="2" destOrd="0" parTransId="{36C0BA03-B3F1-4EFA-A62F-84B733E6686C}" sibTransId="{414D6496-57F0-4C69-9D0A-7BCAF1F387C5}"/>
    <dgm:cxn modelId="{2FDD3BDA-B191-4443-8DB8-5B88ECBBBD40}" type="presOf" srcId="{D0344DDC-8F55-4033-A6F4-FD81D681618A}" destId="{B0F3984F-6014-4942-85E2-FDA6A38EFAE1}" srcOrd="1" destOrd="0" presId="urn:microsoft.com/office/officeart/2005/8/layout/orgChart1"/>
    <dgm:cxn modelId="{E83CF1DF-73F5-4EAE-A2E1-EFAD1207B50B}" type="presOf" srcId="{755A17E0-002C-4D8F-B3AE-45B127348748}" destId="{5D40459F-5C50-401D-84C7-174C86CC711B}" srcOrd="0" destOrd="0" presId="urn:microsoft.com/office/officeart/2005/8/layout/orgChart1"/>
    <dgm:cxn modelId="{677E70E9-64CA-471A-BCD2-C53347F72DC7}" srcId="{02DF0E28-7F03-47C9-BE2A-3E1C280F7C0C}" destId="{B9819CD3-02A0-40A1-B8E6-86EAAEC2805B}" srcOrd="1" destOrd="0" parTransId="{755A17E0-002C-4D8F-B3AE-45B127348748}" sibTransId="{9D075618-2A17-4660-A0D9-BDBDC210E676}"/>
    <dgm:cxn modelId="{47DB63EB-9A37-4265-A430-32E4DBC3A9BE}" type="presOf" srcId="{F249FCF1-CCE9-4FA2-88E8-C45F2F78328C}" destId="{7A59863C-2861-4554-B51D-123C8AA5A637}" srcOrd="1"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C83345F7-C9D7-4582-AF81-5E52F4A2143B}" srcId="{02DF0E28-7F03-47C9-BE2A-3E1C280F7C0C}" destId="{D0344DDC-8F55-4033-A6F4-FD81D681618A}" srcOrd="4" destOrd="0" parTransId="{C629C5F7-014C-465C-9F44-7F7ED9C0D3AC}" sibTransId="{016316BA-4626-478F-B619-4F74B90C64FF}"/>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BC07A839-98C2-48C4-A3B9-DF1A46FD3584}" type="presParOf" srcId="{3EA867F1-AC1B-459B-80F7-AEB6AB13D79D}" destId="{6C543AC1-CDEB-4FB0-958B-F8BD89E27C2C}" srcOrd="8" destOrd="0" presId="urn:microsoft.com/office/officeart/2005/8/layout/orgChart1"/>
    <dgm:cxn modelId="{C0FDB761-9A6F-49FA-8307-E29D8F452725}" type="presParOf" srcId="{3EA867F1-AC1B-459B-80F7-AEB6AB13D79D}" destId="{3DD3B26F-87B0-4F5F-9479-6D9BD47930A2}" srcOrd="9" destOrd="0" presId="urn:microsoft.com/office/officeart/2005/8/layout/orgChart1"/>
    <dgm:cxn modelId="{308369CB-EE99-42B0-8622-A09101B99728}" type="presParOf" srcId="{3DD3B26F-87B0-4F5F-9479-6D9BD47930A2}" destId="{E954F2A8-F344-469D-AAD7-BD2E6B26CA7D}" srcOrd="0" destOrd="0" presId="urn:microsoft.com/office/officeart/2005/8/layout/orgChart1"/>
    <dgm:cxn modelId="{7FA96255-3B1F-4AF8-9126-0AC9BBFB4010}" type="presParOf" srcId="{E954F2A8-F344-469D-AAD7-BD2E6B26CA7D}" destId="{EFB304F1-F6B6-401C-BEFD-6DEB5E98C5F2}" srcOrd="0" destOrd="0" presId="urn:microsoft.com/office/officeart/2005/8/layout/orgChart1"/>
    <dgm:cxn modelId="{709215FA-56B9-478E-88B1-FA4440EB275C}" type="presParOf" srcId="{E954F2A8-F344-469D-AAD7-BD2E6B26CA7D}" destId="{591D1F56-5BC4-4C89-89CA-2A723395BE04}" srcOrd="1" destOrd="0" presId="urn:microsoft.com/office/officeart/2005/8/layout/orgChart1"/>
    <dgm:cxn modelId="{B865441D-5524-4B0F-8AF8-C802F0AE4592}" type="presParOf" srcId="{3DD3B26F-87B0-4F5F-9479-6D9BD47930A2}" destId="{361A2521-161F-4B95-BD70-9C75BA24607D}" srcOrd="1" destOrd="0" presId="urn:microsoft.com/office/officeart/2005/8/layout/orgChart1"/>
    <dgm:cxn modelId="{594FD5B3-290C-4511-B95A-59E1858CA49B}" type="presParOf" srcId="{3DD3B26F-87B0-4F5F-9479-6D9BD47930A2}" destId="{51DEDBC4-2117-43E9-B13E-25C2CAB90B8E}"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 modelId="{DD7C0B68-24BF-439B-9B09-A89798516EB2}" type="presParOf" srcId="{0D12B508-1CD4-4C9C-8EEA-0560C19CD9EC}" destId="{69296D94-1EBA-4052-9436-0A0E51B6D6E6}" srcOrd="0" destOrd="0" presId="urn:microsoft.com/office/officeart/2005/8/layout/orgChart1"/>
    <dgm:cxn modelId="{8FAD91BF-78AD-43D0-B651-ECDBBC9C6876}" type="presParOf" srcId="{0D12B508-1CD4-4C9C-8EEA-0560C19CD9EC}" destId="{90135FBA-A35F-42BE-84BA-AEAD3D7DB65E}" srcOrd="1" destOrd="0" presId="urn:microsoft.com/office/officeart/2005/8/layout/orgChart1"/>
    <dgm:cxn modelId="{365A8CB2-2547-4CC9-B698-5772F1CAAA6D}" type="presParOf" srcId="{90135FBA-A35F-42BE-84BA-AEAD3D7DB65E}" destId="{6829639A-72D2-43EE-9E60-8BD901D79FE9}" srcOrd="0" destOrd="0" presId="urn:microsoft.com/office/officeart/2005/8/layout/orgChart1"/>
    <dgm:cxn modelId="{C60AE254-44CD-49D4-AB4F-E2464C544B48}" type="presParOf" srcId="{6829639A-72D2-43EE-9E60-8BD901D79FE9}" destId="{7D1CE52B-6125-4CAE-B58D-0204E7AEA1B6}" srcOrd="0" destOrd="0" presId="urn:microsoft.com/office/officeart/2005/8/layout/orgChart1"/>
    <dgm:cxn modelId="{7CCEC373-C696-4F58-BB8A-59738887D6B4}" type="presParOf" srcId="{6829639A-72D2-43EE-9E60-8BD901D79FE9}" destId="{22931169-4821-442F-ACFF-23A8E905F159}" srcOrd="1" destOrd="0" presId="urn:microsoft.com/office/officeart/2005/8/layout/orgChart1"/>
    <dgm:cxn modelId="{188DBE02-90CD-403B-8D98-7B2F0FD164A0}" type="presParOf" srcId="{90135FBA-A35F-42BE-84BA-AEAD3D7DB65E}" destId="{25DD0AD7-4E6B-46A7-944F-493F36BF60DE}" srcOrd="1" destOrd="0" presId="urn:microsoft.com/office/officeart/2005/8/layout/orgChart1"/>
    <dgm:cxn modelId="{9801700D-E3AA-4BB2-9B94-360826C9ADA9}" type="presParOf" srcId="{90135FBA-A35F-42BE-84BA-AEAD3D7DB65E}" destId="{AB2B458E-62E8-44EA-9DAE-2382780D2130}" srcOrd="2" destOrd="0" presId="urn:microsoft.com/office/officeart/2005/8/layout/orgChart1"/>
    <dgm:cxn modelId="{0E9FA9D8-7279-455D-B0E1-1CBD1BDBC2CE}" type="presParOf" srcId="{0D12B508-1CD4-4C9C-8EEA-0560C19CD9EC}" destId="{5D40459F-5C50-401D-84C7-174C86CC711B}" srcOrd="2" destOrd="0" presId="urn:microsoft.com/office/officeart/2005/8/layout/orgChart1"/>
    <dgm:cxn modelId="{C0966F3E-FBB6-4C88-8435-91DB8F3E8973}" type="presParOf" srcId="{0D12B508-1CD4-4C9C-8EEA-0560C19CD9EC}" destId="{33109E18-10ED-449E-8AF1-AFA7926EC76C}" srcOrd="3" destOrd="0" presId="urn:microsoft.com/office/officeart/2005/8/layout/orgChart1"/>
    <dgm:cxn modelId="{ED06370C-A7B5-482D-9AFB-B9C95D8F91A1}" type="presParOf" srcId="{33109E18-10ED-449E-8AF1-AFA7926EC76C}" destId="{2E8107D1-A4C7-45C8-9823-DD237CAAE00D}" srcOrd="0" destOrd="0" presId="urn:microsoft.com/office/officeart/2005/8/layout/orgChart1"/>
    <dgm:cxn modelId="{22AABC65-BE41-4B40-A914-77AF5131D95B}" type="presParOf" srcId="{2E8107D1-A4C7-45C8-9823-DD237CAAE00D}" destId="{C32C0C48-A0F3-41D4-8BB6-B6566DFE356D}" srcOrd="0" destOrd="0" presId="urn:microsoft.com/office/officeart/2005/8/layout/orgChart1"/>
    <dgm:cxn modelId="{60B00DE8-5678-4C4B-8005-ACB66A39953B}" type="presParOf" srcId="{2E8107D1-A4C7-45C8-9823-DD237CAAE00D}" destId="{39C47DDF-2D67-457A-AEF7-B557588DEC75}" srcOrd="1" destOrd="0" presId="urn:microsoft.com/office/officeart/2005/8/layout/orgChart1"/>
    <dgm:cxn modelId="{39FC71A3-50CF-488C-8108-ACC20F6EFF19}" type="presParOf" srcId="{33109E18-10ED-449E-8AF1-AFA7926EC76C}" destId="{C00B2DCA-FBEE-4BA3-BE0F-7B359A81793A}" srcOrd="1" destOrd="0" presId="urn:microsoft.com/office/officeart/2005/8/layout/orgChart1"/>
    <dgm:cxn modelId="{E1AC6241-42D7-4616-8373-EC55145B5A07}" type="presParOf" srcId="{33109E18-10ED-449E-8AF1-AFA7926EC76C}" destId="{8D3336D3-7688-4496-8AFD-C72CD7F35A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0459F-5C50-401D-84C7-174C86CC711B}">
      <dsp:nvSpPr>
        <dsp:cNvPr id="0" name=""/>
        <dsp:cNvSpPr/>
      </dsp:nvSpPr>
      <dsp:spPr>
        <a:xfrm>
          <a:off x="5039093" y="1570085"/>
          <a:ext cx="188588" cy="771436"/>
        </a:xfrm>
        <a:custGeom>
          <a:avLst/>
          <a:gdLst/>
          <a:ahLst/>
          <a:cxnLst/>
          <a:rect l="0" t="0" r="0" b="0"/>
          <a:pathLst>
            <a:path>
              <a:moveTo>
                <a:pt x="0" y="0"/>
              </a:moveTo>
              <a:lnTo>
                <a:pt x="0" y="771436"/>
              </a:lnTo>
              <a:lnTo>
                <a:pt x="188588" y="77143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296D94-1EBA-4052-9436-0A0E51B6D6E6}">
      <dsp:nvSpPr>
        <dsp:cNvPr id="0" name=""/>
        <dsp:cNvSpPr/>
      </dsp:nvSpPr>
      <dsp:spPr>
        <a:xfrm>
          <a:off x="4857923" y="1570085"/>
          <a:ext cx="181169" cy="764016"/>
        </a:xfrm>
        <a:custGeom>
          <a:avLst/>
          <a:gdLst/>
          <a:ahLst/>
          <a:cxnLst/>
          <a:rect l="0" t="0" r="0" b="0"/>
          <a:pathLst>
            <a:path>
              <a:moveTo>
                <a:pt x="181169" y="0"/>
              </a:moveTo>
              <a:lnTo>
                <a:pt x="181169" y="764016"/>
              </a:lnTo>
              <a:lnTo>
                <a:pt x="0" y="764016"/>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43AC1-CDEB-4FB0-958B-F8BD89E27C2C}">
      <dsp:nvSpPr>
        <dsp:cNvPr id="0" name=""/>
        <dsp:cNvSpPr/>
      </dsp:nvSpPr>
      <dsp:spPr>
        <a:xfrm>
          <a:off x="5039093" y="1570085"/>
          <a:ext cx="4175520" cy="1587388"/>
        </a:xfrm>
        <a:custGeom>
          <a:avLst/>
          <a:gdLst/>
          <a:ahLst/>
          <a:cxnLst/>
          <a:rect l="0" t="0" r="0" b="0"/>
          <a:pathLst>
            <a:path>
              <a:moveTo>
                <a:pt x="0" y="0"/>
              </a:moveTo>
              <a:lnTo>
                <a:pt x="0" y="1406218"/>
              </a:lnTo>
              <a:lnTo>
                <a:pt x="4175520" y="1406218"/>
              </a:lnTo>
              <a:lnTo>
                <a:pt x="4175520" y="158738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51C5A-593C-4139-847D-4859BD95A570}">
      <dsp:nvSpPr>
        <dsp:cNvPr id="0" name=""/>
        <dsp:cNvSpPr/>
      </dsp:nvSpPr>
      <dsp:spPr>
        <a:xfrm>
          <a:off x="5039093" y="1570085"/>
          <a:ext cx="2087760" cy="1587388"/>
        </a:xfrm>
        <a:custGeom>
          <a:avLst/>
          <a:gdLst/>
          <a:ahLst/>
          <a:cxnLst/>
          <a:rect l="0" t="0" r="0" b="0"/>
          <a:pathLst>
            <a:path>
              <a:moveTo>
                <a:pt x="0" y="0"/>
              </a:moveTo>
              <a:lnTo>
                <a:pt x="0" y="1406218"/>
              </a:lnTo>
              <a:lnTo>
                <a:pt x="2087760" y="1406218"/>
              </a:lnTo>
              <a:lnTo>
                <a:pt x="2087760" y="158738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4993372" y="1570085"/>
          <a:ext cx="91440" cy="1587388"/>
        </a:xfrm>
        <a:custGeom>
          <a:avLst/>
          <a:gdLst/>
          <a:ahLst/>
          <a:cxnLst/>
          <a:rect l="0" t="0" r="0" b="0"/>
          <a:pathLst>
            <a:path>
              <a:moveTo>
                <a:pt x="45720" y="0"/>
              </a:moveTo>
              <a:lnTo>
                <a:pt x="45720" y="158738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2951332" y="1570085"/>
          <a:ext cx="2087760" cy="1587388"/>
        </a:xfrm>
        <a:custGeom>
          <a:avLst/>
          <a:gdLst/>
          <a:ahLst/>
          <a:cxnLst/>
          <a:rect l="0" t="0" r="0" b="0"/>
          <a:pathLst>
            <a:path>
              <a:moveTo>
                <a:pt x="2087760" y="0"/>
              </a:moveTo>
              <a:lnTo>
                <a:pt x="2087760" y="1406218"/>
              </a:lnTo>
              <a:lnTo>
                <a:pt x="0" y="1406218"/>
              </a:lnTo>
              <a:lnTo>
                <a:pt x="0" y="158738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863572" y="1570085"/>
          <a:ext cx="4175520" cy="1587388"/>
        </a:xfrm>
        <a:custGeom>
          <a:avLst/>
          <a:gdLst/>
          <a:ahLst/>
          <a:cxnLst/>
          <a:rect l="0" t="0" r="0" b="0"/>
          <a:pathLst>
            <a:path>
              <a:moveTo>
                <a:pt x="4175520" y="0"/>
              </a:moveTo>
              <a:lnTo>
                <a:pt x="4175520" y="1406218"/>
              </a:lnTo>
              <a:lnTo>
                <a:pt x="0" y="1406218"/>
              </a:lnTo>
              <a:lnTo>
                <a:pt x="0" y="158738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3665933" y="998695"/>
          <a:ext cx="2746319" cy="571390"/>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a:latin typeface="+mn-lt"/>
              <a:ea typeface="Open Sans SemiBold" panose="020B0706030804020204" pitchFamily="34" charset="0"/>
              <a:cs typeface="Open Sans SemiBold" panose="020B0706030804020204" pitchFamily="34" charset="0"/>
            </a:rPr>
            <a:t>embetsledelse</a:t>
          </a:r>
        </a:p>
      </dsp:txBody>
      <dsp:txXfrm>
        <a:off x="3665933" y="998695"/>
        <a:ext cx="2746319" cy="571390"/>
      </dsp:txXfrm>
    </dsp:sp>
    <dsp:sp modelId="{909C95B6-E601-4D07-A8B9-4253AA4B192F}">
      <dsp:nvSpPr>
        <dsp:cNvPr id="0" name=""/>
        <dsp:cNvSpPr/>
      </dsp:nvSpPr>
      <dsp:spPr>
        <a:xfrm>
          <a:off x="861" y="3157473"/>
          <a:ext cx="1725421" cy="862710"/>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miljø</a:t>
          </a:r>
        </a:p>
      </dsp:txBody>
      <dsp:txXfrm>
        <a:off x="861" y="3157473"/>
        <a:ext cx="1725421" cy="862710"/>
      </dsp:txXfrm>
    </dsp:sp>
    <dsp:sp modelId="{CDDA0DEA-00AB-4476-B1F6-F3D5C4F5B05A}">
      <dsp:nvSpPr>
        <dsp:cNvPr id="0" name=""/>
        <dsp:cNvSpPr/>
      </dsp:nvSpPr>
      <dsp:spPr>
        <a:xfrm>
          <a:off x="2088621" y="3157473"/>
          <a:ext cx="1725421" cy="862710"/>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landbruk</a:t>
          </a:r>
        </a:p>
      </dsp:txBody>
      <dsp:txXfrm>
        <a:off x="2088621" y="3157473"/>
        <a:ext cx="1725421" cy="862710"/>
      </dsp:txXfrm>
    </dsp:sp>
    <dsp:sp modelId="{111B72F2-6D3E-4A9C-A953-9ECE5CECD5F6}">
      <dsp:nvSpPr>
        <dsp:cNvPr id="0" name=""/>
        <dsp:cNvSpPr/>
      </dsp:nvSpPr>
      <dsp:spPr>
        <a:xfrm>
          <a:off x="4176382" y="3157473"/>
          <a:ext cx="1725421" cy="862710"/>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helse og sosial</a:t>
          </a:r>
        </a:p>
      </dsp:txBody>
      <dsp:txXfrm>
        <a:off x="4176382" y="3157473"/>
        <a:ext cx="1725421" cy="862710"/>
      </dsp:txXfrm>
    </dsp:sp>
    <dsp:sp modelId="{659292F3-2B21-4827-9546-D01800201700}">
      <dsp:nvSpPr>
        <dsp:cNvPr id="0" name=""/>
        <dsp:cNvSpPr/>
      </dsp:nvSpPr>
      <dsp:spPr>
        <a:xfrm>
          <a:off x="6264142" y="3157473"/>
          <a:ext cx="1725421" cy="862710"/>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utdanning og barnevern</a:t>
          </a:r>
        </a:p>
      </dsp:txBody>
      <dsp:txXfrm>
        <a:off x="6264142" y="3157473"/>
        <a:ext cx="1725421" cy="862710"/>
      </dsp:txXfrm>
    </dsp:sp>
    <dsp:sp modelId="{EFB304F1-F6B6-401C-BEFD-6DEB5E98C5F2}">
      <dsp:nvSpPr>
        <dsp:cNvPr id="0" name=""/>
        <dsp:cNvSpPr/>
      </dsp:nvSpPr>
      <dsp:spPr>
        <a:xfrm>
          <a:off x="8351902" y="3157473"/>
          <a:ext cx="1725421" cy="862710"/>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Justis og vergemål</a:t>
          </a:r>
        </a:p>
      </dsp:txBody>
      <dsp:txXfrm>
        <a:off x="8351902" y="3157473"/>
        <a:ext cx="1725421" cy="862710"/>
      </dsp:txXfrm>
    </dsp:sp>
    <dsp:sp modelId="{7D1CE52B-6125-4CAE-B58D-0204E7AEA1B6}">
      <dsp:nvSpPr>
        <dsp:cNvPr id="0" name=""/>
        <dsp:cNvSpPr/>
      </dsp:nvSpPr>
      <dsp:spPr>
        <a:xfrm>
          <a:off x="2496097" y="1953176"/>
          <a:ext cx="2361826" cy="761851"/>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kommuneøkonomi, </a:t>
          </a:r>
          <a:br>
            <a:rPr lang="nb-NO" sz="1050" kern="1200" dirty="0"/>
          </a:br>
          <a:r>
            <a:rPr lang="nb-NO" sz="1050" kern="1200" dirty="0"/>
            <a:t>beredskap og</a:t>
          </a:r>
          <a:br>
            <a:rPr lang="nb-NO" sz="1050" kern="1200" dirty="0"/>
          </a:br>
          <a:r>
            <a:rPr lang="nb-NO" sz="1050" kern="1200" dirty="0"/>
            <a:t>kommunikasjon</a:t>
          </a:r>
        </a:p>
      </dsp:txBody>
      <dsp:txXfrm>
        <a:off x="2496097" y="1953176"/>
        <a:ext cx="2361826" cy="761851"/>
      </dsp:txXfrm>
    </dsp:sp>
    <dsp:sp modelId="{C32C0C48-A0F3-41D4-8BB6-B6566DFE356D}">
      <dsp:nvSpPr>
        <dsp:cNvPr id="0" name=""/>
        <dsp:cNvSpPr/>
      </dsp:nvSpPr>
      <dsp:spPr>
        <a:xfrm>
          <a:off x="5227681" y="1960596"/>
          <a:ext cx="2361826" cy="761851"/>
        </a:xfrm>
        <a:prstGeom prst="rect">
          <a:avLst/>
        </a:prstGeom>
        <a:solidFill>
          <a:schemeClr val="tx1">
            <a:lumMod val="90000"/>
            <a:lumOff val="1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administrasjonsstab</a:t>
          </a:r>
        </a:p>
      </dsp:txBody>
      <dsp:txXfrm>
        <a:off x="5227681" y="1960596"/>
        <a:ext cx="2361826" cy="7618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0CA8-D4C0-4EDF-983C-013F20071413}" type="datetimeFigureOut">
              <a:rPr lang="nb-NO" smtClean="0"/>
              <a:t>28.02.2024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200" dirty="0"/>
              <a:t>Vi vil nå svare på de spørsmålene vi har fått inn angående temaene for spørretimen.</a:t>
            </a:r>
          </a:p>
          <a:p>
            <a:pPr marL="0" indent="0">
              <a:buNone/>
            </a:pPr>
            <a:r>
              <a:rPr lang="nb-NO" sz="1200" dirty="0"/>
              <a:t>Vi starter med spørsmålene om vurdering og deretter tar vi spørsmål om eksamen.</a:t>
            </a:r>
          </a:p>
          <a:p>
            <a:pPr marL="0" indent="0">
              <a:buNone/>
            </a:pPr>
            <a:r>
              <a:rPr lang="nb-NO" sz="1200" dirty="0"/>
              <a:t>Vi har ikke fått noen spørsmål om sensoroppdraget.</a:t>
            </a:r>
          </a:p>
          <a:p>
            <a:pPr marL="0" indent="0">
              <a:buNone/>
            </a:pPr>
            <a:r>
              <a:rPr lang="nb-NO" sz="1200" dirty="0"/>
              <a:t>Vi minner også om at vi i etterkant av denne spørretimen vil legge ut både </a:t>
            </a:r>
            <a:r>
              <a:rPr lang="nb-NO" sz="1200" dirty="0" err="1"/>
              <a:t>powerpoint</a:t>
            </a:r>
            <a:r>
              <a:rPr lang="nb-NO" sz="1200" dirty="0"/>
              <a:t>-presentasjonen, utfyllende notater, lenker og relevante dokument på vår nettside</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a:t>
            </a:fld>
            <a:endParaRPr lang="nb-NO"/>
          </a:p>
        </p:txBody>
      </p:sp>
    </p:spTree>
    <p:extLst>
      <p:ext uri="{BB962C8B-B14F-4D97-AF65-F5344CB8AC3E}">
        <p14:creationId xmlns:p14="http://schemas.microsoft.com/office/powerpoint/2010/main" val="2937398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dirty="0"/>
              <a:t>Elever kan ikke fritas fra karakterer i orden og atferd</a:t>
            </a:r>
          </a:p>
          <a:p>
            <a:pPr marL="0" indent="0">
              <a:buNone/>
            </a:pPr>
            <a:r>
              <a:rPr lang="nb-NO" dirty="0"/>
              <a:t>Når en elev vurderes i orden og i atferd, skal det foretas en helhetlig vurdering av eleven opp mot reglene i ordensreglementet over en lengre tidsperiode</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11</a:t>
            </a:fld>
            <a:endParaRPr lang="nb-NO"/>
          </a:p>
        </p:txBody>
      </p:sp>
    </p:spTree>
    <p:extLst>
      <p:ext uri="{BB962C8B-B14F-4D97-AF65-F5344CB8AC3E}">
        <p14:creationId xmlns:p14="http://schemas.microsoft.com/office/powerpoint/2010/main" val="3733204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12</a:t>
            </a:fld>
            <a:endParaRPr lang="nb-NO"/>
          </a:p>
        </p:txBody>
      </p:sp>
    </p:spTree>
    <p:extLst>
      <p:ext uri="{BB962C8B-B14F-4D97-AF65-F5344CB8AC3E}">
        <p14:creationId xmlns:p14="http://schemas.microsoft.com/office/powerpoint/2010/main" val="757141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Statsforvalteren kan bistå ved spørsmål om PAS eller behov for å legge inn eller endre skoleadministratorer.</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13</a:t>
            </a:fld>
            <a:endParaRPr lang="nb-NO"/>
          </a:p>
        </p:txBody>
      </p:sp>
    </p:spTree>
    <p:extLst>
      <p:ext uri="{BB962C8B-B14F-4D97-AF65-F5344CB8AC3E}">
        <p14:creationId xmlns:p14="http://schemas.microsoft.com/office/powerpoint/2010/main" val="3243833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Tilleggsinfo:</a:t>
            </a:r>
          </a:p>
          <a:p>
            <a:r>
              <a:rPr lang="nb-NO" dirty="0"/>
              <a:t>Hvis skoler ønsker å teste faglig innhold i eksamener etter LK20 skal dere bruke publiserte eksempeloppgaver, som kan gjennomføres når som helst og uten påmelding</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14</a:t>
            </a:fld>
            <a:endParaRPr lang="nb-NO"/>
          </a:p>
        </p:txBody>
      </p:sp>
    </p:spTree>
    <p:extLst>
      <p:ext uri="{BB962C8B-B14F-4D97-AF65-F5344CB8AC3E}">
        <p14:creationId xmlns:p14="http://schemas.microsoft.com/office/powerpoint/2010/main" val="2710638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15</a:t>
            </a:fld>
            <a:endParaRPr lang="nb-NO"/>
          </a:p>
        </p:txBody>
      </p:sp>
    </p:spTree>
    <p:extLst>
      <p:ext uri="{BB962C8B-B14F-4D97-AF65-F5344CB8AC3E}">
        <p14:creationId xmlns:p14="http://schemas.microsoft.com/office/powerpoint/2010/main" val="6641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Vi vise til informasjonsvideoen Statsforvalteren i Agder lagde i fjor om vurdering. Her vil du finne generell informasjon om lovverket, praksis med å sette karakterer og vår behandling av klager på standpunkt.</a:t>
            </a:r>
          </a:p>
          <a:p>
            <a:r>
              <a:rPr lang="nb-NO" dirty="0"/>
              <a:t>Vi viser til Utdanningsdirektoratets nettsider for </a:t>
            </a:r>
            <a:r>
              <a:rPr lang="nb-NO" u="none" dirty="0"/>
              <a:t>generell informasjon og </a:t>
            </a:r>
            <a:r>
              <a:rPr lang="nb-NO" dirty="0"/>
              <a:t>ressurs om vurderingspraksis som vi anser som svært nyttige. </a:t>
            </a:r>
          </a:p>
          <a:p>
            <a:r>
              <a:rPr lang="nb-NO" dirty="0"/>
              <a:t>De oppdateres jevnlig etter gjeldende lover og sentrale føringer</a:t>
            </a:r>
          </a:p>
          <a:p>
            <a:r>
              <a:rPr lang="nb-NO" dirty="0"/>
              <a:t>Det er om vurdering vi har fått aller flest spørsmål, og vi ser at dette er et tema vi vil fortsette å sette på agendaen videre</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a:t>
            </a:fld>
            <a:endParaRPr lang="nb-NO"/>
          </a:p>
        </p:txBody>
      </p:sp>
    </p:spTree>
    <p:extLst>
      <p:ext uri="{BB962C8B-B14F-4D97-AF65-F5344CB8AC3E}">
        <p14:creationId xmlns:p14="http://schemas.microsoft.com/office/powerpoint/2010/main" val="311984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Slik vi forstår dette så handler det om klagesaker som sendes til oss som klageinstans</a:t>
            </a:r>
          </a:p>
          <a:p>
            <a:r>
              <a:rPr lang="nb-NO" dirty="0"/>
              <a:t>Den generelle prosessen rundt klagene forklarer vi nærmere i filmen vi viste til i stad.</a:t>
            </a:r>
          </a:p>
          <a:p>
            <a:r>
              <a:rPr lang="nb-NO" dirty="0"/>
              <a:t>Det faglærer må </a:t>
            </a:r>
            <a:r>
              <a:rPr lang="nb-NO" u="sng" dirty="0"/>
              <a:t>dokumentere</a:t>
            </a:r>
            <a:r>
              <a:rPr lang="nb-NO" dirty="0"/>
              <a:t> ved å sende inn dokumentasjon er at standpunktkarakteren er en vurdering av elevens samlede kompetanse, dvs. at karakteren ikke er basert på resultatet kun fra en enkelt prøve eller et matematisk gjennomsnitt av karakterer fra underveisvurderingen.</a:t>
            </a:r>
          </a:p>
          <a:p>
            <a:r>
              <a:rPr lang="nb-NO" dirty="0"/>
              <a:t>Det å vurdere elevens samlede kompetanse den siste tiden av faget er noe annet enn å vurdere kunnskaper og ferdigheter opp mot enkelte utvalgte kompetansemål.</a:t>
            </a:r>
          </a:p>
          <a:p>
            <a:r>
              <a:rPr lang="nb-NO" dirty="0"/>
              <a:t>Det som skal </a:t>
            </a:r>
            <a:r>
              <a:rPr lang="nb-NO" u="sng" dirty="0"/>
              <a:t>beskrives/redegjøres </a:t>
            </a:r>
            <a:r>
              <a:rPr lang="nb-NO" dirty="0"/>
              <a:t>for når klagen sendes inn er blant annet de andre to punktene som står på denne siden av </a:t>
            </a:r>
            <a:r>
              <a:rPr lang="nb-NO" dirty="0" err="1"/>
              <a:t>powerpointen</a:t>
            </a:r>
            <a:endParaRPr lang="nb-NO" dirty="0"/>
          </a:p>
          <a:p>
            <a:r>
              <a:rPr lang="nb-NO" dirty="0"/>
              <a:t>I tillegg kommer det rektor skal beskrive</a:t>
            </a:r>
          </a:p>
          <a:p>
            <a:r>
              <a:rPr lang="nb-NO" dirty="0"/>
              <a:t>Vi anbefaler å bruke tid på den lenka som ligger her fra Udir. Den gjennomgår grundig hva faglærer må redegjøre for og dokumentere, hva rektors uttalelse skal inneholde og til slutt hva det er vi som klageinstans skal vurdere i klager på standpunktkarakterer.</a:t>
            </a:r>
          </a:p>
          <a:p>
            <a:r>
              <a:rPr lang="nb-NO" dirty="0"/>
              <a:t>Vi minner også om at vi som klageinstans ikke vurderer om karakteren som er satt er riktig. Elevens faglige nivå er det skolen som vurderer. Vi vurderer om prosessen er etter lovens krav.</a:t>
            </a:r>
          </a:p>
          <a:p>
            <a:r>
              <a:rPr lang="nb-NO" dirty="0"/>
              <a:t>Vi ser at flere av de andre spørsmålene henger sammen med dette – både når det gjelder IV og vekting av ulike grunnleggende ferdigheter </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3</a:t>
            </a:fld>
            <a:endParaRPr lang="nb-NO"/>
          </a:p>
        </p:txBody>
      </p:sp>
    </p:spTree>
    <p:extLst>
      <p:ext uri="{BB962C8B-B14F-4D97-AF65-F5344CB8AC3E}">
        <p14:creationId xmlns:p14="http://schemas.microsoft.com/office/powerpoint/2010/main" val="301661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legger til grunn at det her er snakk om standpunktkarakter, men viser til at det også skal foreligge skriftlig varsel dersom elever står i fare for å ikke få karakter ved halvårsvurdering i ett eller flere fag.</a:t>
            </a:r>
          </a:p>
          <a:p>
            <a:r>
              <a:rPr lang="nb-NO" dirty="0"/>
              <a:t>Selv om det er samme begrunnelse så er det sannsynligvis ulike faglærere, det er også ulike kompetansemål og ulike samlede vurderinger som må gjøres.</a:t>
            </a:r>
          </a:p>
          <a:p>
            <a:r>
              <a:rPr lang="nb-NO" dirty="0"/>
              <a:t>La oss starte i den andre enden med en klage på IV i standpunkt som kommer til oss. Standpunkt eller IV i hvert enkelt fag er et selvstendig enkeltvedtak. De kan derfor ikke behandles samlet i en klage hverken hos oss eller hos dere i skolen.</a:t>
            </a:r>
          </a:p>
          <a:p>
            <a:r>
              <a:rPr lang="nb-NO" dirty="0"/>
              <a:t>Vi har ikke hjemmel for å svare nei på dette spørsmålet, men vil derfor anbefale en annen løsning med bakgrunn i forvaltningslov.</a:t>
            </a:r>
          </a:p>
          <a:p>
            <a:r>
              <a:rPr lang="nb-NO" dirty="0"/>
              <a:t>Se siste punkt på powerpointsiden om oversendelsesbrev</a:t>
            </a:r>
          </a:p>
        </p:txBody>
      </p:sp>
      <p:sp>
        <p:nvSpPr>
          <p:cNvPr id="4" name="Plassholder for lysbildenummer 3"/>
          <p:cNvSpPr>
            <a:spLocks noGrp="1"/>
          </p:cNvSpPr>
          <p:nvPr>
            <p:ph type="sldNum" sz="quarter" idx="5"/>
          </p:nvPr>
        </p:nvSpPr>
        <p:spPr/>
        <p:txBody>
          <a:bodyPr/>
          <a:lstStyle/>
          <a:p>
            <a:fld id="{07E4FB80-D5CD-4F8B-B310-9170DDB90797}" type="slidenum">
              <a:rPr lang="nb-NO" smtClean="0"/>
              <a:t>4</a:t>
            </a:fld>
            <a:endParaRPr lang="nb-NO"/>
          </a:p>
        </p:txBody>
      </p:sp>
    </p:spTree>
    <p:extLst>
      <p:ext uri="{BB962C8B-B14F-4D97-AF65-F5344CB8AC3E}">
        <p14:creationId xmlns:p14="http://schemas.microsoft.com/office/powerpoint/2010/main" val="1759792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har ikke referert hele spørsmålet vi fikk inn, men kommunen forklarer også at de i slike saker har rikelig med dokumentasjon på fraværet og sine forsøk på å innhente vurderingsgrunnlag. </a:t>
            </a:r>
          </a:p>
          <a:p>
            <a:r>
              <a:rPr lang="nb-NO" dirty="0"/>
              <a:t>Vi viser til at vi i våre svar ikke kommenterer enkeltsaker, og svarer her på generelt nivå.</a:t>
            </a:r>
          </a:p>
          <a:p>
            <a:endParaRPr lang="nb-NO" dirty="0"/>
          </a:p>
          <a:p>
            <a:r>
              <a:rPr lang="nb-NO" dirty="0"/>
              <a:t>Men vi bemerker at det etter LK20 ikke lenger må foreligge en vurdering av hvert kompetansemål i faget. Det er den helhetlige, samlede vurderingen av elevens kompetanse som gjelder.</a:t>
            </a:r>
          </a:p>
          <a:p>
            <a:r>
              <a:rPr lang="nb-NO" dirty="0"/>
              <a:t>Se ellers de siste tre punktene på denne siden av presentasjonen</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5</a:t>
            </a:fld>
            <a:endParaRPr lang="nb-NO"/>
          </a:p>
        </p:txBody>
      </p:sp>
    </p:spTree>
    <p:extLst>
      <p:ext uri="{BB962C8B-B14F-4D97-AF65-F5344CB8AC3E}">
        <p14:creationId xmlns:p14="http://schemas.microsoft.com/office/powerpoint/2010/main" val="2387511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minner vi igjen om at vi svarer på generelt nivå og ikke i en enkeltsak.</a:t>
            </a:r>
          </a:p>
          <a:p>
            <a:r>
              <a:rPr lang="nb-NO" dirty="0"/>
              <a:t>Vi forutsetter at i en slik situasjon så er det gjort et arbeid og vurderinger rundt eleven vedrørende eventuelle behov for spesialundervisning og om andre behov for tilrettelegginger er tatt hensyn til.</a:t>
            </a:r>
          </a:p>
          <a:p>
            <a:r>
              <a:rPr lang="nb-NO" dirty="0"/>
              <a:t>Vi forutsetter også at eleven er kjent med vurderingskriterier.</a:t>
            </a:r>
          </a:p>
          <a:p>
            <a:r>
              <a:rPr lang="nb-NO" dirty="0"/>
              <a:t>Når det ligger til grunn, så er det å levere blankt eller et valg om å ikke svare muntlig i en vurderingssituasjon lik karakteren 1. </a:t>
            </a:r>
          </a:p>
          <a:p>
            <a:r>
              <a:rPr lang="nb-NO" dirty="0"/>
              <a:t>Hvis eleven ikke er til stede i vurderingssituasjonen er det IV</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6</a:t>
            </a:fld>
            <a:endParaRPr lang="nb-NO"/>
          </a:p>
        </p:txBody>
      </p:sp>
    </p:spTree>
    <p:extLst>
      <p:ext uri="{BB962C8B-B14F-4D97-AF65-F5344CB8AC3E}">
        <p14:creationId xmlns:p14="http://schemas.microsoft.com/office/powerpoint/2010/main" val="846441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bemerker det vi også viste til tidligere, at det etter LK20 ikke er krav om vurdering på hvert enkelt kompetansemål.</a:t>
            </a:r>
          </a:p>
          <a:p>
            <a:r>
              <a:rPr lang="nb-NO" dirty="0"/>
              <a:t>Det betyr at det rett og slett er den enkelte faglærer må vurdere om det er nok grunnlag til å gi en samlet vurdering av elevens kompetanse. Dette gjøres gjennom didaktikken og det pedagogisk- faglige skjønnet som ligger til grunn i arbeidet med elevenes læring.</a:t>
            </a:r>
          </a:p>
          <a:p>
            <a:r>
              <a:rPr lang="nb-NO" dirty="0"/>
              <a:t>Også her legger vi til grunn at eleven har fått vist kompetanse på varierte måter</a:t>
            </a:r>
          </a:p>
          <a:p>
            <a:r>
              <a:rPr lang="nb-NO" dirty="0"/>
              <a:t>Hvis ikke det er mulig for faglærer å gjøre en samlet vurdering i faget, da er det varsel om IV.</a:t>
            </a:r>
          </a:p>
        </p:txBody>
      </p:sp>
      <p:sp>
        <p:nvSpPr>
          <p:cNvPr id="4" name="Plassholder for lysbildenummer 3"/>
          <p:cNvSpPr>
            <a:spLocks noGrp="1"/>
          </p:cNvSpPr>
          <p:nvPr>
            <p:ph type="sldNum" sz="quarter" idx="5"/>
          </p:nvPr>
        </p:nvSpPr>
        <p:spPr/>
        <p:txBody>
          <a:bodyPr/>
          <a:lstStyle/>
          <a:p>
            <a:fld id="{07E4FB80-D5CD-4F8B-B310-9170DDB90797}" type="slidenum">
              <a:rPr lang="nb-NO" smtClean="0"/>
              <a:t>7</a:t>
            </a:fld>
            <a:endParaRPr lang="nb-NO"/>
          </a:p>
        </p:txBody>
      </p:sp>
    </p:spTree>
    <p:extLst>
      <p:ext uri="{BB962C8B-B14F-4D97-AF65-F5344CB8AC3E}">
        <p14:creationId xmlns:p14="http://schemas.microsoft.com/office/powerpoint/2010/main" val="1255182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Dette spørsmålet henger egentlig tett sammen med det forrige, for svaret er overordnet det samme.</a:t>
            </a:r>
          </a:p>
          <a:p>
            <a:r>
              <a:rPr lang="nb-NO" sz="1200" dirty="0"/>
              <a:t>Kommunen har forklart at de opplever at mange elever produserer lite skriftlig selv om de prøver med hjelpemidler, ulike typer oppgaver og annen hjelp</a:t>
            </a:r>
          </a:p>
          <a:p>
            <a:r>
              <a:rPr lang="nb-NO" sz="1200" dirty="0"/>
              <a:t>Vi legger til grunn at det i denne problemstillingen her er et grunnlag for vurdering med karakter. </a:t>
            </a:r>
          </a:p>
          <a:p>
            <a:r>
              <a:rPr lang="nb-NO" sz="1200" dirty="0"/>
              <a:t>Engelskfaget har gått fra å ha to standpunktkarakterer det en samlet vurdering. Det er fortsatt et fag med muntlig og skriftlig eksamen. Det er blant annet derfor Udir blant annet har flere ressurser for dette faget og viser til at det ikke lenger er to deler som teller like mye. Se de tre lenkene under i presentasjonssiden her.</a:t>
            </a:r>
          </a:p>
          <a:p>
            <a:r>
              <a:rPr lang="nb-NO" sz="1200" dirty="0"/>
              <a:t>Det er ikke lagt opp til en matematisk fordeling, verken 50/50, eller et matematisk gjennomsnitt hvis det er karakteren 3 og 5 eller annet.</a:t>
            </a:r>
          </a:p>
          <a:p>
            <a:r>
              <a:rPr lang="nb-NO" sz="1200" dirty="0"/>
              <a:t>I enkeltvurderinger der eleven enten har svart skriftlig eller muntlig vil det, som i denne problemstillingen kunne være et sprik. </a:t>
            </a:r>
          </a:p>
          <a:p>
            <a:pPr>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Det er igjen slik at faglærer ved en halvårs-, års- eller standpunktvurdering må se den samla kompetansen gjennom de ulike varierte måtene eleven har vist dette på.</a:t>
            </a:r>
          </a:p>
          <a:p>
            <a:pPr>
              <a:defRPr/>
            </a:pPr>
            <a:r>
              <a:rPr lang="nb-NO" sz="1200" dirty="0">
                <a:solidFill>
                  <a:prstClr val="black"/>
                </a:solidFill>
                <a:latin typeface="Calibri" panose="020F0502020204030204"/>
              </a:rPr>
              <a:t>Lærerens faglige skjønn, inngående forståelse av nye læreplaner og betydningen av et tolkningsfellesskap er viktige momenter for dette arbeidet.</a:t>
            </a:r>
          </a:p>
          <a:p>
            <a:pPr>
              <a:defRPr/>
            </a:pPr>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8</a:t>
            </a:fld>
            <a:endParaRPr lang="nb-NO"/>
          </a:p>
        </p:txBody>
      </p:sp>
    </p:spTree>
    <p:extLst>
      <p:ext uri="{BB962C8B-B14F-4D97-AF65-F5344CB8AC3E}">
        <p14:creationId xmlns:p14="http://schemas.microsoft.com/office/powerpoint/2010/main" val="15745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forutsetter her at elevens forutsetninger er kartlagt og at det er gjort en vurdering av behovet for tilrettelegginger ut over det ordinære.</a:t>
            </a:r>
          </a:p>
          <a:p>
            <a:r>
              <a:rPr lang="nb-NO" dirty="0"/>
              <a:t>Dette vil sannsynligvis gjelde elever som vil ha vedtak om spesialundervisning og dermed en IOP som igjen forutsetter sakkyndig vurdering fra PPT.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Viser til elevens situasjon og utvikling. Elever som ikke følger trinnets kompetansemål på 8. trinn kan gjennom faglig utvikling og modning teoretisk sett gå fra å jobber med lavere kompetansemål til å følge mål for ungdomstrinnet.</a:t>
            </a:r>
          </a:p>
          <a:p>
            <a:r>
              <a:rPr lang="nb-NO" dirty="0"/>
              <a:t>Det er foresatte som eventuelt søker om fritak fra vurdering med karakter i de enkelte fag som fremgår av vedtaket fra skolen.</a:t>
            </a:r>
          </a:p>
          <a:p>
            <a:r>
              <a:rPr lang="nb-NO" dirty="0"/>
              <a:t>Vurdering uten karakter skal finne sted uansett</a:t>
            </a:r>
          </a:p>
          <a:p>
            <a:r>
              <a:rPr lang="nb-NO" dirty="0"/>
              <a:t>Vi minner om skoleeiers ansvar å sørge for at elever og foresatte får nødvendig veiledning om hva karakterfritak innebærer og det viktige skole-hjem samarbeidet omkring dette</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9</a:t>
            </a:fld>
            <a:endParaRPr lang="nb-NO"/>
          </a:p>
        </p:txBody>
      </p:sp>
    </p:spTree>
    <p:extLst>
      <p:ext uri="{BB962C8B-B14F-4D97-AF65-F5344CB8AC3E}">
        <p14:creationId xmlns:p14="http://schemas.microsoft.com/office/powerpoint/2010/main" val="2337313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28.02.2024</a:t>
            </a:fld>
            <a:endParaRPr lang="nb-NO"/>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Grafikk 2">
            <a:extLst>
              <a:ext uri="{FF2B5EF4-FFF2-40B4-BE49-F238E27FC236}">
                <a16:creationId xmlns:a16="http://schemas.microsoft.com/office/drawing/2014/main" id="{E8A85DF1-748E-7242-BFF4-FBCD74184AB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104549"/>
            <a:ext cx="5091596" cy="1527479"/>
          </a:xfrm>
          <a:prstGeom prst="rect">
            <a:avLst/>
          </a:prstGeom>
        </p:spPr>
      </p:pic>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
        <p:nvSpPr>
          <p:cNvPr id="13" name="TekstSylinder 12">
            <a:extLst>
              <a:ext uri="{FF2B5EF4-FFF2-40B4-BE49-F238E27FC236}">
                <a16:creationId xmlns:a16="http://schemas.microsoft.com/office/drawing/2014/main" id="{078E5DD6-4909-2041-9F56-7E3E9CF8EEA9}"/>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Agder</a:t>
            </a:r>
          </a:p>
        </p:txBody>
      </p:sp>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2" name="TekstSylinder 11">
            <a:extLst>
              <a:ext uri="{FF2B5EF4-FFF2-40B4-BE49-F238E27FC236}">
                <a16:creationId xmlns:a16="http://schemas.microsoft.com/office/drawing/2014/main" id="{37131E36-7A28-CA43-BCF7-06723AF58DE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Agder</a:t>
            </a:r>
          </a:p>
        </p:txBody>
      </p:sp>
    </p:spTree>
    <p:extLst>
      <p:ext uri="{BB962C8B-B14F-4D97-AF65-F5344CB8AC3E}">
        <p14:creationId xmlns:p14="http://schemas.microsoft.com/office/powerpoint/2010/main" val="4066616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087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1" name="TekstSylinder 10">
            <a:extLst>
              <a:ext uri="{FF2B5EF4-FFF2-40B4-BE49-F238E27FC236}">
                <a16:creationId xmlns:a16="http://schemas.microsoft.com/office/drawing/2014/main" id="{B20AD192-F0F1-F04C-9A81-3A2976A6C0E7}"/>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Agder</a:t>
            </a:r>
          </a:p>
        </p:txBody>
      </p:sp>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0173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4" name="TekstSylinder 13">
            <a:extLst>
              <a:ext uri="{FF2B5EF4-FFF2-40B4-BE49-F238E27FC236}">
                <a16:creationId xmlns:a16="http://schemas.microsoft.com/office/drawing/2014/main" id="{1E021E96-51B6-5F45-8EE8-3EEDFDA19B25}"/>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Agder</a:t>
            </a:r>
          </a:p>
        </p:txBody>
      </p:sp>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0" name="TekstSylinder 9">
            <a:extLst>
              <a:ext uri="{FF2B5EF4-FFF2-40B4-BE49-F238E27FC236}">
                <a16:creationId xmlns:a16="http://schemas.microsoft.com/office/drawing/2014/main" id="{831B9BFC-C231-224C-889C-18968DA40A34}"/>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Agder</a:t>
            </a:r>
          </a:p>
        </p:txBody>
      </p:sp>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4580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5" name="TekstSylinder 14">
            <a:extLst>
              <a:ext uri="{FF2B5EF4-FFF2-40B4-BE49-F238E27FC236}">
                <a16:creationId xmlns:a16="http://schemas.microsoft.com/office/drawing/2014/main" id="{80C60832-1878-2F40-8DF8-CFCB14A45B9B}"/>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Agder</a:t>
            </a:r>
          </a:p>
        </p:txBody>
      </p:sp>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7" name="TekstSylinder 16">
            <a:extLst>
              <a:ext uri="{FF2B5EF4-FFF2-40B4-BE49-F238E27FC236}">
                <a16:creationId xmlns:a16="http://schemas.microsoft.com/office/drawing/2014/main" id="{78C247E1-C8A7-014C-80A1-F0B00371D3C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Agder</a:t>
            </a:r>
          </a:p>
        </p:txBody>
      </p:sp>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22" name="TekstSylinder 21">
            <a:extLst>
              <a:ext uri="{FF2B5EF4-FFF2-40B4-BE49-F238E27FC236}">
                <a16:creationId xmlns:a16="http://schemas.microsoft.com/office/drawing/2014/main" id="{ED26B669-E3EA-414A-91E0-98958DA52874}"/>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Agder</a:t>
            </a:r>
          </a:p>
        </p:txBody>
      </p:sp>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5" name="TekstSylinder 14">
            <a:extLst>
              <a:ext uri="{FF2B5EF4-FFF2-40B4-BE49-F238E27FC236}">
                <a16:creationId xmlns:a16="http://schemas.microsoft.com/office/drawing/2014/main" id="{9AC2F612-5312-954F-8EAD-420318230B59}"/>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Agder</a:t>
            </a:r>
          </a:p>
        </p:txBody>
      </p:sp>
    </p:spTree>
    <p:extLst>
      <p:ext uri="{BB962C8B-B14F-4D97-AF65-F5344CB8AC3E}">
        <p14:creationId xmlns:p14="http://schemas.microsoft.com/office/powerpoint/2010/main" val="493747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21" name="TekstSylinder 20">
            <a:extLst>
              <a:ext uri="{FF2B5EF4-FFF2-40B4-BE49-F238E27FC236}">
                <a16:creationId xmlns:a16="http://schemas.microsoft.com/office/drawing/2014/main" id="{B8E59E44-6C06-5F48-9199-8557F0D3E1A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Agder</a:t>
            </a:r>
          </a:p>
        </p:txBody>
      </p:sp>
    </p:spTree>
    <p:extLst>
      <p:ext uri="{BB962C8B-B14F-4D97-AF65-F5344CB8AC3E}">
        <p14:creationId xmlns:p14="http://schemas.microsoft.com/office/powerpoint/2010/main" val="3337507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5287"/>
          <a:stretch/>
        </p:blipFill>
        <p:spPr>
          <a:xfrm>
            <a:off x="8811521" y="2835798"/>
            <a:ext cx="3380479" cy="3326296"/>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28.02.2024</a:t>
            </a:fld>
            <a:endParaRPr lang="nb-NO"/>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Grafikk 10">
            <a:extLst>
              <a:ext uri="{FF2B5EF4-FFF2-40B4-BE49-F238E27FC236}">
                <a16:creationId xmlns:a16="http://schemas.microsoft.com/office/drawing/2014/main" id="{74BD6FE1-F1B8-6541-B601-CB01026E2A8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104549"/>
            <a:ext cx="5091596" cy="1527479"/>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68494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 og/eller eier av bildet.</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0" name="TekstSylinder 9">
            <a:extLst>
              <a:ext uri="{FF2B5EF4-FFF2-40B4-BE49-F238E27FC236}">
                <a16:creationId xmlns:a16="http://schemas.microsoft.com/office/drawing/2014/main" id="{EBDA44F3-C77F-2144-91DD-047D4B4A61F5}"/>
              </a:ext>
            </a:extLst>
          </p:cNvPr>
          <p:cNvSpPr txBox="1"/>
          <p:nvPr userDrawn="1"/>
        </p:nvSpPr>
        <p:spPr>
          <a:xfrm>
            <a:off x="9918700" y="664260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Agder</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8494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123A31C5-4FFA-A64C-85AF-44E3512CA58B}"/>
              </a:ext>
            </a:extLst>
          </p:cNvPr>
          <p:cNvSpPr txBox="1"/>
          <p:nvPr userDrawn="1"/>
        </p:nvSpPr>
        <p:spPr>
          <a:xfrm>
            <a:off x="9918700" y="663209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Agder</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8494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3" name="TekstSylinder 12">
            <a:extLst>
              <a:ext uri="{FF2B5EF4-FFF2-40B4-BE49-F238E27FC236}">
                <a16:creationId xmlns:a16="http://schemas.microsoft.com/office/drawing/2014/main" id="{8FD85543-5CFC-4773-9D5C-C0D8C75AA642}"/>
              </a:ext>
            </a:extLst>
          </p:cNvPr>
          <p:cNvSpPr txBox="1"/>
          <p:nvPr userDrawn="1"/>
        </p:nvSpPr>
        <p:spPr>
          <a:xfrm>
            <a:off x="9918700" y="663209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Agder</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8494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TekstSylinder 10">
            <a:extLst>
              <a:ext uri="{FF2B5EF4-FFF2-40B4-BE49-F238E27FC236}">
                <a16:creationId xmlns:a16="http://schemas.microsoft.com/office/drawing/2014/main" id="{50A01AAE-AE02-4D85-895C-1E1DB1C50045}"/>
              </a:ext>
            </a:extLst>
          </p:cNvPr>
          <p:cNvSpPr txBox="1"/>
          <p:nvPr userDrawn="1"/>
        </p:nvSpPr>
        <p:spPr>
          <a:xfrm>
            <a:off x="9918700" y="663209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Agder</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graphicFrame>
        <p:nvGraphicFramePr>
          <p:cNvPr id="4" name="Diagram 3">
            <a:extLst>
              <a:ext uri="{FF2B5EF4-FFF2-40B4-BE49-F238E27FC236}">
                <a16:creationId xmlns:a16="http://schemas.microsoft.com/office/drawing/2014/main" id="{882FEC05-4479-45BC-A75C-B01A23E4A281}"/>
              </a:ext>
            </a:extLst>
          </p:cNvPr>
          <p:cNvGraphicFramePr/>
          <p:nvPr userDrawn="1">
            <p:extLst>
              <p:ext uri="{D42A27DB-BD31-4B8C-83A1-F6EECF244321}">
                <p14:modId xmlns:p14="http://schemas.microsoft.com/office/powerpoint/2010/main" val="3236793308"/>
              </p:ext>
            </p:extLst>
          </p:nvPr>
        </p:nvGraphicFramePr>
        <p:xfrm>
          <a:off x="1058127" y="223755"/>
          <a:ext cx="10078186" cy="501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0" name="TekstSylinder 9">
            <a:extLst>
              <a:ext uri="{FF2B5EF4-FFF2-40B4-BE49-F238E27FC236}">
                <a16:creationId xmlns:a16="http://schemas.microsoft.com/office/drawing/2014/main" id="{A8006ADF-9C80-481D-9788-0FE05C4E347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Agder</a:t>
            </a:r>
          </a:p>
        </p:txBody>
      </p:sp>
    </p:spTree>
    <p:extLst>
      <p:ext uri="{BB962C8B-B14F-4D97-AF65-F5344CB8AC3E}">
        <p14:creationId xmlns:p14="http://schemas.microsoft.com/office/powerpoint/2010/main" val="3050039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sp>
        <p:nvSpPr>
          <p:cNvPr id="19" name="TekstSylinder 18">
            <a:extLst>
              <a:ext uri="{FF2B5EF4-FFF2-40B4-BE49-F238E27FC236}">
                <a16:creationId xmlns:a16="http://schemas.microsoft.com/office/drawing/2014/main" id="{386F416E-DCDD-D943-A517-E77ED9881F89}"/>
              </a:ext>
            </a:extLst>
          </p:cNvPr>
          <p:cNvSpPr txBox="1"/>
          <p:nvPr userDrawn="1"/>
        </p:nvSpPr>
        <p:spPr>
          <a:xfrm>
            <a:off x="959829" y="5857083"/>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Statsforvalteren i Agder</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agder</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1" name="Grafikk 10">
            <a:extLst>
              <a:ext uri="{FF2B5EF4-FFF2-40B4-BE49-F238E27FC236}">
                <a16:creationId xmlns:a16="http://schemas.microsoft.com/office/drawing/2014/main" id="{D8E6ACE4-145F-AE40-AA9F-A366872467C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663" y="5071717"/>
            <a:ext cx="3850093" cy="1155028"/>
          </a:xfrm>
          <a:prstGeom prst="rect">
            <a:avLst/>
          </a:prstGeom>
        </p:spPr>
      </p:pic>
      <p:sp>
        <p:nvSpPr>
          <p:cNvPr id="12" name="TekstSylinder 11">
            <a:extLst>
              <a:ext uri="{FF2B5EF4-FFF2-40B4-BE49-F238E27FC236}">
                <a16:creationId xmlns:a16="http://schemas.microsoft.com/office/drawing/2014/main" id="{E0C4BA68-BC6B-4CE7-A84C-A83EB76F7625}"/>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Agder</a:t>
            </a:r>
          </a:p>
        </p:txBody>
      </p:sp>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pic>
        <p:nvPicPr>
          <p:cNvPr id="11" name="Grafikk 10">
            <a:extLst>
              <a:ext uri="{FF2B5EF4-FFF2-40B4-BE49-F238E27FC236}">
                <a16:creationId xmlns:a16="http://schemas.microsoft.com/office/drawing/2014/main" id="{478A4916-4E7D-594F-93AA-C6823BCBB44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663" y="5071717"/>
            <a:ext cx="3850093" cy="1155028"/>
          </a:xfrm>
          <a:prstGeom prst="rect">
            <a:avLst/>
          </a:prstGeom>
        </p:spPr>
      </p:pic>
      <p:sp>
        <p:nvSpPr>
          <p:cNvPr id="12" name="TekstSylinder 11">
            <a:extLst>
              <a:ext uri="{FF2B5EF4-FFF2-40B4-BE49-F238E27FC236}">
                <a16:creationId xmlns:a16="http://schemas.microsoft.com/office/drawing/2014/main" id="{A11881B8-559C-4DD9-968F-BF8BD5DD780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Agder</a:t>
            </a:r>
          </a:p>
        </p:txBody>
      </p:sp>
      <p:sp>
        <p:nvSpPr>
          <p:cNvPr id="15" name="TekstSylinder 14">
            <a:extLst>
              <a:ext uri="{FF2B5EF4-FFF2-40B4-BE49-F238E27FC236}">
                <a16:creationId xmlns:a16="http://schemas.microsoft.com/office/drawing/2014/main" id="{CAE4178B-A5E2-4C90-98B8-4EC7F7565405}"/>
              </a:ext>
            </a:extLst>
          </p:cNvPr>
          <p:cNvSpPr txBox="1"/>
          <p:nvPr userDrawn="1"/>
        </p:nvSpPr>
        <p:spPr>
          <a:xfrm>
            <a:off x="959829" y="5857083"/>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Statsforvalteren i Agder</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agder</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7" name="Grafikk 6">
            <a:extLst>
              <a:ext uri="{FF2B5EF4-FFF2-40B4-BE49-F238E27FC236}">
                <a16:creationId xmlns:a16="http://schemas.microsoft.com/office/drawing/2014/main" id="{99BA7390-BF2B-2C44-AE9F-EF33A91960B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663" y="5071717"/>
            <a:ext cx="3850093" cy="1155028"/>
          </a:xfrm>
          <a:prstGeom prst="rect">
            <a:avLst/>
          </a:prstGeom>
        </p:spPr>
      </p:pic>
      <p:sp>
        <p:nvSpPr>
          <p:cNvPr id="13" name="TekstSylinder 12">
            <a:extLst>
              <a:ext uri="{FF2B5EF4-FFF2-40B4-BE49-F238E27FC236}">
                <a16:creationId xmlns:a16="http://schemas.microsoft.com/office/drawing/2014/main" id="{955FEF15-F022-4250-9B94-802C2CB62132}"/>
              </a:ext>
            </a:extLst>
          </p:cNvPr>
          <p:cNvSpPr txBox="1"/>
          <p:nvPr userDrawn="1"/>
        </p:nvSpPr>
        <p:spPr>
          <a:xfrm>
            <a:off x="959829" y="5857083"/>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Statsforvalteren i Agder</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agder</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pic>
        <p:nvPicPr>
          <p:cNvPr id="14" name="Grafikk 13">
            <a:extLst>
              <a:ext uri="{FF2B5EF4-FFF2-40B4-BE49-F238E27FC236}">
                <a16:creationId xmlns:a16="http://schemas.microsoft.com/office/drawing/2014/main" id="{CE9FCD0F-013D-4E4B-9F81-B58F5C7ACD9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017" y="5322411"/>
            <a:ext cx="3850093" cy="1155028"/>
          </a:xfrm>
          <a:prstGeom prst="rect">
            <a:avLst/>
          </a:prstGeom>
        </p:spPr>
      </p:pic>
      <p:sp>
        <p:nvSpPr>
          <p:cNvPr id="15" name="TekstSylinder 14">
            <a:extLst>
              <a:ext uri="{FF2B5EF4-FFF2-40B4-BE49-F238E27FC236}">
                <a16:creationId xmlns:a16="http://schemas.microsoft.com/office/drawing/2014/main" id="{9D58A1AE-36E9-4141-A92B-E6E16B76536F}"/>
              </a:ext>
            </a:extLst>
          </p:cNvPr>
          <p:cNvSpPr txBox="1"/>
          <p:nvPr userDrawn="1"/>
        </p:nvSpPr>
        <p:spPr>
          <a:xfrm>
            <a:off x="9247301" y="575317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Statsforvalteren i Agder</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agder</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28.02.2024</a:t>
            </a:fld>
            <a:endParaRPr lang="nb-NO"/>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Grafikk 10">
            <a:extLst>
              <a:ext uri="{FF2B5EF4-FFF2-40B4-BE49-F238E27FC236}">
                <a16:creationId xmlns:a16="http://schemas.microsoft.com/office/drawing/2014/main" id="{CCD27E50-7936-F242-9C91-77ED46E1924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104549"/>
            <a:ext cx="5091596" cy="1527479"/>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7" name="TekstSylinder 6">
            <a:extLst>
              <a:ext uri="{FF2B5EF4-FFF2-40B4-BE49-F238E27FC236}">
                <a16:creationId xmlns:a16="http://schemas.microsoft.com/office/drawing/2014/main" id="{01DBB7E2-021F-4AD3-939F-235519C1ADF5}"/>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Agder</a:t>
            </a:r>
          </a:p>
        </p:txBody>
      </p:sp>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6" name="Bilde 5">
            <a:extLst>
              <a:ext uri="{FF2B5EF4-FFF2-40B4-BE49-F238E27FC236}">
                <a16:creationId xmlns:a16="http://schemas.microsoft.com/office/drawing/2014/main" id="{DD6FCC2D-F7C0-4100-AD53-3AF8C3B2E29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5" name="TekstSylinder 4">
            <a:extLst>
              <a:ext uri="{FF2B5EF4-FFF2-40B4-BE49-F238E27FC236}">
                <a16:creationId xmlns:a16="http://schemas.microsoft.com/office/drawing/2014/main" id="{8E0FB740-F46E-458B-BF9A-E8BA2C957664}"/>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Agder</a:t>
            </a:r>
          </a:p>
        </p:txBody>
      </p:sp>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28.02.2024</a:t>
            </a:fld>
            <a:endParaRPr lang="nb-NO"/>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9" name="Grafikk 8">
            <a:extLst>
              <a:ext uri="{FF2B5EF4-FFF2-40B4-BE49-F238E27FC236}">
                <a16:creationId xmlns:a16="http://schemas.microsoft.com/office/drawing/2014/main" id="{BD543683-6752-5142-A97D-8847E34E982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104549"/>
            <a:ext cx="5091596" cy="1527479"/>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28.02.2024</a:t>
            </a:fld>
            <a:endParaRPr lang="nb-NO"/>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6" name="Grafikk 15">
            <a:extLst>
              <a:ext uri="{FF2B5EF4-FFF2-40B4-BE49-F238E27FC236}">
                <a16:creationId xmlns:a16="http://schemas.microsoft.com/office/drawing/2014/main" id="{655ECC2A-4B08-C542-85F0-8BAE469914B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104549"/>
            <a:ext cx="5091596" cy="1527479"/>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28.02.2024</a:t>
            </a:fld>
            <a:endParaRPr lang="nb-NO"/>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1" name="Grafikk 10">
            <a:extLst>
              <a:ext uri="{FF2B5EF4-FFF2-40B4-BE49-F238E27FC236}">
                <a16:creationId xmlns:a16="http://schemas.microsoft.com/office/drawing/2014/main" id="{10A073BB-8BAA-C945-AD81-BBA242953F0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104549"/>
            <a:ext cx="5091596" cy="1527479"/>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3312010"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Pass på at ikke tekstlinjene blir for lange.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1-spalte-versjonen brukes når du bare skal ha noen få punkter.</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 </a:t>
            </a:r>
            <a:br>
              <a:rPr lang="nb-NO" dirty="0"/>
            </a:br>
            <a:r>
              <a:rPr lang="nb-NO" dirty="0"/>
              <a:t>1 spalte</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7" name="Bilde 6">
            <a:extLst>
              <a:ext uri="{FF2B5EF4-FFF2-40B4-BE49-F238E27FC236}">
                <a16:creationId xmlns:a16="http://schemas.microsoft.com/office/drawing/2014/main" id="{7FA46597-83EE-864E-9411-86BBB7109D44}"/>
              </a:ext>
            </a:extLst>
          </p:cNvPr>
          <p:cNvPicPr>
            <a:picLocks noChangeAspect="1"/>
          </p:cNvPicPr>
          <p:nvPr userDrawn="1"/>
        </p:nvPicPr>
        <p:blipFill rotWithShape="1">
          <a:blip r:embed="rId3">
            <a:alphaModFix amt="43000"/>
            <a:extLst>
              <a:ext uri="{28A0092B-C50C-407E-A947-70E740481C1C}">
                <a14:useLocalDpi xmlns:a14="http://schemas.microsoft.com/office/drawing/2010/main" val="0"/>
              </a:ext>
            </a:extLst>
          </a:blip>
          <a:srcRect l="-1" r="30778" b="9724"/>
          <a:stretch/>
        </p:blipFill>
        <p:spPr>
          <a:xfrm>
            <a:off x="7948775" y="1859156"/>
            <a:ext cx="4243225" cy="4998844"/>
          </a:xfrm>
          <a:prstGeom prst="rect">
            <a:avLst/>
          </a:prstGeom>
        </p:spPr>
      </p:pic>
      <p:sp>
        <p:nvSpPr>
          <p:cNvPr id="8" name="TekstSylinder 7">
            <a:extLst>
              <a:ext uri="{FF2B5EF4-FFF2-40B4-BE49-F238E27FC236}">
                <a16:creationId xmlns:a16="http://schemas.microsoft.com/office/drawing/2014/main" id="{35D7FCC5-AE82-4CFF-881B-35AC9BBC676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Agder</a:t>
            </a:r>
          </a:p>
        </p:txBody>
      </p:sp>
    </p:spTree>
    <p:extLst>
      <p:ext uri="{BB962C8B-B14F-4D97-AF65-F5344CB8AC3E}">
        <p14:creationId xmlns:p14="http://schemas.microsoft.com/office/powerpoint/2010/main" val="13818213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Agder</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 </a:t>
            </a:r>
            <a:br>
              <a:rPr lang="nb-NO" dirty="0"/>
            </a:br>
            <a:r>
              <a:rPr lang="nb-NO" dirty="0"/>
              <a:t>1 spalte</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
        <p:nvSpPr>
          <p:cNvPr id="13" name="Plassholder for tekst 37">
            <a:extLst>
              <a:ext uri="{FF2B5EF4-FFF2-40B4-BE49-F238E27FC236}">
                <a16:creationId xmlns:a16="http://schemas.microsoft.com/office/drawing/2014/main" id="{DF1B22E6-F42A-8440-BAAA-AD139C4CFC99}"/>
              </a:ext>
            </a:extLst>
          </p:cNvPr>
          <p:cNvSpPr>
            <a:spLocks noGrp="1"/>
          </p:cNvSpPr>
          <p:nvPr>
            <p:ph type="body" sz="quarter" idx="11" hasCustomPrompt="1"/>
          </p:nvPr>
        </p:nvSpPr>
        <p:spPr>
          <a:xfrm>
            <a:off x="3312010"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Pass på at ikke tekstlinjene blir for lange.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1-spalte-versjonen brukes når du bare skal ha noen få punkter.</a:t>
            </a:r>
          </a:p>
        </p:txBody>
      </p:sp>
      <p:pic>
        <p:nvPicPr>
          <p:cNvPr id="14" name="Bilde 13">
            <a:extLst>
              <a:ext uri="{FF2B5EF4-FFF2-40B4-BE49-F238E27FC236}">
                <a16:creationId xmlns:a16="http://schemas.microsoft.com/office/drawing/2014/main" id="{B44D60B9-ADB7-CF47-A09A-1B47D1D3B061}"/>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2863" b="14429"/>
          <a:stretch/>
        </p:blipFill>
        <p:spPr>
          <a:xfrm>
            <a:off x="0" y="2370303"/>
            <a:ext cx="2736633" cy="4487697"/>
          </a:xfrm>
          <a:prstGeom prst="rect">
            <a:avLst/>
          </a:prstGeom>
        </p:spPr>
      </p:pic>
      <p:sp>
        <p:nvSpPr>
          <p:cNvPr id="9" name="TekstSylinder 8">
            <a:extLst>
              <a:ext uri="{FF2B5EF4-FFF2-40B4-BE49-F238E27FC236}">
                <a16:creationId xmlns:a16="http://schemas.microsoft.com/office/drawing/2014/main" id="{B46CDFB9-BDD0-1C4F-BF78-69A2BD280A4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Agder</a:t>
            </a:r>
          </a:p>
        </p:txBody>
      </p:sp>
    </p:spTree>
    <p:extLst>
      <p:ext uri="{BB962C8B-B14F-4D97-AF65-F5344CB8AC3E}">
        <p14:creationId xmlns:p14="http://schemas.microsoft.com/office/powerpoint/2010/main" val="351337526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760" r:id="rId7"/>
    <p:sldLayoutId id="2147483664" r:id="rId8"/>
    <p:sldLayoutId id="2147483761" r:id="rId9"/>
    <p:sldLayoutId id="2147483713" r:id="rId10"/>
    <p:sldLayoutId id="2147483685" r:id="rId11"/>
    <p:sldLayoutId id="2147483714" r:id="rId12"/>
    <p:sldLayoutId id="2147483702" r:id="rId13"/>
    <p:sldLayoutId id="2147483736" r:id="rId14"/>
    <p:sldLayoutId id="2147483733" r:id="rId15"/>
    <p:sldLayoutId id="2147483716" r:id="rId16"/>
    <p:sldLayoutId id="2147483707" r:id="rId17"/>
    <p:sldLayoutId id="2147483675" r:id="rId18"/>
    <p:sldLayoutId id="2147483706" r:id="rId19"/>
    <p:sldLayoutId id="2147483709" r:id="rId20"/>
    <p:sldLayoutId id="2147483711" r:id="rId21"/>
    <p:sldLayoutId id="2147483710" r:id="rId22"/>
    <p:sldLayoutId id="2147483712" r:id="rId23"/>
    <p:sldLayoutId id="2147483655" r:id="rId24"/>
    <p:sldLayoutId id="2147483705" r:id="rId25"/>
    <p:sldLayoutId id="2147483759" r:id="rId26"/>
    <p:sldLayoutId id="2147483758" r:id="rId27"/>
    <p:sldLayoutId id="2147483757" r:id="rId28"/>
    <p:sldLayoutId id="2147483746" r:id="rId29"/>
    <p:sldLayoutId id="2147483718" r:id="rId30"/>
    <p:sldLayoutId id="2147483719" r:id="rId31"/>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udir.no/laring-og-trivsel/vurdering/forsok-om-vurdering-i-orden-og-oppforsel-uten-karakter/"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www.ordenogoppfoersel.no/"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udir.no/eksamen-og-prover/eksamen/testeksamen/"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hyperlink" Target="https://www.udir.no/eksamen-og-prover/eksamen/viktige-meldinger-eksamen/"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statsforvalteren.no/agder/barnehage-og-opplaring/grunnskole-og-videregaende-opplaring/om-behandling-av-klage-pa-standpunktkarakter-og-eksamenskarakter/"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www.udir.no/laring-og-trivsel/vurderin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udir.no/regelverkstolkninger/opplaring/Vurdering/behandling-av-klager-pa-standpunktkarakterer-i-fag/"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udir.no/kvalitet-og-kompetanse/laremidler/kvalitetskriterier-for-laremidler/kunnskapsgrunnlag-kvalitetskriterium-engelsk/laremiddel-i-engelskfaget/kompetanse-og-vurdering-i-engelskfaget/#vurdering-av-kompetanse-i-engelsk"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hyperlink" Target="https://www.udir.no/laring-og-trivsel/vurdering/om-vurdering/tolkningsfellesskap-om-standpunktvurdering/" TargetMode="External"/><Relationship Id="rId4" Type="http://schemas.openxmlformats.org/officeDocument/2006/relationships/hyperlink" Target="https://www.udir.no/laring-og-trivsel/lareplanverket/kjennetegn/kjennetegn-pa-maloppnaelse--engelsk-10.-trin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86D1ECF-A70F-C2F7-90FC-2018BF94EA64}"/>
              </a:ext>
            </a:extLst>
          </p:cNvPr>
          <p:cNvSpPr>
            <a:spLocks noGrp="1"/>
          </p:cNvSpPr>
          <p:nvPr>
            <p:ph type="dt" sz="half" idx="2"/>
          </p:nvPr>
        </p:nvSpPr>
        <p:spPr/>
        <p:txBody>
          <a:bodyPr/>
          <a:lstStyle/>
          <a:p>
            <a:fld id="{20CAE16B-463B-4D9A-B532-D4D0B4862104}" type="datetime1">
              <a:rPr lang="nb-NO" smtClean="0"/>
              <a:pPr/>
              <a:t>28.02.2024</a:t>
            </a:fld>
            <a:endParaRPr lang="nb-NO"/>
          </a:p>
        </p:txBody>
      </p:sp>
      <p:sp>
        <p:nvSpPr>
          <p:cNvPr id="3" name="Plassholder for tekst 2">
            <a:extLst>
              <a:ext uri="{FF2B5EF4-FFF2-40B4-BE49-F238E27FC236}">
                <a16:creationId xmlns:a16="http://schemas.microsoft.com/office/drawing/2014/main" id="{E9DF50B9-D9D2-D090-9599-1D9130D3EC28}"/>
              </a:ext>
            </a:extLst>
          </p:cNvPr>
          <p:cNvSpPr>
            <a:spLocks noGrp="1"/>
          </p:cNvSpPr>
          <p:nvPr>
            <p:ph type="body" sz="quarter" idx="10"/>
          </p:nvPr>
        </p:nvSpPr>
        <p:spPr>
          <a:xfrm>
            <a:off x="937592" y="1463040"/>
            <a:ext cx="9435767" cy="2255520"/>
          </a:xfrm>
        </p:spPr>
        <p:txBody>
          <a:bodyPr/>
          <a:lstStyle/>
          <a:p>
            <a:r>
              <a:rPr lang="nb-NO" dirty="0"/>
              <a:t>Spørretime 27. februar 2024</a:t>
            </a:r>
          </a:p>
          <a:p>
            <a:pPr algn="ctr"/>
            <a:endParaRPr lang="nb-NO" dirty="0"/>
          </a:p>
        </p:txBody>
      </p:sp>
      <p:sp>
        <p:nvSpPr>
          <p:cNvPr id="4" name="Plassholder for tekst 3">
            <a:extLst>
              <a:ext uri="{FF2B5EF4-FFF2-40B4-BE49-F238E27FC236}">
                <a16:creationId xmlns:a16="http://schemas.microsoft.com/office/drawing/2014/main" id="{DA68E879-536A-4461-30DA-F0187BCCCF78}"/>
              </a:ext>
            </a:extLst>
          </p:cNvPr>
          <p:cNvSpPr>
            <a:spLocks noGrp="1"/>
          </p:cNvSpPr>
          <p:nvPr>
            <p:ph type="body" sz="quarter" idx="11"/>
          </p:nvPr>
        </p:nvSpPr>
        <p:spPr>
          <a:xfrm>
            <a:off x="967088" y="3952086"/>
            <a:ext cx="7191392" cy="1036667"/>
          </a:xfrm>
        </p:spPr>
        <p:txBody>
          <a:bodyPr/>
          <a:lstStyle/>
          <a:p>
            <a:r>
              <a:rPr lang="nb-NO" sz="2000" dirty="0"/>
              <a:t>Tema: Vurdering, eksamen og sensoroppdrag</a:t>
            </a:r>
          </a:p>
          <a:p>
            <a:endParaRPr lang="nb-NO" dirty="0"/>
          </a:p>
          <a:p>
            <a:r>
              <a:rPr lang="nb-NO" sz="1400" dirty="0"/>
              <a:t>Cathrine Krogstad Hansen og Gunn K. Pedersen</a:t>
            </a:r>
          </a:p>
          <a:p>
            <a:endParaRPr lang="nb-NO" dirty="0"/>
          </a:p>
        </p:txBody>
      </p:sp>
    </p:spTree>
    <p:extLst>
      <p:ext uri="{BB962C8B-B14F-4D97-AF65-F5344CB8AC3E}">
        <p14:creationId xmlns:p14="http://schemas.microsoft.com/office/powerpoint/2010/main" val="4078262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81FCE1-4A2C-87C4-510F-85665D971261}"/>
              </a:ext>
            </a:extLst>
          </p:cNvPr>
          <p:cNvSpPr>
            <a:spLocks noGrp="1"/>
          </p:cNvSpPr>
          <p:nvPr>
            <p:ph type="title"/>
          </p:nvPr>
        </p:nvSpPr>
        <p:spPr/>
        <p:txBody>
          <a:bodyPr/>
          <a:lstStyle/>
          <a:p>
            <a:pPr algn="ctr"/>
            <a:r>
              <a:rPr lang="nb-NO" dirty="0"/>
              <a:t>Vurdering i orden og atferd</a:t>
            </a:r>
          </a:p>
        </p:txBody>
      </p:sp>
      <p:sp>
        <p:nvSpPr>
          <p:cNvPr id="3" name="Plassholder for tekst 2">
            <a:extLst>
              <a:ext uri="{FF2B5EF4-FFF2-40B4-BE49-F238E27FC236}">
                <a16:creationId xmlns:a16="http://schemas.microsoft.com/office/drawing/2014/main" id="{3276B9D1-7A6A-C721-9BB2-E12D61C6911D}"/>
              </a:ext>
            </a:extLst>
          </p:cNvPr>
          <p:cNvSpPr>
            <a:spLocks noGrp="1"/>
          </p:cNvSpPr>
          <p:nvPr>
            <p:ph type="body" sz="quarter" idx="11"/>
          </p:nvPr>
        </p:nvSpPr>
        <p:spPr>
          <a:xfrm>
            <a:off x="2753360" y="2164988"/>
            <a:ext cx="8798560" cy="4144259"/>
          </a:xfrm>
        </p:spPr>
        <p:txBody>
          <a:bodyPr/>
          <a:lstStyle/>
          <a:p>
            <a:r>
              <a:rPr lang="nb-NO" b="1" dirty="0">
                <a:solidFill>
                  <a:srgbClr val="333333"/>
                </a:solidFill>
                <a:effectLst/>
                <a:latin typeface="+mn-lt"/>
              </a:rPr>
              <a:t>Forskrift til opplæringsloven </a:t>
            </a:r>
          </a:p>
          <a:p>
            <a:r>
              <a:rPr lang="nb-NO" b="1" dirty="0">
                <a:solidFill>
                  <a:srgbClr val="333333"/>
                </a:solidFill>
                <a:effectLst/>
                <a:latin typeface="+mn-lt"/>
              </a:rPr>
              <a:t>§ 3-4 Vurdering i orden og i </a:t>
            </a:r>
            <a:r>
              <a:rPr lang="nb-NO" b="1" dirty="0" err="1">
                <a:solidFill>
                  <a:srgbClr val="333333"/>
                </a:solidFill>
                <a:effectLst/>
                <a:latin typeface="+mn-lt"/>
              </a:rPr>
              <a:t>åtferd</a:t>
            </a:r>
            <a:endParaRPr lang="nb-NO" b="1" dirty="0">
              <a:solidFill>
                <a:srgbClr val="333333"/>
              </a:solidFill>
              <a:effectLst/>
              <a:latin typeface="+mn-lt"/>
            </a:endParaRPr>
          </a:p>
          <a:p>
            <a:r>
              <a:rPr lang="nb-NO" b="0" i="1" dirty="0">
                <a:solidFill>
                  <a:srgbClr val="333333"/>
                </a:solidFill>
                <a:effectLst/>
                <a:latin typeface="+mn-lt"/>
              </a:rPr>
              <a:t>Formålet med vurdering i orden og i </a:t>
            </a:r>
            <a:r>
              <a:rPr lang="nb-NO" b="0" i="1" dirty="0" err="1">
                <a:solidFill>
                  <a:srgbClr val="333333"/>
                </a:solidFill>
                <a:effectLst/>
                <a:latin typeface="+mn-lt"/>
              </a:rPr>
              <a:t>åtferd</a:t>
            </a:r>
            <a:r>
              <a:rPr lang="nb-NO" b="0" i="1" dirty="0">
                <a:solidFill>
                  <a:srgbClr val="333333"/>
                </a:solidFill>
                <a:effectLst/>
                <a:latin typeface="+mn-lt"/>
              </a:rPr>
              <a:t> er å </a:t>
            </a:r>
            <a:r>
              <a:rPr lang="nb-NO" b="0" i="1" dirty="0" err="1">
                <a:solidFill>
                  <a:srgbClr val="333333"/>
                </a:solidFill>
                <a:effectLst/>
                <a:latin typeface="+mn-lt"/>
              </a:rPr>
              <a:t>fremje</a:t>
            </a:r>
            <a:r>
              <a:rPr lang="nb-NO" b="0" i="1" dirty="0">
                <a:solidFill>
                  <a:srgbClr val="333333"/>
                </a:solidFill>
                <a:effectLst/>
                <a:latin typeface="+mn-lt"/>
              </a:rPr>
              <a:t> sosial læring, bidra til </a:t>
            </a:r>
            <a:r>
              <a:rPr lang="nb-NO" b="0" i="1" dirty="0" err="1">
                <a:solidFill>
                  <a:srgbClr val="333333"/>
                </a:solidFill>
                <a:effectLst/>
                <a:latin typeface="+mn-lt"/>
              </a:rPr>
              <a:t>eit</a:t>
            </a:r>
            <a:r>
              <a:rPr lang="nb-NO" b="0" i="1" dirty="0">
                <a:solidFill>
                  <a:srgbClr val="333333"/>
                </a:solidFill>
                <a:effectLst/>
                <a:latin typeface="+mn-lt"/>
              </a:rPr>
              <a:t> trygt og godt skolemiljø og gi informasjon  om orden og </a:t>
            </a:r>
            <a:r>
              <a:rPr lang="nb-NO" b="0" i="1" dirty="0" err="1">
                <a:solidFill>
                  <a:srgbClr val="333333"/>
                </a:solidFill>
                <a:effectLst/>
                <a:latin typeface="+mn-lt"/>
              </a:rPr>
              <a:t>åtferd</a:t>
            </a:r>
            <a:r>
              <a:rPr lang="nb-NO" b="0" i="1" dirty="0">
                <a:solidFill>
                  <a:srgbClr val="333333"/>
                </a:solidFill>
                <a:effectLst/>
                <a:latin typeface="+mn-lt"/>
              </a:rPr>
              <a:t>.</a:t>
            </a:r>
            <a:endParaRPr lang="nb-NO" i="1" dirty="0">
              <a:solidFill>
                <a:srgbClr val="333333"/>
              </a:solidFill>
              <a:latin typeface="+mn-lt"/>
            </a:endParaRPr>
          </a:p>
          <a:p>
            <a:endParaRPr lang="nn-NO" b="1" dirty="0">
              <a:solidFill>
                <a:srgbClr val="333333"/>
              </a:solidFill>
              <a:effectLst/>
              <a:latin typeface="+mn-lt"/>
            </a:endParaRPr>
          </a:p>
          <a:p>
            <a:r>
              <a:rPr lang="nn-NO" b="1" dirty="0">
                <a:solidFill>
                  <a:srgbClr val="333333"/>
                </a:solidFill>
                <a:effectLst/>
                <a:latin typeface="+mn-lt"/>
              </a:rPr>
              <a:t>§ 3-6 Karakterar i orden og i åtferd</a:t>
            </a:r>
          </a:p>
          <a:p>
            <a:r>
              <a:rPr lang="nn-NO" b="0" i="1" dirty="0">
                <a:solidFill>
                  <a:srgbClr val="333333"/>
                </a:solidFill>
                <a:effectLst/>
                <a:latin typeface="+mn-lt"/>
              </a:rPr>
              <a:t>Til og med 7. årstrinn skal det berre givast vurdering utan karakter.</a:t>
            </a:r>
          </a:p>
          <a:p>
            <a:r>
              <a:rPr lang="nn-NO" b="0" i="1" dirty="0">
                <a:solidFill>
                  <a:srgbClr val="333333"/>
                </a:solidFill>
                <a:effectLst/>
                <a:latin typeface="+mn-lt"/>
              </a:rPr>
              <a:t>Frå og med 8. årstrinn skal vurdering givast både med og utan karakter.</a:t>
            </a:r>
            <a:endParaRPr lang="nb-NO" b="0" i="1" dirty="0">
              <a:solidFill>
                <a:srgbClr val="333333"/>
              </a:solidFill>
              <a:effectLst/>
              <a:latin typeface="+mn-lt"/>
            </a:endParaRPr>
          </a:p>
          <a:p>
            <a:endParaRPr lang="nb-NO" dirty="0"/>
          </a:p>
        </p:txBody>
      </p:sp>
    </p:spTree>
    <p:extLst>
      <p:ext uri="{BB962C8B-B14F-4D97-AF65-F5344CB8AC3E}">
        <p14:creationId xmlns:p14="http://schemas.microsoft.com/office/powerpoint/2010/main" val="3784568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385AE2-3FEF-71C8-CF7B-848903CE72E3}"/>
              </a:ext>
            </a:extLst>
          </p:cNvPr>
          <p:cNvSpPr>
            <a:spLocks noGrp="1"/>
          </p:cNvSpPr>
          <p:nvPr>
            <p:ph type="title"/>
          </p:nvPr>
        </p:nvSpPr>
        <p:spPr/>
        <p:txBody>
          <a:bodyPr/>
          <a:lstStyle/>
          <a:p>
            <a:pPr algn="ctr"/>
            <a:r>
              <a:rPr lang="nb-NO" dirty="0"/>
              <a:t>Svar på spørsmål om vurdering</a:t>
            </a:r>
          </a:p>
        </p:txBody>
      </p:sp>
      <p:sp>
        <p:nvSpPr>
          <p:cNvPr id="3" name="Plassholder for tekst 2">
            <a:extLst>
              <a:ext uri="{FF2B5EF4-FFF2-40B4-BE49-F238E27FC236}">
                <a16:creationId xmlns:a16="http://schemas.microsoft.com/office/drawing/2014/main" id="{965A1853-C84D-938A-A7AA-4F13AD6B1FE4}"/>
              </a:ext>
            </a:extLst>
          </p:cNvPr>
          <p:cNvSpPr>
            <a:spLocks noGrp="1"/>
          </p:cNvSpPr>
          <p:nvPr>
            <p:ph type="body" sz="quarter" idx="11"/>
          </p:nvPr>
        </p:nvSpPr>
        <p:spPr>
          <a:xfrm>
            <a:off x="1057541" y="2164988"/>
            <a:ext cx="4542639" cy="4144259"/>
          </a:xfrm>
        </p:spPr>
        <p:txBody>
          <a:bodyPr/>
          <a:lstStyle/>
          <a:p>
            <a:r>
              <a:rPr lang="nb-NO" b="1" dirty="0">
                <a:latin typeface="+mn-lt"/>
              </a:rPr>
              <a:t>Spørsmål: </a:t>
            </a:r>
          </a:p>
          <a:p>
            <a:r>
              <a:rPr lang="nb-NO" sz="1800" i="1" kern="100" dirty="0">
                <a:effectLst/>
                <a:latin typeface="+mn-lt"/>
                <a:ea typeface="Calibri" panose="020F0502020204030204" pitchFamily="34" charset="0"/>
                <a:cs typeface="Times New Roman" panose="02020603050405020304" pitchFamily="18" charset="0"/>
              </a:rPr>
              <a:t>Kan man frita elever for vurdering med karakter i orden og adferd på ungdomstrinnet?</a:t>
            </a:r>
            <a:r>
              <a:rPr lang="nb-NO" sz="1800" kern="100" dirty="0">
                <a:effectLst/>
                <a:latin typeface="+mn-lt"/>
                <a:ea typeface="Calibri" panose="020F0502020204030204" pitchFamily="34" charset="0"/>
                <a:cs typeface="Times New Roman" panose="02020603050405020304" pitchFamily="18" charset="0"/>
              </a:rPr>
              <a:t> </a:t>
            </a:r>
          </a:p>
          <a:p>
            <a:endParaRPr lang="nb-NO" dirty="0"/>
          </a:p>
          <a:p>
            <a:pPr>
              <a:lnSpc>
                <a:spcPct val="107000"/>
              </a:lnSpc>
              <a:spcAft>
                <a:spcPts val="800"/>
              </a:spcAft>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tekst 3">
            <a:extLst>
              <a:ext uri="{FF2B5EF4-FFF2-40B4-BE49-F238E27FC236}">
                <a16:creationId xmlns:a16="http://schemas.microsoft.com/office/drawing/2014/main" id="{6F22CA2D-D4E0-BE3A-B45D-8EB954750351}"/>
              </a:ext>
            </a:extLst>
          </p:cNvPr>
          <p:cNvSpPr>
            <a:spLocks noGrp="1"/>
          </p:cNvSpPr>
          <p:nvPr>
            <p:ph type="body" sz="quarter" idx="12"/>
          </p:nvPr>
        </p:nvSpPr>
        <p:spPr>
          <a:xfrm>
            <a:off x="6583680" y="2158799"/>
            <a:ext cx="4542639" cy="4144259"/>
          </a:xfrm>
        </p:spPr>
        <p:txBody>
          <a:bodyPr/>
          <a:lstStyle/>
          <a:p>
            <a:pPr>
              <a:lnSpc>
                <a:spcPct val="107000"/>
              </a:lnSpc>
              <a:spcAft>
                <a:spcPts val="800"/>
              </a:spcAft>
            </a:pPr>
            <a:r>
              <a:rPr lang="nb-NO" b="1" dirty="0">
                <a:latin typeface="+mn-lt"/>
              </a:rPr>
              <a:t>Svar: </a:t>
            </a:r>
          </a:p>
          <a:p>
            <a:r>
              <a:rPr lang="nb-NO" dirty="0">
                <a:latin typeface="+mn-lt"/>
              </a:rPr>
              <a:t>Nei</a:t>
            </a:r>
          </a:p>
        </p:txBody>
      </p:sp>
    </p:spTree>
    <p:extLst>
      <p:ext uri="{BB962C8B-B14F-4D97-AF65-F5344CB8AC3E}">
        <p14:creationId xmlns:p14="http://schemas.microsoft.com/office/powerpoint/2010/main" val="1906706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BAC834-FFF9-30A2-B831-583B5EFFAFE5}"/>
              </a:ext>
            </a:extLst>
          </p:cNvPr>
          <p:cNvSpPr>
            <a:spLocks noGrp="1"/>
          </p:cNvSpPr>
          <p:nvPr>
            <p:ph type="title"/>
          </p:nvPr>
        </p:nvSpPr>
        <p:spPr/>
        <p:txBody>
          <a:bodyPr/>
          <a:lstStyle/>
          <a:p>
            <a:pPr algn="ctr"/>
            <a:r>
              <a:rPr lang="nb-NO" dirty="0"/>
              <a:t>Forsøk</a:t>
            </a:r>
          </a:p>
        </p:txBody>
      </p:sp>
      <p:sp>
        <p:nvSpPr>
          <p:cNvPr id="3" name="Plassholder for tekst 2">
            <a:extLst>
              <a:ext uri="{FF2B5EF4-FFF2-40B4-BE49-F238E27FC236}">
                <a16:creationId xmlns:a16="http://schemas.microsoft.com/office/drawing/2014/main" id="{77A18D9C-5EF7-3C2D-8670-5F5DBA39DF8C}"/>
              </a:ext>
            </a:extLst>
          </p:cNvPr>
          <p:cNvSpPr>
            <a:spLocks noGrp="1"/>
          </p:cNvSpPr>
          <p:nvPr>
            <p:ph type="body" sz="quarter" idx="11"/>
          </p:nvPr>
        </p:nvSpPr>
        <p:spPr>
          <a:xfrm>
            <a:off x="2712720" y="2164988"/>
            <a:ext cx="8423593" cy="4144259"/>
          </a:xfrm>
        </p:spPr>
        <p:txBody>
          <a:bodyPr/>
          <a:lstStyle/>
          <a:p>
            <a:r>
              <a:rPr lang="nb-NO" dirty="0" err="1">
                <a:latin typeface="+mn-lt"/>
              </a:rPr>
              <a:t>Udir</a:t>
            </a:r>
            <a:r>
              <a:rPr lang="nb-NO" dirty="0">
                <a:latin typeface="+mn-lt"/>
              </a:rPr>
              <a:t> ønsker </a:t>
            </a:r>
            <a:r>
              <a:rPr lang="nb-NO" b="0" i="1" dirty="0">
                <a:solidFill>
                  <a:srgbClr val="303030"/>
                </a:solidFill>
                <a:effectLst/>
                <a:latin typeface="+mn-lt"/>
              </a:rPr>
              <a:t>å utforske andre </a:t>
            </a:r>
            <a:r>
              <a:rPr lang="nb-NO" b="0" i="1" dirty="0" err="1">
                <a:solidFill>
                  <a:srgbClr val="303030"/>
                </a:solidFill>
                <a:effectLst/>
                <a:latin typeface="+mn-lt"/>
              </a:rPr>
              <a:t>måtar</a:t>
            </a:r>
            <a:r>
              <a:rPr lang="nb-NO" b="0" i="1" dirty="0">
                <a:solidFill>
                  <a:srgbClr val="303030"/>
                </a:solidFill>
                <a:effectLst/>
                <a:latin typeface="+mn-lt"/>
              </a:rPr>
              <a:t> å vurdere </a:t>
            </a:r>
            <a:r>
              <a:rPr lang="nb-NO" b="0" i="1" dirty="0" err="1">
                <a:solidFill>
                  <a:srgbClr val="303030"/>
                </a:solidFill>
                <a:effectLst/>
                <a:latin typeface="+mn-lt"/>
              </a:rPr>
              <a:t>elevar</a:t>
            </a:r>
            <a:r>
              <a:rPr lang="nb-NO" b="0" i="1" dirty="0">
                <a:solidFill>
                  <a:srgbClr val="303030"/>
                </a:solidFill>
                <a:effectLst/>
                <a:latin typeface="+mn-lt"/>
              </a:rPr>
              <a:t> i orden og </a:t>
            </a:r>
            <a:r>
              <a:rPr lang="nb-NO" b="0" i="1" dirty="0" err="1">
                <a:solidFill>
                  <a:srgbClr val="303030"/>
                </a:solidFill>
                <a:effectLst/>
                <a:latin typeface="+mn-lt"/>
              </a:rPr>
              <a:t>åtferd</a:t>
            </a:r>
            <a:r>
              <a:rPr lang="nb-NO" b="0" i="1" dirty="0">
                <a:solidFill>
                  <a:srgbClr val="303030"/>
                </a:solidFill>
                <a:effectLst/>
                <a:latin typeface="+mn-lt"/>
              </a:rPr>
              <a:t> på, enn ved å gi </a:t>
            </a:r>
            <a:r>
              <a:rPr lang="nb-NO" b="0" i="1" dirty="0" err="1">
                <a:solidFill>
                  <a:srgbClr val="303030"/>
                </a:solidFill>
                <a:effectLst/>
                <a:latin typeface="+mn-lt"/>
              </a:rPr>
              <a:t>elevane</a:t>
            </a:r>
            <a:r>
              <a:rPr lang="nb-NO" b="0" i="1" dirty="0">
                <a:solidFill>
                  <a:srgbClr val="303030"/>
                </a:solidFill>
                <a:effectLst/>
                <a:latin typeface="+mn-lt"/>
              </a:rPr>
              <a:t> karakter.</a:t>
            </a:r>
            <a:endParaRPr lang="nb-NO" i="1" u="sng" dirty="0">
              <a:latin typeface="+mn-lt"/>
            </a:endParaRPr>
          </a:p>
          <a:p>
            <a:endParaRPr lang="nb-NO" dirty="0">
              <a:latin typeface="+mn-lt"/>
            </a:endParaRPr>
          </a:p>
          <a:p>
            <a:r>
              <a:rPr lang="nb-NO" dirty="0">
                <a:latin typeface="+mn-lt"/>
                <a:hlinkClick r:id="rId3"/>
              </a:rPr>
              <a:t>Forsøk om vurdering i orden og </a:t>
            </a:r>
            <a:r>
              <a:rPr lang="nb-NO" dirty="0" err="1">
                <a:latin typeface="+mn-lt"/>
                <a:hlinkClick r:id="rId3"/>
              </a:rPr>
              <a:t>åtferd</a:t>
            </a:r>
            <a:r>
              <a:rPr lang="nb-NO" dirty="0">
                <a:latin typeface="+mn-lt"/>
                <a:hlinkClick r:id="rId3"/>
              </a:rPr>
              <a:t> </a:t>
            </a:r>
            <a:r>
              <a:rPr lang="nb-NO" dirty="0" err="1">
                <a:latin typeface="+mn-lt"/>
                <a:hlinkClick r:id="rId3"/>
              </a:rPr>
              <a:t>utan</a:t>
            </a:r>
            <a:r>
              <a:rPr lang="nb-NO" dirty="0">
                <a:latin typeface="+mn-lt"/>
                <a:hlinkClick r:id="rId3"/>
              </a:rPr>
              <a:t> karakter | udir.no</a:t>
            </a:r>
            <a:endParaRPr lang="nb-NO" dirty="0">
              <a:latin typeface="+mn-lt"/>
            </a:endParaRPr>
          </a:p>
          <a:p>
            <a:endParaRPr lang="nb-NO" dirty="0">
              <a:latin typeface="+mn-lt"/>
            </a:endParaRPr>
          </a:p>
          <a:p>
            <a:r>
              <a:rPr lang="nb-NO" dirty="0">
                <a:latin typeface="+mn-lt"/>
                <a:hlinkClick r:id="rId4"/>
              </a:rPr>
              <a:t>Orden og oppførsel – Orden og oppførsel (ordenogoppfoersel.no)</a:t>
            </a:r>
            <a:endParaRPr lang="nb-NO" dirty="0">
              <a:latin typeface="+mn-lt"/>
            </a:endParaRPr>
          </a:p>
          <a:p>
            <a:endParaRPr lang="nb-NO" dirty="0">
              <a:latin typeface="+mn-lt"/>
            </a:endParaRPr>
          </a:p>
          <a:p>
            <a:r>
              <a:rPr lang="nb-NO" dirty="0">
                <a:latin typeface="+mn-lt"/>
              </a:rPr>
              <a:t>Eilert Sundt videregående skole i vårt fylke er med. </a:t>
            </a:r>
          </a:p>
        </p:txBody>
      </p:sp>
    </p:spTree>
    <p:extLst>
      <p:ext uri="{BB962C8B-B14F-4D97-AF65-F5344CB8AC3E}">
        <p14:creationId xmlns:p14="http://schemas.microsoft.com/office/powerpoint/2010/main" val="2004784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4799EF-9F3D-C390-D958-BED7C528884D}"/>
              </a:ext>
            </a:extLst>
          </p:cNvPr>
          <p:cNvSpPr>
            <a:spLocks noGrp="1"/>
          </p:cNvSpPr>
          <p:nvPr>
            <p:ph type="title"/>
          </p:nvPr>
        </p:nvSpPr>
        <p:spPr/>
        <p:txBody>
          <a:bodyPr/>
          <a:lstStyle/>
          <a:p>
            <a:pPr algn="ctr"/>
            <a:r>
              <a:rPr lang="nb-NO" dirty="0"/>
              <a:t>Tiden fram mot eksamen i grunnskolen</a:t>
            </a:r>
          </a:p>
        </p:txBody>
      </p:sp>
      <p:sp>
        <p:nvSpPr>
          <p:cNvPr id="3" name="Plassholder for tekst 2">
            <a:extLst>
              <a:ext uri="{FF2B5EF4-FFF2-40B4-BE49-F238E27FC236}">
                <a16:creationId xmlns:a16="http://schemas.microsoft.com/office/drawing/2014/main" id="{575B9D1B-F184-8937-993A-A8ABCA4E60E5}"/>
              </a:ext>
            </a:extLst>
          </p:cNvPr>
          <p:cNvSpPr>
            <a:spLocks noGrp="1"/>
          </p:cNvSpPr>
          <p:nvPr>
            <p:ph type="body" sz="quarter" idx="11"/>
          </p:nvPr>
        </p:nvSpPr>
        <p:spPr>
          <a:xfrm>
            <a:off x="2824480" y="2164988"/>
            <a:ext cx="8737600" cy="4144259"/>
          </a:xfrm>
        </p:spPr>
        <p:txBody>
          <a:bodyPr/>
          <a:lstStyle/>
          <a:p>
            <a:r>
              <a:rPr lang="nb-NO" dirty="0">
                <a:latin typeface="+mn-lt"/>
              </a:rPr>
              <a:t>Vi minner om fristen </a:t>
            </a:r>
            <a:r>
              <a:rPr lang="nb-NO" b="1" dirty="0">
                <a:latin typeface="+mn-lt"/>
              </a:rPr>
              <a:t>1. mars </a:t>
            </a:r>
            <a:r>
              <a:rPr lang="nb-NO" dirty="0">
                <a:latin typeface="+mn-lt"/>
              </a:rPr>
              <a:t>for å melde opp elever til eksamen. </a:t>
            </a:r>
          </a:p>
          <a:p>
            <a:r>
              <a:rPr lang="nb-NO" dirty="0">
                <a:latin typeface="+mn-lt"/>
              </a:rPr>
              <a:t>Sjekk at e-postadresse som er registrert i PAS er riktig. Det er denne e-posten </a:t>
            </a:r>
            <a:r>
              <a:rPr lang="nb-NO" dirty="0" err="1">
                <a:latin typeface="+mn-lt"/>
              </a:rPr>
              <a:t>Udir</a:t>
            </a:r>
            <a:r>
              <a:rPr lang="nb-NO" dirty="0">
                <a:latin typeface="+mn-lt"/>
              </a:rPr>
              <a:t> sender beskjeder til.</a:t>
            </a:r>
          </a:p>
          <a:p>
            <a:endParaRPr lang="nb-NO" b="1" i="0" dirty="0">
              <a:solidFill>
                <a:srgbClr val="303030"/>
              </a:solidFill>
              <a:effectLst/>
              <a:latin typeface="+mn-lt"/>
            </a:endParaRPr>
          </a:p>
          <a:p>
            <a:pPr algn="l"/>
            <a:r>
              <a:rPr lang="nb-NO" b="1" i="0" dirty="0">
                <a:solidFill>
                  <a:srgbClr val="303030"/>
                </a:solidFill>
                <a:effectLst/>
                <a:latin typeface="+mn-lt"/>
              </a:rPr>
              <a:t>Kandidater som er fritatt for vurdering med karakter i skriftlig sidemål - grunnskolen</a:t>
            </a:r>
          </a:p>
          <a:p>
            <a:pPr algn="l"/>
            <a:r>
              <a:rPr lang="nb-NO" b="0" i="0" dirty="0">
                <a:solidFill>
                  <a:srgbClr val="303030"/>
                </a:solidFill>
                <a:effectLst/>
                <a:latin typeface="+mn-lt"/>
              </a:rPr>
              <a:t>Kandidater som er fritatt for vurdering i skriftlig sidemål skal kun meldes på i hovedmålskoden NOR0218 og ha én eksamensdag. Den gamle fritakskoden NOR1415 skal ikke lenger brukes.</a:t>
            </a:r>
          </a:p>
          <a:p>
            <a:endParaRPr lang="nb-NO" dirty="0"/>
          </a:p>
        </p:txBody>
      </p:sp>
    </p:spTree>
    <p:extLst>
      <p:ext uri="{BB962C8B-B14F-4D97-AF65-F5344CB8AC3E}">
        <p14:creationId xmlns:p14="http://schemas.microsoft.com/office/powerpoint/2010/main" val="1881022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557220-C3C9-3B7C-0C8D-7AD1781F94D9}"/>
              </a:ext>
            </a:extLst>
          </p:cNvPr>
          <p:cNvSpPr>
            <a:spLocks noGrp="1"/>
          </p:cNvSpPr>
          <p:nvPr>
            <p:ph type="title"/>
          </p:nvPr>
        </p:nvSpPr>
        <p:spPr/>
        <p:txBody>
          <a:bodyPr/>
          <a:lstStyle/>
          <a:p>
            <a:pPr algn="ctr"/>
            <a:r>
              <a:rPr lang="nb-NO" dirty="0"/>
              <a:t>Testeksamen</a:t>
            </a:r>
          </a:p>
        </p:txBody>
      </p:sp>
      <p:sp>
        <p:nvSpPr>
          <p:cNvPr id="3" name="Plassholder for tekst 2">
            <a:extLst>
              <a:ext uri="{FF2B5EF4-FFF2-40B4-BE49-F238E27FC236}">
                <a16:creationId xmlns:a16="http://schemas.microsoft.com/office/drawing/2014/main" id="{9421A05E-26C6-C1E0-620F-09E567C015EF}"/>
              </a:ext>
            </a:extLst>
          </p:cNvPr>
          <p:cNvSpPr>
            <a:spLocks noGrp="1"/>
          </p:cNvSpPr>
          <p:nvPr>
            <p:ph type="body" sz="quarter" idx="11"/>
          </p:nvPr>
        </p:nvSpPr>
        <p:spPr>
          <a:xfrm>
            <a:off x="1057541" y="2164988"/>
            <a:ext cx="6440539" cy="4144259"/>
          </a:xfrm>
        </p:spPr>
        <p:txBody>
          <a:bodyPr/>
          <a:lstStyle/>
          <a:p>
            <a:r>
              <a:rPr lang="nb-NO" dirty="0">
                <a:latin typeface="+mn-lt"/>
              </a:rPr>
              <a:t>Obligatorisk for alle videregående skoler, men anbefales for alle grunnskolene</a:t>
            </a:r>
          </a:p>
          <a:p>
            <a:r>
              <a:rPr lang="nb-NO" dirty="0">
                <a:latin typeface="+mn-lt"/>
              </a:rPr>
              <a:t>På testeksamen kan skolene teste utstyr og teknisk oppsett.</a:t>
            </a:r>
          </a:p>
          <a:p>
            <a:r>
              <a:rPr lang="nb-NO" dirty="0">
                <a:latin typeface="+mn-lt"/>
                <a:hlinkClick r:id="rId3"/>
              </a:rPr>
              <a:t>Testeksamen | udir.no</a:t>
            </a:r>
            <a:endParaRPr lang="nb-NO" dirty="0">
              <a:latin typeface="+mn-lt"/>
            </a:endParaRPr>
          </a:p>
          <a:p>
            <a:endParaRPr lang="nb-NO" dirty="0">
              <a:latin typeface="+mn-lt"/>
            </a:endParaRPr>
          </a:p>
          <a:p>
            <a:r>
              <a:rPr lang="nb-NO" u="sng" dirty="0">
                <a:latin typeface="+mn-lt"/>
              </a:rPr>
              <a:t>Legg til fiktive kandidater-knapp </a:t>
            </a:r>
            <a:r>
              <a:rPr lang="nb-NO" dirty="0">
                <a:latin typeface="+mn-lt"/>
              </a:rPr>
              <a:t>som bare finnes på testeksamenskodene – </a:t>
            </a:r>
            <a:r>
              <a:rPr lang="nb-NO" dirty="0" err="1">
                <a:latin typeface="+mn-lt"/>
              </a:rPr>
              <a:t>max</a:t>
            </a:r>
            <a:r>
              <a:rPr lang="nb-NO" dirty="0">
                <a:latin typeface="+mn-lt"/>
              </a:rPr>
              <a:t>. antall 30 i hver gruppe, velge målform og så opprette – kan legge inn ekte kandidater i samme gruppe</a:t>
            </a:r>
          </a:p>
          <a:p>
            <a:endParaRPr lang="nb-NO" dirty="0"/>
          </a:p>
        </p:txBody>
      </p:sp>
      <p:sp>
        <p:nvSpPr>
          <p:cNvPr id="4" name="Plassholder for tekst 3">
            <a:extLst>
              <a:ext uri="{FF2B5EF4-FFF2-40B4-BE49-F238E27FC236}">
                <a16:creationId xmlns:a16="http://schemas.microsoft.com/office/drawing/2014/main" id="{28990327-B28D-FCFB-98A3-5F152834C651}"/>
              </a:ext>
            </a:extLst>
          </p:cNvPr>
          <p:cNvSpPr>
            <a:spLocks noGrp="1"/>
          </p:cNvSpPr>
          <p:nvPr>
            <p:ph type="body" sz="quarter" idx="12"/>
          </p:nvPr>
        </p:nvSpPr>
        <p:spPr>
          <a:xfrm>
            <a:off x="8148320" y="2158799"/>
            <a:ext cx="2977999" cy="4144259"/>
          </a:xfrm>
        </p:spPr>
        <p:txBody>
          <a:bodyPr/>
          <a:lstStyle/>
          <a:p>
            <a:r>
              <a:rPr lang="nb-NO" dirty="0"/>
              <a:t>Datoer:</a:t>
            </a:r>
          </a:p>
          <a:p>
            <a:pPr algn="l"/>
            <a:r>
              <a:rPr lang="nb-NO" b="0" i="0" dirty="0">
                <a:solidFill>
                  <a:srgbClr val="303030"/>
                </a:solidFill>
                <a:effectLst/>
                <a:latin typeface="Roboto" panose="02000000000000000000" pitchFamily="2" charset="0"/>
              </a:rPr>
              <a:t>14. mars, påmelding fra 8. februar</a:t>
            </a:r>
          </a:p>
          <a:p>
            <a:pPr algn="l"/>
            <a:r>
              <a:rPr lang="nb-NO" b="0" i="0" dirty="0">
                <a:solidFill>
                  <a:srgbClr val="303030"/>
                </a:solidFill>
                <a:effectLst/>
                <a:latin typeface="Roboto" panose="02000000000000000000" pitchFamily="2" charset="0"/>
              </a:rPr>
              <a:t>25. april og 26. april, påmelding fra 21. mars</a:t>
            </a:r>
          </a:p>
          <a:p>
            <a:pPr algn="l"/>
            <a:endParaRPr lang="nb-NO" dirty="0"/>
          </a:p>
        </p:txBody>
      </p:sp>
    </p:spTree>
    <p:extLst>
      <p:ext uri="{BB962C8B-B14F-4D97-AF65-F5344CB8AC3E}">
        <p14:creationId xmlns:p14="http://schemas.microsoft.com/office/powerpoint/2010/main" val="2592537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557220-C3C9-3B7C-0C8D-7AD1781F94D9}"/>
              </a:ext>
            </a:extLst>
          </p:cNvPr>
          <p:cNvSpPr>
            <a:spLocks noGrp="1"/>
          </p:cNvSpPr>
          <p:nvPr>
            <p:ph type="title"/>
          </p:nvPr>
        </p:nvSpPr>
        <p:spPr/>
        <p:txBody>
          <a:bodyPr/>
          <a:lstStyle/>
          <a:p>
            <a:pPr algn="ctr"/>
            <a:r>
              <a:rPr lang="nb-NO" dirty="0"/>
              <a:t>Svar på spørsmål om eksamen</a:t>
            </a:r>
          </a:p>
        </p:txBody>
      </p:sp>
      <p:sp>
        <p:nvSpPr>
          <p:cNvPr id="3" name="Plassholder for tekst 2">
            <a:extLst>
              <a:ext uri="{FF2B5EF4-FFF2-40B4-BE49-F238E27FC236}">
                <a16:creationId xmlns:a16="http://schemas.microsoft.com/office/drawing/2014/main" id="{9421A05E-26C6-C1E0-620F-09E567C015EF}"/>
              </a:ext>
            </a:extLst>
          </p:cNvPr>
          <p:cNvSpPr>
            <a:spLocks noGrp="1"/>
          </p:cNvSpPr>
          <p:nvPr>
            <p:ph type="body" sz="quarter" idx="11"/>
          </p:nvPr>
        </p:nvSpPr>
        <p:spPr>
          <a:xfrm>
            <a:off x="1057541" y="2164988"/>
            <a:ext cx="3951339" cy="4144259"/>
          </a:xfrm>
        </p:spPr>
        <p:txBody>
          <a:bodyPr/>
          <a:lstStyle/>
          <a:p>
            <a:r>
              <a:rPr lang="nb-NO" sz="1800" b="1" kern="100" dirty="0">
                <a:effectLst/>
                <a:latin typeface="+mn-lt"/>
                <a:ea typeface="Calibri" panose="020F0502020204030204" pitchFamily="34" charset="0"/>
                <a:cs typeface="Times New Roman" panose="02020603050405020304" pitchFamily="18" charset="0"/>
              </a:rPr>
              <a:t>Spørsmål: </a:t>
            </a:r>
          </a:p>
          <a:p>
            <a:r>
              <a:rPr lang="nb-NO" sz="1800" i="1" kern="100" dirty="0">
                <a:effectLst/>
                <a:latin typeface="+mn-lt"/>
                <a:ea typeface="Calibri" panose="020F0502020204030204" pitchFamily="34" charset="0"/>
                <a:cs typeface="Times New Roman" panose="02020603050405020304" pitchFamily="18" charset="0"/>
              </a:rPr>
              <a:t>Kan dere si noe om skriftlig eksamen og utfordringene vi står i med Chat GPT? Noen råd til skolene? </a:t>
            </a:r>
            <a:endParaRPr lang="nb-NO" sz="1800" kern="100" dirty="0">
              <a:effectLst/>
              <a:latin typeface="+mn-lt"/>
              <a:ea typeface="Calibri" panose="020F0502020204030204" pitchFamily="34" charset="0"/>
              <a:cs typeface="Times New Roman" panose="02020603050405020304" pitchFamily="18" charset="0"/>
            </a:endParaRPr>
          </a:p>
          <a:p>
            <a:endParaRPr lang="nb-NO" dirty="0"/>
          </a:p>
        </p:txBody>
      </p:sp>
      <p:sp>
        <p:nvSpPr>
          <p:cNvPr id="4" name="Plassholder for tekst 3">
            <a:extLst>
              <a:ext uri="{FF2B5EF4-FFF2-40B4-BE49-F238E27FC236}">
                <a16:creationId xmlns:a16="http://schemas.microsoft.com/office/drawing/2014/main" id="{28990327-B28D-FCFB-98A3-5F152834C651}"/>
              </a:ext>
            </a:extLst>
          </p:cNvPr>
          <p:cNvSpPr>
            <a:spLocks noGrp="1"/>
          </p:cNvSpPr>
          <p:nvPr>
            <p:ph type="body" sz="quarter" idx="12"/>
          </p:nvPr>
        </p:nvSpPr>
        <p:spPr>
          <a:xfrm>
            <a:off x="5008880" y="2158799"/>
            <a:ext cx="6117439" cy="4144259"/>
          </a:xfrm>
        </p:spPr>
        <p:txBody>
          <a:bodyPr/>
          <a:lstStyle/>
          <a:p>
            <a:r>
              <a:rPr lang="nb-NO" sz="1800" b="1" kern="100" dirty="0">
                <a:effectLst/>
                <a:latin typeface="+mn-lt"/>
                <a:ea typeface="Calibri" panose="020F0502020204030204" pitchFamily="34" charset="0"/>
                <a:cs typeface="Times New Roman" panose="02020603050405020304" pitchFamily="18" charset="0"/>
              </a:rPr>
              <a:t>Svar: </a:t>
            </a:r>
          </a:p>
          <a:p>
            <a:r>
              <a:rPr lang="nb-NO" sz="1800" dirty="0">
                <a:effectLst/>
                <a:latin typeface="+mn-lt"/>
                <a:ea typeface="Calibri" panose="020F0502020204030204" pitchFamily="34" charset="0"/>
              </a:rPr>
              <a:t>Dette jobbes det med sentralt, følg med på </a:t>
            </a:r>
            <a:r>
              <a:rPr lang="nb-NO" sz="1800" dirty="0" err="1">
                <a:effectLst/>
                <a:latin typeface="+mn-lt"/>
                <a:ea typeface="Calibri" panose="020F0502020204030204" pitchFamily="34" charset="0"/>
              </a:rPr>
              <a:t>Udir</a:t>
            </a:r>
            <a:r>
              <a:rPr lang="nb-NO" sz="1800" dirty="0">
                <a:effectLst/>
                <a:latin typeface="+mn-lt"/>
                <a:ea typeface="Calibri" panose="020F0502020204030204" pitchFamily="34" charset="0"/>
              </a:rPr>
              <a:t> sine sider. </a:t>
            </a:r>
          </a:p>
          <a:p>
            <a:endParaRPr lang="nb-NO" sz="1800" dirty="0">
              <a:latin typeface="+mn-lt"/>
              <a:ea typeface="Calibri" panose="020F0502020204030204" pitchFamily="34" charset="0"/>
            </a:endParaRPr>
          </a:p>
          <a:p>
            <a:r>
              <a:rPr lang="nb-NO" sz="1800" dirty="0" err="1">
                <a:effectLst/>
                <a:latin typeface="+mn-lt"/>
                <a:ea typeface="Calibri" panose="020F0502020204030204" pitchFamily="34" charset="0"/>
              </a:rPr>
              <a:t>Udir</a:t>
            </a:r>
            <a:r>
              <a:rPr lang="nb-NO" sz="1800" dirty="0">
                <a:effectLst/>
                <a:latin typeface="+mn-lt"/>
                <a:ea typeface="Calibri" panose="020F0502020204030204" pitchFamily="34" charset="0"/>
              </a:rPr>
              <a:t> viser til endringer mht. forberedelsesmateriell</a:t>
            </a:r>
          </a:p>
          <a:p>
            <a:endParaRPr lang="nb-NO" sz="1800" dirty="0">
              <a:latin typeface="+mn-lt"/>
              <a:ea typeface="Calibri" panose="020F0502020204030204" pitchFamily="34" charset="0"/>
            </a:endParaRPr>
          </a:p>
          <a:p>
            <a:r>
              <a:rPr lang="nb-NO" sz="1800" dirty="0">
                <a:effectLst/>
                <a:latin typeface="+mn-lt"/>
                <a:ea typeface="Calibri" panose="020F0502020204030204" pitchFamily="34" charset="0"/>
              </a:rPr>
              <a:t>Gjøre det mer utfordrende å kunne lage ferdig tekst på forhånd</a:t>
            </a:r>
          </a:p>
          <a:p>
            <a:endParaRPr lang="nb-NO" sz="1800" dirty="0">
              <a:effectLst/>
              <a:latin typeface="+mn-lt"/>
              <a:ea typeface="Calibri" panose="020F0502020204030204" pitchFamily="34" charset="0"/>
            </a:endParaRPr>
          </a:p>
          <a:p>
            <a:r>
              <a:rPr lang="nb-NO" dirty="0">
                <a:latin typeface="+mn-lt"/>
              </a:rPr>
              <a:t>KI-offline er vanskeligst å løse – rapportert inn på høy risiko </a:t>
            </a:r>
          </a:p>
          <a:p>
            <a:endParaRPr lang="nb-NO" dirty="0"/>
          </a:p>
        </p:txBody>
      </p:sp>
    </p:spTree>
    <p:extLst>
      <p:ext uri="{BB962C8B-B14F-4D97-AF65-F5344CB8AC3E}">
        <p14:creationId xmlns:p14="http://schemas.microsoft.com/office/powerpoint/2010/main" val="1644001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C366FE-1C9C-E7AF-41C0-F0CB2FBA0E7D}"/>
              </a:ext>
            </a:extLst>
          </p:cNvPr>
          <p:cNvSpPr>
            <a:spLocks noGrp="1"/>
          </p:cNvSpPr>
          <p:nvPr>
            <p:ph type="title"/>
          </p:nvPr>
        </p:nvSpPr>
        <p:spPr/>
        <p:txBody>
          <a:bodyPr/>
          <a:lstStyle/>
          <a:p>
            <a:pPr algn="ctr"/>
            <a:r>
              <a:rPr lang="nb-NO" i="1" dirty="0"/>
              <a:t>Blir det endringer til eksamen våren 2024?</a:t>
            </a:r>
          </a:p>
        </p:txBody>
      </p:sp>
      <p:sp>
        <p:nvSpPr>
          <p:cNvPr id="3" name="Plassholder for tekst 2">
            <a:extLst>
              <a:ext uri="{FF2B5EF4-FFF2-40B4-BE49-F238E27FC236}">
                <a16:creationId xmlns:a16="http://schemas.microsoft.com/office/drawing/2014/main" id="{40F7E64F-FC28-D136-4DFC-6555322B27F0}"/>
              </a:ext>
            </a:extLst>
          </p:cNvPr>
          <p:cNvSpPr>
            <a:spLocks noGrp="1"/>
          </p:cNvSpPr>
          <p:nvPr>
            <p:ph type="body" sz="quarter" idx="11"/>
          </p:nvPr>
        </p:nvSpPr>
        <p:spPr>
          <a:xfrm>
            <a:off x="2519680" y="2164988"/>
            <a:ext cx="9337040" cy="4144259"/>
          </a:xfrm>
        </p:spPr>
        <p:txBody>
          <a:bodyPr/>
          <a:lstStyle/>
          <a:p>
            <a:pPr>
              <a:lnSpc>
                <a:spcPct val="107000"/>
              </a:lnSpc>
              <a:spcAft>
                <a:spcPts val="800"/>
              </a:spcAft>
            </a:pPr>
            <a:r>
              <a:rPr lang="nb-NO" sz="1800" b="1" kern="100" dirty="0">
                <a:effectLst/>
                <a:latin typeface="+mn-lt"/>
                <a:ea typeface="Calibri" panose="020F0502020204030204" pitchFamily="34" charset="0"/>
                <a:cs typeface="Times New Roman" panose="02020603050405020304" pitchFamily="18" charset="0"/>
              </a:rPr>
              <a:t>Trykkede oppgaver:</a:t>
            </a:r>
            <a:r>
              <a:rPr lang="nb-NO" sz="1800" kern="100" dirty="0">
                <a:effectLst/>
                <a:latin typeface="+mn-lt"/>
                <a:ea typeface="Calibri" panose="020F0502020204030204" pitchFamily="34" charset="0"/>
                <a:cs typeface="Times New Roman" panose="02020603050405020304" pitchFamily="18" charset="0"/>
              </a:rPr>
              <a:t> </a:t>
            </a:r>
          </a:p>
          <a:p>
            <a:pPr>
              <a:lnSpc>
                <a:spcPct val="107000"/>
              </a:lnSpc>
              <a:spcAft>
                <a:spcPts val="800"/>
              </a:spcAft>
            </a:pPr>
            <a:r>
              <a:rPr lang="nb-NO" sz="1800" kern="100" dirty="0">
                <a:effectLst/>
                <a:latin typeface="+mn-lt"/>
                <a:ea typeface="Calibri" panose="020F0502020204030204" pitchFamily="34" charset="0"/>
                <a:cs typeface="Times New Roman" panose="02020603050405020304" pitchFamily="18" charset="0"/>
              </a:rPr>
              <a:t>NORSK i alle fagkoder</a:t>
            </a:r>
          </a:p>
          <a:p>
            <a:pPr>
              <a:lnSpc>
                <a:spcPct val="107000"/>
              </a:lnSpc>
              <a:spcAft>
                <a:spcPts val="800"/>
              </a:spcAft>
            </a:pPr>
            <a:r>
              <a:rPr lang="nb-NO" sz="1800" kern="100" dirty="0">
                <a:latin typeface="+mn-lt"/>
                <a:ea typeface="Calibri" panose="020F0502020204030204" pitchFamily="34" charset="0"/>
                <a:cs typeface="Times New Roman" panose="02020603050405020304" pitchFamily="18" charset="0"/>
              </a:rPr>
              <a:t>Økonomifag</a:t>
            </a:r>
          </a:p>
          <a:p>
            <a:pPr>
              <a:lnSpc>
                <a:spcPct val="107000"/>
              </a:lnSpc>
              <a:spcAft>
                <a:spcPts val="800"/>
              </a:spcAft>
            </a:pPr>
            <a:r>
              <a:rPr lang="nb-NO" sz="1800" kern="100" dirty="0">
                <a:effectLst/>
                <a:latin typeface="+mn-lt"/>
                <a:ea typeface="Calibri" panose="020F0502020204030204" pitchFamily="34" charset="0"/>
                <a:cs typeface="Times New Roman" panose="02020603050405020304" pitchFamily="18" charset="0"/>
              </a:rPr>
              <a:t>Del 1 MATEMATIKK i grunnskolen pga. </a:t>
            </a:r>
            <a:r>
              <a:rPr lang="nb-NO" sz="1800" kern="100" dirty="0">
                <a:latin typeface="+mn-lt"/>
                <a:ea typeface="Calibri" panose="020F0502020204030204" pitchFamily="34" charset="0"/>
                <a:cs typeface="Times New Roman" panose="02020603050405020304" pitchFamily="18" charset="0"/>
              </a:rPr>
              <a:t>todelt oppgave, del 1 skal besvares med penn (ordinært etter 1t)</a:t>
            </a:r>
            <a:endParaRPr lang="nb-NO" sz="1800" kern="1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b-NO" sz="1800" kern="100" dirty="0">
                <a:effectLst/>
                <a:latin typeface="+mn-lt"/>
                <a:ea typeface="Calibri" panose="020F0502020204030204" pitchFamily="34" charset="0"/>
                <a:cs typeface="Times New Roman" panose="02020603050405020304" pitchFamily="18" charset="0"/>
              </a:rPr>
              <a:t>Trykket informasjonsmateriell vil bli sendt til alle eksamenslokaler – kommer også digitalt</a:t>
            </a:r>
          </a:p>
          <a:p>
            <a:r>
              <a:rPr lang="nb-NO" b="1" dirty="0">
                <a:latin typeface="+mn-lt"/>
              </a:rPr>
              <a:t>Som tidligere: </a:t>
            </a:r>
            <a:r>
              <a:rPr lang="nb-NO" dirty="0">
                <a:latin typeface="+mn-lt"/>
                <a:hlinkClick r:id="rId2"/>
              </a:rPr>
              <a:t>Viktige meldinger om eksamen | udir.no</a:t>
            </a:r>
            <a:endParaRPr lang="nb-NO" dirty="0">
              <a:latin typeface="+mn-lt"/>
            </a:endParaRPr>
          </a:p>
        </p:txBody>
      </p:sp>
    </p:spTree>
    <p:extLst>
      <p:ext uri="{BB962C8B-B14F-4D97-AF65-F5344CB8AC3E}">
        <p14:creationId xmlns:p14="http://schemas.microsoft.com/office/powerpoint/2010/main" val="465286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557220-C3C9-3B7C-0C8D-7AD1781F94D9}"/>
              </a:ext>
            </a:extLst>
          </p:cNvPr>
          <p:cNvSpPr>
            <a:spLocks noGrp="1"/>
          </p:cNvSpPr>
          <p:nvPr>
            <p:ph type="title"/>
          </p:nvPr>
        </p:nvSpPr>
        <p:spPr/>
        <p:txBody>
          <a:bodyPr/>
          <a:lstStyle/>
          <a:p>
            <a:pPr algn="ctr"/>
            <a:r>
              <a:rPr lang="nb-NO" dirty="0"/>
              <a:t>Vurdering</a:t>
            </a:r>
          </a:p>
        </p:txBody>
      </p:sp>
      <p:sp>
        <p:nvSpPr>
          <p:cNvPr id="3" name="Plassholder for tekst 2">
            <a:extLst>
              <a:ext uri="{FF2B5EF4-FFF2-40B4-BE49-F238E27FC236}">
                <a16:creationId xmlns:a16="http://schemas.microsoft.com/office/drawing/2014/main" id="{9421A05E-26C6-C1E0-620F-09E567C015EF}"/>
              </a:ext>
            </a:extLst>
          </p:cNvPr>
          <p:cNvSpPr>
            <a:spLocks noGrp="1"/>
          </p:cNvSpPr>
          <p:nvPr>
            <p:ph type="body" sz="quarter" idx="11"/>
          </p:nvPr>
        </p:nvSpPr>
        <p:spPr/>
        <p:txBody>
          <a:bodyPr/>
          <a:lstStyle/>
          <a:p>
            <a:endParaRPr lang="nb-NO" dirty="0"/>
          </a:p>
          <a:p>
            <a:endParaRPr lang="nb-NO" dirty="0"/>
          </a:p>
          <a:p>
            <a:endParaRPr lang="nb-NO" dirty="0"/>
          </a:p>
          <a:p>
            <a:endParaRPr lang="nb-NO" dirty="0"/>
          </a:p>
          <a:p>
            <a:endParaRPr lang="nb-NO" dirty="0"/>
          </a:p>
          <a:p>
            <a:endParaRPr lang="nb-NO" dirty="0"/>
          </a:p>
          <a:p>
            <a:endParaRPr lang="nb-NO" dirty="0"/>
          </a:p>
        </p:txBody>
      </p:sp>
      <p:sp>
        <p:nvSpPr>
          <p:cNvPr id="4" name="Plassholder for tekst 3">
            <a:extLst>
              <a:ext uri="{FF2B5EF4-FFF2-40B4-BE49-F238E27FC236}">
                <a16:creationId xmlns:a16="http://schemas.microsoft.com/office/drawing/2014/main" id="{28990327-B28D-FCFB-98A3-5F152834C651}"/>
              </a:ext>
            </a:extLst>
          </p:cNvPr>
          <p:cNvSpPr>
            <a:spLocks noGrp="1"/>
          </p:cNvSpPr>
          <p:nvPr>
            <p:ph type="body" sz="quarter" idx="12"/>
          </p:nvPr>
        </p:nvSpPr>
        <p:spPr>
          <a:xfrm>
            <a:off x="1666240" y="2158799"/>
            <a:ext cx="9460079" cy="4144259"/>
          </a:xfrm>
        </p:spPr>
        <p:txBody>
          <a:bodyPr/>
          <a:lstStyle/>
          <a:p>
            <a:endParaRPr lang="nb-NO" dirty="0"/>
          </a:p>
          <a:p>
            <a:r>
              <a:rPr lang="nb-NO" dirty="0">
                <a:latin typeface="+mn-lt"/>
              </a:rPr>
              <a:t>For mer generell informasjon om vurdering og klagebehandling viser vi til vår informasjonsvideo på vår nettside og Utdanningsdirektoratets sider.</a:t>
            </a:r>
          </a:p>
          <a:p>
            <a:endParaRPr lang="nb-NO" dirty="0">
              <a:latin typeface="+mn-lt"/>
              <a:hlinkClick r:id="rId3"/>
            </a:endParaRPr>
          </a:p>
          <a:p>
            <a:r>
              <a:rPr lang="nb-NO" dirty="0">
                <a:latin typeface="+mn-lt"/>
                <a:hlinkClick r:id="rId3"/>
              </a:rPr>
              <a:t>Om behandling av klage på standpunktkarakter og eksamenskarakter | Statsforvalteren i Agder</a:t>
            </a:r>
            <a:endParaRPr lang="nb-NO" dirty="0">
              <a:latin typeface="+mn-lt"/>
            </a:endParaRPr>
          </a:p>
          <a:p>
            <a:endParaRPr lang="nb-NO" dirty="0">
              <a:latin typeface="+mn-lt"/>
            </a:endParaRPr>
          </a:p>
          <a:p>
            <a:r>
              <a:rPr lang="nb-NO" dirty="0">
                <a:latin typeface="+mn-lt"/>
                <a:hlinkClick r:id="rId4"/>
              </a:rPr>
              <a:t>Vurderingspraksis | udir.no</a:t>
            </a:r>
            <a:endParaRPr lang="nb-NO" dirty="0">
              <a:latin typeface="+mn-lt"/>
            </a:endParaRPr>
          </a:p>
          <a:p>
            <a:endParaRPr lang="nb-NO" i="1" dirty="0">
              <a:solidFill>
                <a:srgbClr val="333333"/>
              </a:solidFill>
              <a:latin typeface="Helvetica Neue"/>
            </a:endParaRPr>
          </a:p>
          <a:p>
            <a:endParaRPr lang="nb-NO" i="1" dirty="0"/>
          </a:p>
        </p:txBody>
      </p:sp>
    </p:spTree>
    <p:extLst>
      <p:ext uri="{BB962C8B-B14F-4D97-AF65-F5344CB8AC3E}">
        <p14:creationId xmlns:p14="http://schemas.microsoft.com/office/powerpoint/2010/main" val="1607146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063D9E-61F8-90E8-0EB2-E7EC514A70B0}"/>
              </a:ext>
            </a:extLst>
          </p:cNvPr>
          <p:cNvSpPr>
            <a:spLocks noGrp="1"/>
          </p:cNvSpPr>
          <p:nvPr>
            <p:ph type="title"/>
          </p:nvPr>
        </p:nvSpPr>
        <p:spPr/>
        <p:txBody>
          <a:bodyPr/>
          <a:lstStyle/>
          <a:p>
            <a:pPr algn="ctr"/>
            <a:r>
              <a:rPr lang="nb-NO" dirty="0"/>
              <a:t>Svar på spørsmål om vurdering</a:t>
            </a:r>
          </a:p>
        </p:txBody>
      </p:sp>
      <p:sp>
        <p:nvSpPr>
          <p:cNvPr id="3" name="Plassholder for tekst 2">
            <a:extLst>
              <a:ext uri="{FF2B5EF4-FFF2-40B4-BE49-F238E27FC236}">
                <a16:creationId xmlns:a16="http://schemas.microsoft.com/office/drawing/2014/main" id="{BAA57388-67E2-0F5E-1A5D-91F1783B2F1E}"/>
              </a:ext>
            </a:extLst>
          </p:cNvPr>
          <p:cNvSpPr>
            <a:spLocks noGrp="1"/>
          </p:cNvSpPr>
          <p:nvPr>
            <p:ph type="body" sz="quarter" idx="11"/>
          </p:nvPr>
        </p:nvSpPr>
        <p:spPr>
          <a:xfrm>
            <a:off x="1057541" y="2164988"/>
            <a:ext cx="3250299" cy="4144259"/>
          </a:xfrm>
        </p:spPr>
        <p:txBody>
          <a:bodyPr/>
          <a:lstStyle/>
          <a:p>
            <a:r>
              <a:rPr lang="nb-NO" sz="1800" b="1" i="1" dirty="0">
                <a:effectLst/>
                <a:latin typeface="Open Sans" panose="020B0606030504020204" pitchFamily="34" charset="0"/>
                <a:ea typeface="Calibri" panose="020F0502020204030204" pitchFamily="34" charset="0"/>
              </a:rPr>
              <a:t>Spørsmål:</a:t>
            </a:r>
          </a:p>
          <a:p>
            <a:r>
              <a:rPr lang="nb-NO" sz="1800" i="1" dirty="0">
                <a:effectLst/>
                <a:latin typeface="Open Sans" panose="020B0606030504020204" pitchFamily="34" charset="0"/>
                <a:ea typeface="Calibri" panose="020F0502020204030204" pitchFamily="34" charset="0"/>
              </a:rPr>
              <a:t>Hvordan kan vi, i klagesaker, dokumentere godt nok at skolen har fulgt gjeldende regler for karaktersetting?</a:t>
            </a:r>
            <a:r>
              <a:rPr lang="nb-NO" sz="1800" dirty="0">
                <a:effectLst/>
                <a:latin typeface="Open Sans" panose="020B0606030504020204" pitchFamily="34" charset="0"/>
                <a:ea typeface="Calibri" panose="020F0502020204030204" pitchFamily="34" charset="0"/>
              </a:rPr>
              <a:t> </a:t>
            </a:r>
            <a:endParaRPr lang="nb-NO" dirty="0"/>
          </a:p>
        </p:txBody>
      </p:sp>
      <p:sp>
        <p:nvSpPr>
          <p:cNvPr id="4" name="Plassholder for tekst 3">
            <a:extLst>
              <a:ext uri="{FF2B5EF4-FFF2-40B4-BE49-F238E27FC236}">
                <a16:creationId xmlns:a16="http://schemas.microsoft.com/office/drawing/2014/main" id="{006E001E-A017-BD1E-1324-AA13C0605F9F}"/>
              </a:ext>
            </a:extLst>
          </p:cNvPr>
          <p:cNvSpPr>
            <a:spLocks noGrp="1"/>
          </p:cNvSpPr>
          <p:nvPr>
            <p:ph type="body" sz="quarter" idx="12"/>
          </p:nvPr>
        </p:nvSpPr>
        <p:spPr>
          <a:xfrm>
            <a:off x="4196080" y="2158799"/>
            <a:ext cx="6930239" cy="4144259"/>
          </a:xfrm>
        </p:spPr>
        <p:txBody>
          <a:bodyPr/>
          <a:lstStyle/>
          <a:p>
            <a:r>
              <a:rPr lang="nb-NO" b="1" dirty="0">
                <a:latin typeface="+mn-lt"/>
              </a:rPr>
              <a:t>Svar:</a:t>
            </a:r>
          </a:p>
          <a:p>
            <a:r>
              <a:rPr lang="nb-NO" kern="100" dirty="0">
                <a:latin typeface="+mn-lt"/>
                <a:ea typeface="Calibri" panose="020F0502020204030204" pitchFamily="34" charset="0"/>
                <a:cs typeface="Times New Roman" panose="02020603050405020304" pitchFamily="18" charset="0"/>
              </a:rPr>
              <a:t>Dokumentere at det er en vurdering av elevens samlede kompetanse </a:t>
            </a:r>
          </a:p>
          <a:p>
            <a:endParaRPr lang="nb-NO" u="sng" kern="100" dirty="0">
              <a:latin typeface="+mn-lt"/>
              <a:ea typeface="Calibri" panose="020F0502020204030204" pitchFamily="34" charset="0"/>
              <a:cs typeface="Times New Roman" panose="02020603050405020304" pitchFamily="18" charset="0"/>
            </a:endParaRPr>
          </a:p>
          <a:p>
            <a:r>
              <a:rPr lang="nb-NO" u="sng" kern="100" dirty="0">
                <a:latin typeface="+mn-lt"/>
                <a:ea typeface="Calibri" panose="020F0502020204030204" pitchFamily="34" charset="0"/>
                <a:cs typeface="Times New Roman" panose="02020603050405020304" pitchFamily="18" charset="0"/>
              </a:rPr>
              <a:t>Videre redegjøre for:</a:t>
            </a:r>
          </a:p>
          <a:p>
            <a:pPr marL="342900" indent="-342900">
              <a:buFont typeface="Wingdings" panose="05000000000000000000" pitchFamily="2" charset="2"/>
              <a:buChar char="§"/>
            </a:pPr>
            <a:r>
              <a:rPr lang="nb-NO" kern="100" dirty="0">
                <a:latin typeface="+mn-lt"/>
                <a:ea typeface="Calibri" panose="020F0502020204030204" pitchFamily="34" charset="0"/>
                <a:cs typeface="Times New Roman" panose="02020603050405020304" pitchFamily="18" charset="0"/>
              </a:rPr>
              <a:t>Eleven </a:t>
            </a:r>
            <a:r>
              <a:rPr lang="nb-NO" u="sng" kern="100" dirty="0">
                <a:latin typeface="+mn-lt"/>
                <a:ea typeface="Calibri" panose="020F0502020204030204" pitchFamily="34" charset="0"/>
                <a:cs typeface="Times New Roman" panose="02020603050405020304" pitchFamily="18" charset="0"/>
              </a:rPr>
              <a:t>er gjort kjent </a:t>
            </a:r>
            <a:r>
              <a:rPr lang="nb-NO" kern="100" dirty="0">
                <a:latin typeface="+mn-lt"/>
                <a:ea typeface="Calibri" panose="020F0502020204030204" pitchFamily="34" charset="0"/>
                <a:cs typeface="Times New Roman" panose="02020603050405020304" pitchFamily="18" charset="0"/>
              </a:rPr>
              <a:t>med v</a:t>
            </a:r>
            <a:r>
              <a:rPr lang="nb-NO" kern="100" dirty="0">
                <a:effectLst/>
                <a:latin typeface="+mn-lt"/>
                <a:ea typeface="Calibri" panose="020F0502020204030204" pitchFamily="34" charset="0"/>
                <a:cs typeface="Times New Roman" panose="02020603050405020304" pitchFamily="18" charset="0"/>
              </a:rPr>
              <a:t>urderingskriterier/kjennetegn for måloppnåelse</a:t>
            </a:r>
            <a:endParaRPr lang="nb-NO" dirty="0">
              <a:latin typeface="+mn-lt"/>
              <a:ea typeface="Calibri" panose="020F0502020204030204" pitchFamily="34" charset="0"/>
            </a:endParaRPr>
          </a:p>
          <a:p>
            <a:pPr marL="342900" indent="-342900">
              <a:buFont typeface="Wingdings" panose="05000000000000000000" pitchFamily="2" charset="2"/>
              <a:buChar char="§"/>
            </a:pPr>
            <a:r>
              <a:rPr lang="nb-NO" dirty="0">
                <a:latin typeface="+mn-lt"/>
                <a:ea typeface="Calibri" panose="020F0502020204030204" pitchFamily="34" charset="0"/>
              </a:rPr>
              <a:t>K</a:t>
            </a:r>
            <a:r>
              <a:rPr lang="nb-NO" dirty="0">
                <a:effectLst/>
                <a:latin typeface="+mn-lt"/>
                <a:ea typeface="Calibri" panose="020F0502020204030204" pitchFamily="34" charset="0"/>
              </a:rPr>
              <a:t>onkrete vurderingssituasjonene hvor eleven får vist kompetanse på </a:t>
            </a:r>
            <a:r>
              <a:rPr lang="nb-NO" u="sng" dirty="0">
                <a:effectLst/>
                <a:latin typeface="+mn-lt"/>
                <a:ea typeface="Calibri" panose="020F0502020204030204" pitchFamily="34" charset="0"/>
              </a:rPr>
              <a:t>flere og varierte måter</a:t>
            </a:r>
            <a:endParaRPr lang="nb-NO" u="sng" kern="100" dirty="0">
              <a:latin typeface="+mn-lt"/>
              <a:ea typeface="Calibri" panose="020F0502020204030204" pitchFamily="34" charset="0"/>
              <a:cs typeface="Times New Roman" panose="02020603050405020304" pitchFamily="18" charset="0"/>
            </a:endParaRPr>
          </a:p>
          <a:p>
            <a:r>
              <a:rPr lang="nb-NO" sz="1600" dirty="0">
                <a:hlinkClick r:id="rId3"/>
              </a:rPr>
              <a:t>Behandling av klager på standpunktkarakterer i fag | udir.no</a:t>
            </a:r>
            <a:endParaRPr lang="nb-NO" sz="1800" kern="100" dirty="0">
              <a:latin typeface="Open Sans" panose="020B0606030504020204" pitchFamily="34" charset="0"/>
              <a:ea typeface="Calibri" panose="020F0502020204030204" pitchFamily="34" charset="0"/>
              <a:cs typeface="Times New Roman" panose="02020603050405020304" pitchFamily="18" charset="0"/>
            </a:endParaRPr>
          </a:p>
          <a:p>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kern="100" dirty="0">
              <a:latin typeface="Open Sans" panose="020B060603050402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3424339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8C4079-58A1-FA76-413F-7104893D333C}"/>
              </a:ext>
            </a:extLst>
          </p:cNvPr>
          <p:cNvSpPr>
            <a:spLocks noGrp="1"/>
          </p:cNvSpPr>
          <p:nvPr>
            <p:ph type="title"/>
          </p:nvPr>
        </p:nvSpPr>
        <p:spPr/>
        <p:txBody>
          <a:bodyPr/>
          <a:lstStyle/>
          <a:p>
            <a:pPr algn="ctr"/>
            <a:r>
              <a:rPr lang="nb-NO" dirty="0"/>
              <a:t>Svar på spørsmål om vurdering</a:t>
            </a:r>
          </a:p>
        </p:txBody>
      </p:sp>
      <p:sp>
        <p:nvSpPr>
          <p:cNvPr id="3" name="Plassholder for tekst 2">
            <a:extLst>
              <a:ext uri="{FF2B5EF4-FFF2-40B4-BE49-F238E27FC236}">
                <a16:creationId xmlns:a16="http://schemas.microsoft.com/office/drawing/2014/main" id="{E9642BF1-623E-4279-596B-F3E2C22C0B79}"/>
              </a:ext>
            </a:extLst>
          </p:cNvPr>
          <p:cNvSpPr>
            <a:spLocks noGrp="1"/>
          </p:cNvSpPr>
          <p:nvPr>
            <p:ph type="body" sz="quarter" idx="11"/>
          </p:nvPr>
        </p:nvSpPr>
        <p:spPr>
          <a:xfrm>
            <a:off x="1057541" y="2164988"/>
            <a:ext cx="3758299" cy="4144259"/>
          </a:xfrm>
        </p:spPr>
        <p:txBody>
          <a:bodyPr/>
          <a:lstStyle/>
          <a:p>
            <a:r>
              <a:rPr lang="nb-NO" sz="1800" b="1" dirty="0">
                <a:effectLst/>
                <a:latin typeface="Open Sans" panose="020B0606030504020204" pitchFamily="34" charset="0"/>
                <a:ea typeface="Calibri" panose="020F0502020204030204" pitchFamily="34" charset="0"/>
              </a:rPr>
              <a:t>Spørsmål:</a:t>
            </a:r>
          </a:p>
          <a:p>
            <a:r>
              <a:rPr lang="nb-NO" sz="1800" i="1" dirty="0">
                <a:effectLst/>
                <a:latin typeface="Open Sans" panose="020B0606030504020204" pitchFamily="34" charset="0"/>
                <a:ea typeface="Calibri" panose="020F0502020204030204" pitchFamily="34" charset="0"/>
              </a:rPr>
              <a:t>Kan vi sende et samlet varsel om manglende karaktergrunnlag i flere fag dersom begrunnelsen er den samme?</a:t>
            </a:r>
            <a:r>
              <a:rPr lang="nb-NO" sz="1800" dirty="0">
                <a:effectLst/>
                <a:latin typeface="Open Sans" panose="020B0606030504020204" pitchFamily="34" charset="0"/>
                <a:ea typeface="Calibri" panose="020F0502020204030204" pitchFamily="34" charset="0"/>
              </a:rPr>
              <a:t> </a:t>
            </a:r>
            <a:endParaRPr lang="nb-NO" dirty="0"/>
          </a:p>
        </p:txBody>
      </p:sp>
      <p:sp>
        <p:nvSpPr>
          <p:cNvPr id="4" name="Plassholder for tekst 3">
            <a:extLst>
              <a:ext uri="{FF2B5EF4-FFF2-40B4-BE49-F238E27FC236}">
                <a16:creationId xmlns:a16="http://schemas.microsoft.com/office/drawing/2014/main" id="{98C1D69A-10D6-7E1A-EBAF-8231C86BAFDD}"/>
              </a:ext>
            </a:extLst>
          </p:cNvPr>
          <p:cNvSpPr>
            <a:spLocks noGrp="1"/>
          </p:cNvSpPr>
          <p:nvPr>
            <p:ph type="body" sz="quarter" idx="12"/>
          </p:nvPr>
        </p:nvSpPr>
        <p:spPr>
          <a:xfrm>
            <a:off x="4978400" y="2158799"/>
            <a:ext cx="6147919" cy="4420905"/>
          </a:xfrm>
        </p:spPr>
        <p:txBody>
          <a:bodyPr/>
          <a:lstStyle/>
          <a:p>
            <a:pPr>
              <a:lnSpc>
                <a:spcPct val="107000"/>
              </a:lnSpc>
              <a:spcAft>
                <a:spcPts val="800"/>
              </a:spcAft>
            </a:pPr>
            <a:r>
              <a:rPr lang="nb-NO" sz="1800" b="1" kern="100" dirty="0">
                <a:effectLst/>
                <a:latin typeface="+mn-lt"/>
                <a:ea typeface="Calibri" panose="020F0502020204030204" pitchFamily="34" charset="0"/>
                <a:cs typeface="Times New Roman" panose="02020603050405020304" pitchFamily="18" charset="0"/>
              </a:rPr>
              <a:t>Svar: </a:t>
            </a:r>
            <a:br>
              <a:rPr lang="nb-NO" sz="1800" b="1" kern="100" dirty="0">
                <a:effectLst/>
                <a:latin typeface="+mn-lt"/>
                <a:ea typeface="Calibri" panose="020F0502020204030204" pitchFamily="34" charset="0"/>
                <a:cs typeface="Times New Roman" panose="02020603050405020304" pitchFamily="18" charset="0"/>
              </a:rPr>
            </a:br>
            <a:r>
              <a:rPr lang="nb-NO" sz="1800" kern="100" dirty="0">
                <a:effectLst/>
                <a:latin typeface="+mn-lt"/>
                <a:ea typeface="Calibri" panose="020F0502020204030204" pitchFamily="34" charset="0"/>
                <a:cs typeface="Times New Roman" panose="02020603050405020304" pitchFamily="18" charset="0"/>
              </a:rPr>
              <a:t>Hvert varsel er et varsel på at skolen muligens vil fatte enkeltvedtak for ikke vurderingsgrunnlag for standpunktvurdering i et enkelt fag.</a:t>
            </a:r>
          </a:p>
          <a:p>
            <a:pPr>
              <a:lnSpc>
                <a:spcPct val="107000"/>
              </a:lnSpc>
              <a:spcAft>
                <a:spcPts val="800"/>
              </a:spcAft>
            </a:pPr>
            <a:r>
              <a:rPr lang="nb-NO" sz="1800" kern="100" dirty="0">
                <a:latin typeface="+mn-lt"/>
                <a:ea typeface="Calibri" panose="020F0502020204030204" pitchFamily="34" charset="0"/>
                <a:cs typeface="Times New Roman" panose="02020603050405020304" pitchFamily="18" charset="0"/>
              </a:rPr>
              <a:t>Skolen må varsle i alle fag det gjelder, straks det er fare for om eleven kan få karakter i faget. </a:t>
            </a:r>
          </a:p>
          <a:p>
            <a:pPr>
              <a:lnSpc>
                <a:spcPct val="107000"/>
              </a:lnSpc>
              <a:spcAft>
                <a:spcPts val="800"/>
              </a:spcAft>
            </a:pPr>
            <a:r>
              <a:rPr lang="nb-NO" sz="1800" kern="100" dirty="0">
                <a:effectLst/>
                <a:latin typeface="+mn-lt"/>
                <a:ea typeface="Calibri" panose="020F0502020204030204" pitchFamily="34" charset="0"/>
                <a:cs typeface="Times New Roman" panose="02020603050405020304" pitchFamily="18" charset="0"/>
              </a:rPr>
              <a:t>Enkeltvedtak er det klagerett på, og det vil derfor være ryddigst å ha varsel i hvert fag. Her skal prosessen komme fram.  </a:t>
            </a:r>
          </a:p>
          <a:p>
            <a:pPr>
              <a:lnSpc>
                <a:spcPct val="107000"/>
              </a:lnSpc>
              <a:spcAft>
                <a:spcPts val="800"/>
              </a:spcAft>
            </a:pPr>
            <a:r>
              <a:rPr lang="nb-NO" sz="1800" kern="100" dirty="0">
                <a:effectLst/>
                <a:latin typeface="+mn-lt"/>
                <a:ea typeface="Calibri" panose="020F0502020204030204" pitchFamily="34" charset="0"/>
                <a:cs typeface="Times New Roman" panose="02020603050405020304" pitchFamily="18" charset="0"/>
              </a:rPr>
              <a:t>Forslag til utsending av flere varsler kan være oversendelsesbrev med de varsler i de enkelte fagene som vedlegg.</a:t>
            </a:r>
          </a:p>
          <a:p>
            <a:endParaRPr lang="nb-NO" dirty="0"/>
          </a:p>
        </p:txBody>
      </p:sp>
    </p:spTree>
    <p:extLst>
      <p:ext uri="{BB962C8B-B14F-4D97-AF65-F5344CB8AC3E}">
        <p14:creationId xmlns:p14="http://schemas.microsoft.com/office/powerpoint/2010/main" val="4018817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557220-C3C9-3B7C-0C8D-7AD1781F94D9}"/>
              </a:ext>
            </a:extLst>
          </p:cNvPr>
          <p:cNvSpPr>
            <a:spLocks noGrp="1"/>
          </p:cNvSpPr>
          <p:nvPr>
            <p:ph type="title"/>
          </p:nvPr>
        </p:nvSpPr>
        <p:spPr/>
        <p:txBody>
          <a:bodyPr/>
          <a:lstStyle/>
          <a:p>
            <a:pPr algn="ctr"/>
            <a:r>
              <a:rPr lang="nb-NO" dirty="0"/>
              <a:t>Svar på spørsmål om vurdering</a:t>
            </a:r>
          </a:p>
        </p:txBody>
      </p:sp>
      <p:sp>
        <p:nvSpPr>
          <p:cNvPr id="3" name="Plassholder for tekst 2">
            <a:extLst>
              <a:ext uri="{FF2B5EF4-FFF2-40B4-BE49-F238E27FC236}">
                <a16:creationId xmlns:a16="http://schemas.microsoft.com/office/drawing/2014/main" id="{9421A05E-26C6-C1E0-620F-09E567C015EF}"/>
              </a:ext>
            </a:extLst>
          </p:cNvPr>
          <p:cNvSpPr>
            <a:spLocks noGrp="1"/>
          </p:cNvSpPr>
          <p:nvPr>
            <p:ph type="body" sz="quarter" idx="11"/>
          </p:nvPr>
        </p:nvSpPr>
        <p:spPr>
          <a:xfrm>
            <a:off x="1057541" y="2164988"/>
            <a:ext cx="3128379" cy="4144259"/>
          </a:xfrm>
        </p:spPr>
        <p:txBody>
          <a:bodyPr/>
          <a:lstStyle/>
          <a:p>
            <a:pPr>
              <a:lnSpc>
                <a:spcPct val="107000"/>
              </a:lnSpc>
              <a:spcAft>
                <a:spcPts val="800"/>
              </a:spcAft>
            </a:pPr>
            <a:r>
              <a:rPr lang="nb-NO" sz="1800" b="1" kern="100" dirty="0">
                <a:effectLst/>
                <a:latin typeface="+mn-lt"/>
                <a:ea typeface="Calibri" panose="020F0502020204030204" pitchFamily="34" charset="0"/>
                <a:cs typeface="Times New Roman" panose="02020603050405020304" pitchFamily="18" charset="0"/>
              </a:rPr>
              <a:t>Ikke vurderingsgrunnlag</a:t>
            </a:r>
            <a:endParaRPr lang="nb-NO" sz="1800" b="1" kern="100" dirty="0">
              <a:latin typeface="+mn-lt"/>
              <a:ea typeface="Calibri" panose="020F0502020204030204" pitchFamily="34" charset="0"/>
              <a:cs typeface="Times New Roman" panose="02020603050405020304" pitchFamily="18" charset="0"/>
            </a:endParaRPr>
          </a:p>
          <a:p>
            <a:pPr>
              <a:lnSpc>
                <a:spcPct val="107000"/>
              </a:lnSpc>
              <a:spcAft>
                <a:spcPts val="800"/>
              </a:spcAft>
            </a:pPr>
            <a:r>
              <a:rPr lang="nb-NO" sz="1800" b="1" i="1" kern="100" dirty="0">
                <a:effectLst/>
                <a:latin typeface="+mn-lt"/>
                <a:ea typeface="Calibri" panose="020F0502020204030204" pitchFamily="34" charset="0"/>
                <a:cs typeface="Times New Roman" panose="02020603050405020304" pitchFamily="18" charset="0"/>
              </a:rPr>
              <a:t>Spørsm</a:t>
            </a:r>
            <a:r>
              <a:rPr lang="nb-NO" sz="1800" b="1" i="1" kern="100" dirty="0">
                <a:latin typeface="+mn-lt"/>
                <a:ea typeface="Calibri" panose="020F0502020204030204" pitchFamily="34" charset="0"/>
                <a:cs typeface="Times New Roman" panose="02020603050405020304" pitchFamily="18" charset="0"/>
              </a:rPr>
              <a:t>ål:</a:t>
            </a:r>
            <a:br>
              <a:rPr lang="nb-NO" sz="1800" b="1" i="1" kern="100" dirty="0">
                <a:latin typeface="+mn-lt"/>
                <a:ea typeface="Calibri" panose="020F0502020204030204" pitchFamily="34" charset="0"/>
                <a:cs typeface="Times New Roman" panose="02020603050405020304" pitchFamily="18" charset="0"/>
              </a:rPr>
            </a:br>
            <a:r>
              <a:rPr lang="nb-NO" sz="1800" i="1" dirty="0">
                <a:effectLst/>
                <a:latin typeface="+mn-lt"/>
                <a:ea typeface="Calibri" panose="020F0502020204030204" pitchFamily="34" charset="0"/>
              </a:rPr>
              <a:t>Hvordan skal skolen dokumentere vurderingen når eleven har vært svært lite til stede?</a:t>
            </a:r>
            <a:endParaRPr lang="nb-NO" dirty="0">
              <a:latin typeface="+mn-lt"/>
            </a:endParaRPr>
          </a:p>
        </p:txBody>
      </p:sp>
      <p:sp>
        <p:nvSpPr>
          <p:cNvPr id="4" name="Plassholder for tekst 3">
            <a:extLst>
              <a:ext uri="{FF2B5EF4-FFF2-40B4-BE49-F238E27FC236}">
                <a16:creationId xmlns:a16="http://schemas.microsoft.com/office/drawing/2014/main" id="{28990327-B28D-FCFB-98A3-5F152834C651}"/>
              </a:ext>
            </a:extLst>
          </p:cNvPr>
          <p:cNvSpPr>
            <a:spLocks noGrp="1"/>
          </p:cNvSpPr>
          <p:nvPr>
            <p:ph type="body" sz="quarter" idx="12"/>
          </p:nvPr>
        </p:nvSpPr>
        <p:spPr>
          <a:xfrm>
            <a:off x="4531360" y="2158799"/>
            <a:ext cx="6594959" cy="4144259"/>
          </a:xfrm>
        </p:spPr>
        <p:txBody>
          <a:bodyPr/>
          <a:lstStyle/>
          <a:p>
            <a:pPr>
              <a:lnSpc>
                <a:spcPct val="107000"/>
              </a:lnSpc>
              <a:spcAft>
                <a:spcPts val="800"/>
              </a:spcAft>
            </a:pPr>
            <a:r>
              <a:rPr lang="nb-NO" sz="1800" b="1" kern="100" dirty="0">
                <a:effectLst/>
                <a:latin typeface="+mn-lt"/>
                <a:ea typeface="Calibri" panose="020F0502020204030204" pitchFamily="34" charset="0"/>
                <a:cs typeface="Times New Roman" panose="02020603050405020304" pitchFamily="18" charset="0"/>
              </a:rPr>
              <a:t>Svar: </a:t>
            </a:r>
            <a:br>
              <a:rPr lang="nb-NO" sz="1800" b="1" kern="100" dirty="0">
                <a:effectLst/>
                <a:latin typeface="+mn-lt"/>
                <a:ea typeface="Calibri" panose="020F0502020204030204" pitchFamily="34" charset="0"/>
                <a:cs typeface="Times New Roman" panose="02020603050405020304" pitchFamily="18" charset="0"/>
              </a:rPr>
            </a:br>
            <a:r>
              <a:rPr lang="nb-NO" sz="1800" kern="100" dirty="0">
                <a:latin typeface="+mn-lt"/>
                <a:ea typeface="Calibri" panose="020F0502020204030204" pitchFamily="34" charset="0"/>
                <a:cs typeface="Times New Roman" panose="02020603050405020304" pitchFamily="18" charset="0"/>
              </a:rPr>
              <a:t>IV: Vi vurderer om  (og når) skolen har sendt varsel om manglende grunnlag for vurdering eller fraværsgrense er overskredet (videregående)</a:t>
            </a:r>
          </a:p>
          <a:p>
            <a:pPr>
              <a:lnSpc>
                <a:spcPct val="107000"/>
              </a:lnSpc>
              <a:spcAft>
                <a:spcPts val="800"/>
              </a:spcAft>
            </a:pPr>
            <a:r>
              <a:rPr lang="nb-NO" sz="1800" kern="100" dirty="0">
                <a:latin typeface="+mn-lt"/>
                <a:ea typeface="Calibri" panose="020F0502020204030204" pitchFamily="34" charset="0"/>
                <a:cs typeface="Times New Roman" panose="02020603050405020304" pitchFamily="18" charset="0"/>
              </a:rPr>
              <a:t>Må beskrive hvordan elevene er kjent med hva som skal vurderes da h*n var eller ikke var til stede i vurderingssituasjonen.</a:t>
            </a:r>
            <a:endParaRPr lang="nb-NO" sz="1800" b="1" kern="100" dirty="0">
              <a:latin typeface="+mn-lt"/>
              <a:ea typeface="Calibri" panose="020F0502020204030204" pitchFamily="34" charset="0"/>
              <a:cs typeface="Times New Roman" panose="02020603050405020304" pitchFamily="18" charset="0"/>
            </a:endParaRPr>
          </a:p>
          <a:p>
            <a:pPr>
              <a:lnSpc>
                <a:spcPct val="107000"/>
              </a:lnSpc>
              <a:spcAft>
                <a:spcPts val="800"/>
              </a:spcAft>
            </a:pPr>
            <a:r>
              <a:rPr lang="nb-NO" sz="1800" kern="100" dirty="0">
                <a:latin typeface="+mn-lt"/>
                <a:ea typeface="Calibri" panose="020F0502020204030204" pitchFamily="34" charset="0"/>
                <a:cs typeface="Times New Roman" panose="02020603050405020304" pitchFamily="18" charset="0"/>
              </a:rPr>
              <a:t>I</a:t>
            </a:r>
            <a:r>
              <a:rPr lang="nb-NO" sz="1800" kern="100" dirty="0">
                <a:effectLst/>
                <a:latin typeface="+mn-lt"/>
                <a:ea typeface="Calibri" panose="020F0502020204030204" pitchFamily="34" charset="0"/>
                <a:cs typeface="Times New Roman" panose="02020603050405020304" pitchFamily="18" charset="0"/>
              </a:rPr>
              <a:t>kke grad av måloppnåelse på hvert kompetansemål etter LK20</a:t>
            </a:r>
          </a:p>
          <a:p>
            <a:pPr>
              <a:lnSpc>
                <a:spcPct val="107000"/>
              </a:lnSpc>
              <a:spcAft>
                <a:spcPts val="800"/>
              </a:spcAft>
            </a:pPr>
            <a:r>
              <a:rPr lang="nb-NO" sz="1800" kern="100" dirty="0">
                <a:latin typeface="+mn-lt"/>
                <a:ea typeface="Calibri" panose="020F0502020204030204" pitchFamily="34" charset="0"/>
                <a:cs typeface="Times New Roman" panose="02020603050405020304" pitchFamily="18" charset="0"/>
              </a:rPr>
              <a:t>Se til at det </a:t>
            </a:r>
            <a:r>
              <a:rPr lang="nb-NO" sz="1800" kern="100" dirty="0">
                <a:effectLst/>
                <a:latin typeface="+mn-lt"/>
                <a:ea typeface="Calibri" panose="020F0502020204030204" pitchFamily="34" charset="0"/>
                <a:cs typeface="Times New Roman" panose="02020603050405020304" pitchFamily="18" charset="0"/>
              </a:rPr>
              <a:t>ikke er tatt utenforliggende hensyn </a:t>
            </a:r>
            <a:r>
              <a:rPr lang="nb-NO" sz="1800" kern="100" dirty="0">
                <a:latin typeface="+mn-lt"/>
                <a:ea typeface="Calibri" panose="020F0502020204030204" pitchFamily="34" charset="0"/>
                <a:cs typeface="Times New Roman" panose="02020603050405020304" pitchFamily="18" charset="0"/>
              </a:rPr>
              <a:t>da</a:t>
            </a:r>
            <a:r>
              <a:rPr lang="nb-NO" sz="1800" kern="100" dirty="0">
                <a:effectLst/>
                <a:latin typeface="+mn-lt"/>
                <a:ea typeface="Calibri" panose="020F0502020204030204" pitchFamily="34" charset="0"/>
                <a:cs typeface="Times New Roman" panose="02020603050405020304" pitchFamily="18" charset="0"/>
              </a:rPr>
              <a:t> faglærer satt karakteren (innsats, fravær, oppførsel)</a:t>
            </a:r>
          </a:p>
          <a:p>
            <a:pPr>
              <a:lnSpc>
                <a:spcPct val="107000"/>
              </a:lnSpc>
              <a:spcAft>
                <a:spcPts val="800"/>
              </a:spcAft>
            </a:pPr>
            <a:r>
              <a:rPr lang="nb-NO" sz="1800" kern="100" dirty="0">
                <a:effectLst/>
                <a:latin typeface="Open Sans" panose="020B0606030504020204" pitchFamily="34" charset="0"/>
                <a:ea typeface="Calibri" panose="020F0502020204030204" pitchFamily="34" charset="0"/>
                <a:cs typeface="Times New Roman" panose="02020603050405020304" pitchFamily="18" charset="0"/>
              </a:rPr>
              <a:t>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5839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557220-C3C9-3B7C-0C8D-7AD1781F94D9}"/>
              </a:ext>
            </a:extLst>
          </p:cNvPr>
          <p:cNvSpPr>
            <a:spLocks noGrp="1"/>
          </p:cNvSpPr>
          <p:nvPr>
            <p:ph type="title"/>
          </p:nvPr>
        </p:nvSpPr>
        <p:spPr/>
        <p:txBody>
          <a:bodyPr/>
          <a:lstStyle/>
          <a:p>
            <a:pPr algn="ctr"/>
            <a:r>
              <a:rPr lang="nb-NO" dirty="0"/>
              <a:t>Svar på spørsmål om vurdering</a:t>
            </a:r>
          </a:p>
        </p:txBody>
      </p:sp>
      <p:sp>
        <p:nvSpPr>
          <p:cNvPr id="3" name="Plassholder for tekst 2">
            <a:extLst>
              <a:ext uri="{FF2B5EF4-FFF2-40B4-BE49-F238E27FC236}">
                <a16:creationId xmlns:a16="http://schemas.microsoft.com/office/drawing/2014/main" id="{9421A05E-26C6-C1E0-620F-09E567C015EF}"/>
              </a:ext>
            </a:extLst>
          </p:cNvPr>
          <p:cNvSpPr>
            <a:spLocks noGrp="1"/>
          </p:cNvSpPr>
          <p:nvPr>
            <p:ph type="body" sz="quarter" idx="11"/>
          </p:nvPr>
        </p:nvSpPr>
        <p:spPr>
          <a:xfrm>
            <a:off x="1057541" y="2164988"/>
            <a:ext cx="5187227" cy="4144259"/>
          </a:xfrm>
        </p:spPr>
        <p:txBody>
          <a:bodyPr/>
          <a:lstStyle/>
          <a:p>
            <a:pPr>
              <a:lnSpc>
                <a:spcPct val="107000"/>
              </a:lnSpc>
              <a:spcAft>
                <a:spcPts val="800"/>
              </a:spcAft>
            </a:pPr>
            <a:r>
              <a:rPr lang="nb-NO" sz="1800" b="1" kern="100" dirty="0">
                <a:effectLst/>
                <a:latin typeface="+mn-lt"/>
                <a:ea typeface="Calibri" panose="020F0502020204030204" pitchFamily="34" charset="0"/>
                <a:cs typeface="Times New Roman" panose="02020603050405020304" pitchFamily="18" charset="0"/>
              </a:rPr>
              <a:t>Spørsmål:</a:t>
            </a:r>
          </a:p>
          <a:p>
            <a:pPr>
              <a:lnSpc>
                <a:spcPct val="107000"/>
              </a:lnSpc>
              <a:spcAft>
                <a:spcPts val="800"/>
              </a:spcAft>
            </a:pPr>
            <a:r>
              <a:rPr lang="nb-NO" sz="1800" i="1" kern="100" dirty="0">
                <a:effectLst/>
                <a:latin typeface="+mn-lt"/>
                <a:ea typeface="Calibri" panose="020F0502020204030204" pitchFamily="34" charset="0"/>
                <a:cs typeface="Times New Roman" panose="02020603050405020304" pitchFamily="18" charset="0"/>
              </a:rPr>
              <a:t>Hvis eleven møter på skolen, stiller opp til prøve eller andre vurderingsaktiviteter (også med tilrettelegging), men leverer blankt eller ikke vil si noe, er det riktigst å sette karakteren til 1 eller IV? </a:t>
            </a:r>
            <a:endParaRPr lang="nb-NO" sz="1800" kern="100" dirty="0">
              <a:effectLst/>
              <a:latin typeface="+mn-lt"/>
              <a:ea typeface="Calibri" panose="020F0502020204030204" pitchFamily="34" charset="0"/>
              <a:cs typeface="Times New Roman" panose="02020603050405020304" pitchFamily="18" charset="0"/>
            </a:endParaRPr>
          </a:p>
          <a:p>
            <a:endParaRPr lang="nb-NO" dirty="0"/>
          </a:p>
        </p:txBody>
      </p:sp>
      <p:sp>
        <p:nvSpPr>
          <p:cNvPr id="4" name="Plassholder for tekst 3">
            <a:extLst>
              <a:ext uri="{FF2B5EF4-FFF2-40B4-BE49-F238E27FC236}">
                <a16:creationId xmlns:a16="http://schemas.microsoft.com/office/drawing/2014/main" id="{28990327-B28D-FCFB-98A3-5F152834C651}"/>
              </a:ext>
            </a:extLst>
          </p:cNvPr>
          <p:cNvSpPr>
            <a:spLocks noGrp="1"/>
          </p:cNvSpPr>
          <p:nvPr>
            <p:ph type="body" sz="quarter" idx="12"/>
          </p:nvPr>
        </p:nvSpPr>
        <p:spPr>
          <a:xfrm>
            <a:off x="7934960" y="2158799"/>
            <a:ext cx="3191359" cy="4144259"/>
          </a:xfrm>
        </p:spPr>
        <p:txBody>
          <a:bodyPr/>
          <a:lstStyle/>
          <a:p>
            <a:r>
              <a:rPr lang="nb-NO" sz="2000" b="1" i="1" kern="100" dirty="0">
                <a:effectLst/>
                <a:latin typeface="+mn-lt"/>
                <a:ea typeface="Calibri" panose="020F0502020204030204" pitchFamily="34" charset="0"/>
                <a:cs typeface="Times New Roman" panose="02020603050405020304" pitchFamily="18" charset="0"/>
              </a:rPr>
              <a:t>Svar: </a:t>
            </a:r>
          </a:p>
          <a:p>
            <a:r>
              <a:rPr lang="nb-NO" sz="2000" i="1" kern="100" dirty="0">
                <a:effectLst/>
                <a:latin typeface="+mn-lt"/>
                <a:ea typeface="Calibri" panose="020F0502020204030204" pitchFamily="34" charset="0"/>
                <a:cs typeface="Times New Roman" panose="02020603050405020304" pitchFamily="18" charset="0"/>
              </a:rPr>
              <a:t>Karakter 1</a:t>
            </a:r>
            <a:endParaRPr lang="nb-NO" sz="2000" kern="100" dirty="0">
              <a:effectLst/>
              <a:latin typeface="+mn-lt"/>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3620986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557220-C3C9-3B7C-0C8D-7AD1781F94D9}"/>
              </a:ext>
            </a:extLst>
          </p:cNvPr>
          <p:cNvSpPr>
            <a:spLocks noGrp="1"/>
          </p:cNvSpPr>
          <p:nvPr>
            <p:ph type="title"/>
          </p:nvPr>
        </p:nvSpPr>
        <p:spPr/>
        <p:txBody>
          <a:bodyPr/>
          <a:lstStyle/>
          <a:p>
            <a:pPr algn="ctr"/>
            <a:r>
              <a:rPr lang="nb-NO" dirty="0"/>
              <a:t>Svar på spørsmål om vurdering</a:t>
            </a:r>
          </a:p>
        </p:txBody>
      </p:sp>
      <p:sp>
        <p:nvSpPr>
          <p:cNvPr id="3" name="Plassholder for tekst 2">
            <a:extLst>
              <a:ext uri="{FF2B5EF4-FFF2-40B4-BE49-F238E27FC236}">
                <a16:creationId xmlns:a16="http://schemas.microsoft.com/office/drawing/2014/main" id="{9421A05E-26C6-C1E0-620F-09E567C015EF}"/>
              </a:ext>
            </a:extLst>
          </p:cNvPr>
          <p:cNvSpPr>
            <a:spLocks noGrp="1"/>
          </p:cNvSpPr>
          <p:nvPr>
            <p:ph type="body" sz="quarter" idx="11"/>
          </p:nvPr>
        </p:nvSpPr>
        <p:spPr>
          <a:xfrm>
            <a:off x="1057541" y="2164988"/>
            <a:ext cx="3595739" cy="4144259"/>
          </a:xfrm>
        </p:spPr>
        <p:txBody>
          <a:bodyPr/>
          <a:lstStyle/>
          <a:p>
            <a:r>
              <a:rPr lang="nb-NO" sz="1800" b="1" kern="100" dirty="0">
                <a:effectLst/>
                <a:latin typeface="+mn-lt"/>
                <a:ea typeface="Calibri" panose="020F0502020204030204" pitchFamily="34" charset="0"/>
                <a:cs typeface="Times New Roman" panose="02020603050405020304" pitchFamily="18" charset="0"/>
              </a:rPr>
              <a:t>Spørsmål:</a:t>
            </a:r>
          </a:p>
          <a:p>
            <a:r>
              <a:rPr lang="nb-NO" sz="1800" i="1" kern="100" dirty="0">
                <a:effectLst/>
                <a:latin typeface="+mn-lt"/>
                <a:ea typeface="Calibri" panose="020F0502020204030204" pitchFamily="34" charset="0"/>
                <a:cs typeface="Times New Roman" panose="02020603050405020304" pitchFamily="18" charset="0"/>
              </a:rPr>
              <a:t>Hvis en elev med mye fravær viser svært høy kompetanse på noen områder, men mangler grunnlag i en del kompetansemål, kan karakteren da bli 6? Hvordan vekter vi IV og vist kompetanse?</a:t>
            </a:r>
          </a:p>
          <a:p>
            <a:endParaRPr lang="nb-NO" dirty="0"/>
          </a:p>
        </p:txBody>
      </p:sp>
      <p:sp>
        <p:nvSpPr>
          <p:cNvPr id="4" name="Plassholder for tekst 3">
            <a:extLst>
              <a:ext uri="{FF2B5EF4-FFF2-40B4-BE49-F238E27FC236}">
                <a16:creationId xmlns:a16="http://schemas.microsoft.com/office/drawing/2014/main" id="{28990327-B28D-FCFB-98A3-5F152834C651}"/>
              </a:ext>
            </a:extLst>
          </p:cNvPr>
          <p:cNvSpPr>
            <a:spLocks noGrp="1"/>
          </p:cNvSpPr>
          <p:nvPr>
            <p:ph type="body" sz="quarter" idx="12"/>
          </p:nvPr>
        </p:nvSpPr>
        <p:spPr>
          <a:xfrm>
            <a:off x="5090160" y="2158799"/>
            <a:ext cx="6881261" cy="4144259"/>
          </a:xfrm>
        </p:spPr>
        <p:txBody>
          <a:bodyPr/>
          <a:lstStyle/>
          <a:p>
            <a:pPr>
              <a:lnSpc>
                <a:spcPct val="107000"/>
              </a:lnSpc>
              <a:spcAft>
                <a:spcPts val="800"/>
              </a:spcAft>
            </a:pPr>
            <a:r>
              <a:rPr lang="nb-NO" b="1" kern="100" dirty="0">
                <a:effectLst/>
                <a:latin typeface="+mn-lt"/>
                <a:ea typeface="Calibri" panose="020F0502020204030204" pitchFamily="34" charset="0"/>
                <a:cs typeface="Times New Roman" panose="02020603050405020304" pitchFamily="18" charset="0"/>
              </a:rPr>
              <a:t>Svar: </a:t>
            </a:r>
            <a:endParaRPr lang="nb-NO" b="1" kern="100" dirty="0">
              <a:latin typeface="+mn-lt"/>
              <a:ea typeface="Calibri" panose="020F0502020204030204" pitchFamily="34" charset="0"/>
              <a:cs typeface="Times New Roman" panose="02020603050405020304" pitchFamily="18" charset="0"/>
            </a:endParaRPr>
          </a:p>
          <a:p>
            <a:r>
              <a:rPr lang="nb-NO" sz="1600" dirty="0">
                <a:latin typeface="+mn-lt"/>
                <a:ea typeface="Calibri" panose="020F0502020204030204" pitchFamily="34" charset="0"/>
              </a:rPr>
              <a:t>Det er </a:t>
            </a:r>
            <a:r>
              <a:rPr lang="nb-NO" sz="1600" dirty="0">
                <a:effectLst/>
                <a:latin typeface="+mn-lt"/>
                <a:ea typeface="Calibri" panose="020F0502020204030204" pitchFamily="34" charset="0"/>
              </a:rPr>
              <a:t>ikke krav om vurdering på hvert enkelt kompetansemål i faget, ei heller hovedområder, som det het i tidligere læreplan.</a:t>
            </a:r>
          </a:p>
          <a:p>
            <a:r>
              <a:rPr lang="nb-NO" sz="1600" dirty="0">
                <a:effectLst/>
                <a:latin typeface="+mn-lt"/>
                <a:ea typeface="Calibri" panose="020F0502020204030204" pitchFamily="34" charset="0"/>
              </a:rPr>
              <a:t>Faglærer må vurdere om det er nok grunnlag til å gjøre en helhetlig samlet vurdering av elevens kompetanse</a:t>
            </a:r>
            <a:r>
              <a:rPr lang="nb-NO" sz="1600" dirty="0">
                <a:latin typeface="+mn-lt"/>
                <a:ea typeface="Calibri" panose="020F0502020204030204" pitchFamily="34" charset="0"/>
              </a:rPr>
              <a:t>.</a:t>
            </a:r>
          </a:p>
          <a:p>
            <a:r>
              <a:rPr lang="nb-NO" sz="1600" dirty="0">
                <a:effectLst/>
                <a:latin typeface="+mn-lt"/>
                <a:ea typeface="Calibri" panose="020F0502020204030204" pitchFamily="34" charset="0"/>
              </a:rPr>
              <a:t>Eleven må ha fått vist kompetanse på varierte måter.</a:t>
            </a:r>
          </a:p>
          <a:p>
            <a:r>
              <a:rPr lang="nb-NO" sz="1600" kern="100" dirty="0">
                <a:latin typeface="+mn-lt"/>
                <a:ea typeface="Calibri" panose="020F0502020204030204" pitchFamily="34" charset="0"/>
                <a:cs typeface="Times New Roman" panose="02020603050405020304" pitchFamily="18" charset="0"/>
              </a:rPr>
              <a:t>D</a:t>
            </a:r>
            <a:r>
              <a:rPr lang="nb-NO" sz="1600" kern="100" dirty="0">
                <a:effectLst/>
                <a:latin typeface="+mn-lt"/>
                <a:ea typeface="Calibri" panose="020F0502020204030204" pitchFamily="34" charset="0"/>
                <a:cs typeface="Times New Roman" panose="02020603050405020304" pitchFamily="18" charset="0"/>
              </a:rPr>
              <a:t>ersom det er manglende vurderingsgrunnlag slik at faglærer ikke har grunnlag til å gjøre en helhetlig samlet vurdering av elevens kompetanse - IV</a:t>
            </a:r>
          </a:p>
        </p:txBody>
      </p:sp>
    </p:spTree>
    <p:extLst>
      <p:ext uri="{BB962C8B-B14F-4D97-AF65-F5344CB8AC3E}">
        <p14:creationId xmlns:p14="http://schemas.microsoft.com/office/powerpoint/2010/main" val="2236693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557220-C3C9-3B7C-0C8D-7AD1781F94D9}"/>
              </a:ext>
            </a:extLst>
          </p:cNvPr>
          <p:cNvSpPr>
            <a:spLocks noGrp="1"/>
          </p:cNvSpPr>
          <p:nvPr>
            <p:ph type="title"/>
          </p:nvPr>
        </p:nvSpPr>
        <p:spPr/>
        <p:txBody>
          <a:bodyPr/>
          <a:lstStyle/>
          <a:p>
            <a:pPr algn="ctr"/>
            <a:r>
              <a:rPr lang="nb-NO" dirty="0"/>
              <a:t>Svar på spørsmål om vurdering</a:t>
            </a:r>
          </a:p>
        </p:txBody>
      </p:sp>
      <p:sp>
        <p:nvSpPr>
          <p:cNvPr id="3" name="Plassholder for tekst 2">
            <a:extLst>
              <a:ext uri="{FF2B5EF4-FFF2-40B4-BE49-F238E27FC236}">
                <a16:creationId xmlns:a16="http://schemas.microsoft.com/office/drawing/2014/main" id="{9421A05E-26C6-C1E0-620F-09E567C015EF}"/>
              </a:ext>
            </a:extLst>
          </p:cNvPr>
          <p:cNvSpPr>
            <a:spLocks noGrp="1"/>
          </p:cNvSpPr>
          <p:nvPr>
            <p:ph type="body" sz="quarter" idx="11"/>
          </p:nvPr>
        </p:nvSpPr>
        <p:spPr>
          <a:xfrm>
            <a:off x="1057541" y="2164988"/>
            <a:ext cx="3941179" cy="4144259"/>
          </a:xfrm>
        </p:spPr>
        <p:txBody>
          <a:bodyPr/>
          <a:lstStyle/>
          <a:p>
            <a:pPr>
              <a:lnSpc>
                <a:spcPct val="107000"/>
              </a:lnSpc>
              <a:spcAft>
                <a:spcPts val="800"/>
              </a:spcAft>
            </a:pPr>
            <a:r>
              <a:rPr lang="nb-NO" b="1" kern="100" dirty="0">
                <a:effectLst/>
                <a:latin typeface="+mn-lt"/>
                <a:ea typeface="Calibri" panose="020F0502020204030204" pitchFamily="34" charset="0"/>
                <a:cs typeface="Times New Roman" panose="02020603050405020304" pitchFamily="18" charset="0"/>
              </a:rPr>
              <a:t>Halvårs-/standpunktkarakter i engelsk: </a:t>
            </a:r>
            <a:endParaRPr lang="nb-NO" i="1" kern="1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b-NO" b="1" kern="100" dirty="0">
                <a:latin typeface="+mn-lt"/>
                <a:ea typeface="Calibri" panose="020F0502020204030204" pitchFamily="34" charset="0"/>
                <a:cs typeface="Times New Roman" panose="02020603050405020304" pitchFamily="18" charset="0"/>
              </a:rPr>
              <a:t>Spørsmål:</a:t>
            </a:r>
          </a:p>
          <a:p>
            <a:pPr>
              <a:lnSpc>
                <a:spcPct val="107000"/>
              </a:lnSpc>
              <a:spcAft>
                <a:spcPts val="800"/>
              </a:spcAft>
            </a:pPr>
            <a:r>
              <a:rPr lang="nb-NO" i="1" kern="100" dirty="0">
                <a:effectLst/>
                <a:latin typeface="+mn-lt"/>
                <a:ea typeface="Calibri" panose="020F0502020204030204" pitchFamily="34" charset="0"/>
                <a:cs typeface="Times New Roman" panose="02020603050405020304" pitchFamily="18" charset="0"/>
              </a:rPr>
              <a:t>Hvordan skal vi vurdere elever som har stort sprik i skriftlig og muntlig kompetanse? </a:t>
            </a:r>
            <a:endParaRPr lang="nb-NO" kern="100" dirty="0">
              <a:effectLst/>
              <a:latin typeface="+mn-lt"/>
              <a:ea typeface="Calibri" panose="020F0502020204030204" pitchFamily="34" charset="0"/>
              <a:cs typeface="Times New Roman" panose="02020603050405020304" pitchFamily="18" charset="0"/>
            </a:endParaRPr>
          </a:p>
          <a:p>
            <a:endParaRPr lang="nb-NO" dirty="0"/>
          </a:p>
        </p:txBody>
      </p:sp>
      <p:sp>
        <p:nvSpPr>
          <p:cNvPr id="4" name="Plassholder for tekst 3">
            <a:extLst>
              <a:ext uri="{FF2B5EF4-FFF2-40B4-BE49-F238E27FC236}">
                <a16:creationId xmlns:a16="http://schemas.microsoft.com/office/drawing/2014/main" id="{28990327-B28D-FCFB-98A3-5F152834C651}"/>
              </a:ext>
            </a:extLst>
          </p:cNvPr>
          <p:cNvSpPr>
            <a:spLocks noGrp="1"/>
          </p:cNvSpPr>
          <p:nvPr>
            <p:ph type="body" sz="quarter" idx="12"/>
          </p:nvPr>
        </p:nvSpPr>
        <p:spPr>
          <a:xfrm>
            <a:off x="4998720" y="2158799"/>
            <a:ext cx="6127599" cy="4144259"/>
          </a:xfrm>
        </p:spPr>
        <p:txBody>
          <a:bodyPr/>
          <a:lstStyle/>
          <a:p>
            <a:r>
              <a:rPr lang="nb-NO" b="1" dirty="0">
                <a:latin typeface="+mn-lt"/>
              </a:rPr>
              <a:t>Svar:</a:t>
            </a:r>
          </a:p>
          <a:p>
            <a:r>
              <a:rPr lang="nb-NO" i="1" dirty="0">
                <a:latin typeface="+mn-lt"/>
              </a:rPr>
              <a:t>Stort sprik </a:t>
            </a:r>
            <a:r>
              <a:rPr lang="nb-NO" dirty="0">
                <a:latin typeface="+mn-lt"/>
              </a:rPr>
              <a:t>leser vi som at det er grunnlag for vurdering i skriftlig og muntlig kompetanse.</a:t>
            </a:r>
          </a:p>
          <a:p>
            <a:r>
              <a:rPr lang="nb-NO" dirty="0">
                <a:latin typeface="+mn-lt"/>
              </a:rPr>
              <a:t>Den samlede kompetansen i faget er det som skal vurderes. Helhetlig vurdering er enda mer vektlagt i LK enn tidligere.</a:t>
            </a:r>
          </a:p>
          <a:p>
            <a:r>
              <a:rPr lang="nb-NO" dirty="0">
                <a:hlinkClick r:id="rId3"/>
              </a:rPr>
              <a:t>8. Kompetanse og vurdering i engelskfaget | udir.no</a:t>
            </a:r>
            <a:endParaRPr lang="nb-NO" dirty="0"/>
          </a:p>
          <a:p>
            <a:r>
              <a:rPr lang="nb-NO" dirty="0">
                <a:hlinkClick r:id="rId4"/>
              </a:rPr>
              <a:t>Kjennetegn på måloppnåelse – engelsk 10. trinn | udir.no</a:t>
            </a:r>
            <a:endParaRPr lang="nb-NO" dirty="0"/>
          </a:p>
          <a:p>
            <a:r>
              <a:rPr lang="nb-NO" dirty="0">
                <a:hlinkClick r:id="rId5"/>
              </a:rPr>
              <a:t>Tolkningsfellesskap om standpunktvurdering | udir.no</a:t>
            </a:r>
            <a:endParaRPr lang="nb-NO" dirty="0">
              <a:latin typeface="+mn-lt"/>
            </a:endParaRPr>
          </a:p>
        </p:txBody>
      </p:sp>
    </p:spTree>
    <p:extLst>
      <p:ext uri="{BB962C8B-B14F-4D97-AF65-F5344CB8AC3E}">
        <p14:creationId xmlns:p14="http://schemas.microsoft.com/office/powerpoint/2010/main" val="3642910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CDEFFA8-51F1-E83E-821E-9628A94CF017}"/>
              </a:ext>
            </a:extLst>
          </p:cNvPr>
          <p:cNvSpPr>
            <a:spLocks noGrp="1"/>
          </p:cNvSpPr>
          <p:nvPr>
            <p:ph type="title"/>
          </p:nvPr>
        </p:nvSpPr>
        <p:spPr/>
        <p:txBody>
          <a:bodyPr/>
          <a:lstStyle/>
          <a:p>
            <a:pPr algn="ctr"/>
            <a:r>
              <a:rPr lang="nb-NO" dirty="0"/>
              <a:t>Svar på spørsmål om vurdering</a:t>
            </a:r>
          </a:p>
        </p:txBody>
      </p:sp>
      <p:sp>
        <p:nvSpPr>
          <p:cNvPr id="3" name="Plassholder for tekst 2">
            <a:extLst>
              <a:ext uri="{FF2B5EF4-FFF2-40B4-BE49-F238E27FC236}">
                <a16:creationId xmlns:a16="http://schemas.microsoft.com/office/drawing/2014/main" id="{AF80E1DA-BEF4-C74B-48BB-E5F024C82A8A}"/>
              </a:ext>
            </a:extLst>
          </p:cNvPr>
          <p:cNvSpPr>
            <a:spLocks noGrp="1"/>
          </p:cNvSpPr>
          <p:nvPr>
            <p:ph type="body" sz="quarter" idx="11"/>
          </p:nvPr>
        </p:nvSpPr>
        <p:spPr>
          <a:xfrm>
            <a:off x="360947" y="2164988"/>
            <a:ext cx="3970421" cy="4144259"/>
          </a:xfrm>
        </p:spPr>
        <p:txBody>
          <a:bodyPr/>
          <a:lstStyle/>
          <a:p>
            <a:r>
              <a:rPr lang="nb-NO" sz="2000" b="1" i="1" kern="100" dirty="0">
                <a:effectLst/>
                <a:latin typeface="+mn-lt"/>
                <a:ea typeface="Calibri" panose="020F0502020204030204" pitchFamily="34" charset="0"/>
                <a:cs typeface="Times New Roman" panose="02020603050405020304" pitchFamily="18" charset="0"/>
              </a:rPr>
              <a:t>Spørsmål:</a:t>
            </a:r>
          </a:p>
          <a:p>
            <a:r>
              <a:rPr lang="nb-NO" sz="2000" i="1" kern="100" dirty="0">
                <a:effectLst/>
                <a:latin typeface="+mn-lt"/>
                <a:ea typeface="Calibri" panose="020F0502020204030204" pitchFamily="34" charset="0"/>
                <a:cs typeface="Times New Roman" panose="02020603050405020304" pitchFamily="18" charset="0"/>
              </a:rPr>
              <a:t>Elever som følger kompetansemål fra mellomtrinnet skal vel ikke ha vurdering med karakter?</a:t>
            </a:r>
            <a:endParaRPr lang="nb-NO" sz="2000" kern="100" dirty="0">
              <a:effectLst/>
              <a:latin typeface="+mn-lt"/>
              <a:ea typeface="Calibri" panose="020F0502020204030204" pitchFamily="34" charset="0"/>
              <a:cs typeface="Times New Roman" panose="02020603050405020304" pitchFamily="18" charset="0"/>
            </a:endParaRPr>
          </a:p>
          <a:p>
            <a:endParaRPr lang="nb-NO" dirty="0"/>
          </a:p>
        </p:txBody>
      </p:sp>
      <p:sp>
        <p:nvSpPr>
          <p:cNvPr id="5" name="Plassholder for tekst 4">
            <a:extLst>
              <a:ext uri="{FF2B5EF4-FFF2-40B4-BE49-F238E27FC236}">
                <a16:creationId xmlns:a16="http://schemas.microsoft.com/office/drawing/2014/main" id="{9060A3AF-F767-1EB4-660A-E8BEB76CF731}"/>
              </a:ext>
            </a:extLst>
          </p:cNvPr>
          <p:cNvSpPr>
            <a:spLocks noGrp="1"/>
          </p:cNvSpPr>
          <p:nvPr>
            <p:ph type="body" sz="quarter" idx="12"/>
          </p:nvPr>
        </p:nvSpPr>
        <p:spPr>
          <a:xfrm>
            <a:off x="4529890" y="2069433"/>
            <a:ext cx="7375358" cy="4233626"/>
          </a:xfrm>
        </p:spPr>
        <p:txBody>
          <a:bodyPr/>
          <a:lstStyle/>
          <a:p>
            <a:r>
              <a:rPr lang="nb-NO" b="1" dirty="0">
                <a:latin typeface="+mn-lt"/>
              </a:rPr>
              <a:t>Svar: </a:t>
            </a:r>
            <a:endParaRPr lang="nb-NO" dirty="0">
              <a:latin typeface="+mn-lt"/>
            </a:endParaRPr>
          </a:p>
          <a:p>
            <a:r>
              <a:rPr lang="nb-NO" dirty="0">
                <a:latin typeface="+mn-lt"/>
              </a:rPr>
              <a:t>Elevens forutsetninger kartlagt</a:t>
            </a:r>
          </a:p>
          <a:p>
            <a:r>
              <a:rPr lang="nb-NO" dirty="0">
                <a:latin typeface="+mn-lt"/>
              </a:rPr>
              <a:t>PPT er viktig samarbeidspartner og IOP, årsrapporter og faglærers vurderingsgrunnlag må kontinuerlig ses i sammenheng </a:t>
            </a:r>
          </a:p>
          <a:p>
            <a:r>
              <a:rPr lang="nb-NO" dirty="0">
                <a:latin typeface="+mn-lt"/>
              </a:rPr>
              <a:t>Elevens situasjon og utvikling følges nøye</a:t>
            </a:r>
          </a:p>
          <a:p>
            <a:r>
              <a:rPr lang="nb-NO" dirty="0">
                <a:latin typeface="+mn-lt"/>
              </a:rPr>
              <a:t>Vurdering uten karakter</a:t>
            </a:r>
          </a:p>
          <a:p>
            <a:r>
              <a:rPr lang="nb-NO" dirty="0">
                <a:latin typeface="+mn-lt"/>
              </a:rPr>
              <a:t>Skole-hjem samarbeid ved eventuelt fritak fra vurdering med karakter</a:t>
            </a:r>
          </a:p>
          <a:p>
            <a:endParaRPr lang="nb-NO" dirty="0">
              <a:latin typeface="+mn-lt"/>
            </a:endParaRPr>
          </a:p>
        </p:txBody>
      </p:sp>
    </p:spTree>
    <p:extLst>
      <p:ext uri="{BB962C8B-B14F-4D97-AF65-F5344CB8AC3E}">
        <p14:creationId xmlns:p14="http://schemas.microsoft.com/office/powerpoint/2010/main" val="404798890"/>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FAG" id="{39076D8C-EE3A-45F2-B86A-8362F2CF6C06}" vid="{DC8CB727-F3E0-4F54-9E3A-A47C949E3EA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SFAG</Template>
  <TotalTime>1175</TotalTime>
  <Words>2448</Words>
  <Application>Microsoft Office PowerPoint</Application>
  <PresentationFormat>Widescreen</PresentationFormat>
  <Paragraphs>199</Paragraphs>
  <Slides>16</Slides>
  <Notes>14</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16</vt:i4>
      </vt:variant>
    </vt:vector>
  </HeadingPairs>
  <TitlesOfParts>
    <vt:vector size="24" baseType="lpstr">
      <vt:lpstr>Arial</vt:lpstr>
      <vt:lpstr>Calibri</vt:lpstr>
      <vt:lpstr>Helvetica Neue</vt:lpstr>
      <vt:lpstr>Open Sans</vt:lpstr>
      <vt:lpstr>Open Sans SemiBold</vt:lpstr>
      <vt:lpstr>Roboto</vt:lpstr>
      <vt:lpstr>Wingdings</vt:lpstr>
      <vt:lpstr>Office-tema</vt:lpstr>
      <vt:lpstr>PowerPoint-presentasjon</vt:lpstr>
      <vt:lpstr>Vurdering</vt:lpstr>
      <vt:lpstr>Svar på spørsmål om vurdering</vt:lpstr>
      <vt:lpstr>Svar på spørsmål om vurdering</vt:lpstr>
      <vt:lpstr>Svar på spørsmål om vurdering</vt:lpstr>
      <vt:lpstr>Svar på spørsmål om vurdering</vt:lpstr>
      <vt:lpstr>Svar på spørsmål om vurdering</vt:lpstr>
      <vt:lpstr>Svar på spørsmål om vurdering</vt:lpstr>
      <vt:lpstr>Svar på spørsmål om vurdering</vt:lpstr>
      <vt:lpstr>Vurdering i orden og atferd</vt:lpstr>
      <vt:lpstr>Svar på spørsmål om vurdering</vt:lpstr>
      <vt:lpstr>Forsøk</vt:lpstr>
      <vt:lpstr>Tiden fram mot eksamen i grunnskolen</vt:lpstr>
      <vt:lpstr>Testeksamen</vt:lpstr>
      <vt:lpstr>Svar på spørsmål om eksamen</vt:lpstr>
      <vt:lpstr>Blir det endringer til eksamen våren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Pedersen, Gunn Kristin</dc:creator>
  <cp:lastModifiedBy>Hansen, Cathrine Krogstad</cp:lastModifiedBy>
  <cp:revision>14</cp:revision>
  <dcterms:created xsi:type="dcterms:W3CDTF">2024-02-13T13:24:35Z</dcterms:created>
  <dcterms:modified xsi:type="dcterms:W3CDTF">2024-02-28T12:43:06Z</dcterms:modified>
</cp:coreProperties>
</file>