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11" r:id="rId2"/>
    <p:sldId id="531" r:id="rId3"/>
    <p:sldId id="528" r:id="rId4"/>
    <p:sldId id="523" r:id="rId5"/>
    <p:sldId id="527" r:id="rId6"/>
    <p:sldId id="525" r:id="rId7"/>
    <p:sldId id="524" r:id="rId8"/>
    <p:sldId id="512" r:id="rId9"/>
    <p:sldId id="530" r:id="rId10"/>
    <p:sldId id="259" r:id="rId1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stad, Eli" initials="BE" lastIdx="1" clrIdx="0">
    <p:extLst>
      <p:ext uri="{19B8F6BF-5375-455C-9EA6-DF929625EA0E}">
        <p15:presenceInfo xmlns:p15="http://schemas.microsoft.com/office/powerpoint/2012/main" userId="S::fmopebd@fylkesmannen.no::f77ba460-83dc-4ce5-a215-b124a3eff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79167" autoAdjust="0"/>
  </p:normalViewPr>
  <p:slideViewPr>
    <p:cSldViewPr snapToGrid="0">
      <p:cViewPr varScale="1">
        <p:scale>
          <a:sx n="90" d="100"/>
          <a:sy n="90" d="100"/>
        </p:scale>
        <p:origin x="110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 feb 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49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9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06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23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E78249-DB02-4599-A164-720E2361B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33B2FE-778A-4594-9409-22AD96B9D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E70D63-6C44-4C09-9DD6-09E7D105EE8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AA7A049-874C-487A-B24E-59FCC67928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DD5B273-5202-4875-9B6B-6C9059F751B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195C1D-5167-4DB5-AB73-07066882EA7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DEC28B6-C716-4267-8126-83C9BEBE9B8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37B8B85-2B39-4F93-BD1C-A06C520C2F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CD1A91-9138-486B-89C6-872C6937063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9A1A45A-2A69-4B28-A932-FAFEEABA4A5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A23E1F-BB91-4109-BAE5-D0F2DFBAC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4FB6F2D-0DA7-4ED9-A1AC-D9D4FA46330E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C9207C7-EB7F-4A78-B391-8A4DA46896D8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D1ADD3A-13AA-41AB-94CE-8EDA1EC9B474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1985AF0-ED55-4370-8952-1FB9B394D283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3983DAD-DED5-43F4-B0A1-715E70E8F11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90813-8F57-44B5-BF8B-13C614DC046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4E2B53-7BFF-4A73-89FE-134B8E72D03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27E6E30-1E0D-45D4-A2BE-9F913190E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079A19-1294-49D5-B898-FD761C23A908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4E53253-7AB5-4239-931A-E2B1E391D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F0A1334-BDDA-4F98-9E3A-33D971267C9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7B644A-5438-4493-B93D-6B45A9B17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781A5EF-BFD9-4376-9ED6-86B31CC08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595A54F-0B86-472B-885E-E8FC61483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5573878"/>
            <a:ext cx="3742299" cy="113391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A8B41E1-CBF2-455D-9233-19808A399E73}"/>
              </a:ext>
            </a:extLst>
          </p:cNvPr>
          <p:cNvSpPr txBox="1"/>
          <p:nvPr userDrawn="1"/>
        </p:nvSpPr>
        <p:spPr>
          <a:xfrm>
            <a:off x="8915007" y="578846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91A5378-76EA-466C-B3BF-95E2A75E1E8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4ED311-2BFC-4E7E-8FBE-C5C845346B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9FBBF0-89AF-4C70-BD38-8CCD8653D6A9}" type="datetime1">
              <a:rPr lang="nb-NO" smtClean="0"/>
              <a:t>21. feb 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Nav-ledermøte 12.02.2019 avdelingsdirektør Solveig Hansen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A8C52F3-96DD-430F-8DE8-1791F3F128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8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4BEB4EB-20EC-4657-82E2-6B4E6277D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0E5257E-20F1-4207-AA88-60A4429DB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8E3671-5D41-4516-B903-2262D5711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13" r:id="rId9"/>
    <p:sldLayoutId id="2147483761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  <p:sldLayoutId id="2147483762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263C953F-06B5-483D-AC53-4393BEC075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8064"/>
          <a:stretch>
            <a:fillRect/>
          </a:stretch>
        </p:blipFill>
        <p:spPr>
          <a:xfrm>
            <a:off x="0" y="45201"/>
            <a:ext cx="12192000" cy="5226050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43F880-4B8A-497F-9D3D-EE4F1281DA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8417000-4423-4BE3-A711-65D08FA8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79" y="1667049"/>
            <a:ext cx="9904918" cy="927561"/>
          </a:xfrm>
        </p:spPr>
        <p:txBody>
          <a:bodyPr/>
          <a:lstStyle/>
          <a:p>
            <a:r>
              <a:rPr lang="nb-NO" dirty="0"/>
              <a:t>Velferd og oppvekst </a:t>
            </a:r>
            <a:br>
              <a:rPr lang="nb-NO" dirty="0"/>
            </a:br>
            <a:r>
              <a:rPr lang="nb-NO" sz="2800" dirty="0"/>
              <a:t>Eli Blakstad, direktør</a:t>
            </a:r>
            <a:br>
              <a:rPr lang="nb-NO" sz="2800" dirty="0"/>
            </a:br>
            <a:r>
              <a:rPr lang="nb-NO" sz="2800" dirty="0"/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7366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161E8BB5-0142-406E-8948-98AD23379AC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5" b="18395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75B314C-215F-4F40-B43C-1A43597EC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09" y="3922294"/>
            <a:ext cx="9904918" cy="927561"/>
          </a:xfrm>
        </p:spPr>
        <p:txBody>
          <a:bodyPr/>
          <a:lstStyle/>
          <a:p>
            <a:r>
              <a:rPr lang="nb-NO" sz="4400" b="1" dirty="0">
                <a:solidFill>
                  <a:schemeClr val="bg1"/>
                </a:solidFill>
              </a:rPr>
              <a:t>Oppdrag: Å sørge for at innbyggernes rettssikkerhet ivaretas.</a:t>
            </a:r>
            <a:br>
              <a:rPr lang="nb-NO" sz="4400" b="1" dirty="0">
                <a:solidFill>
                  <a:schemeClr val="bg1"/>
                </a:solidFill>
              </a:rPr>
            </a:br>
            <a:br>
              <a:rPr lang="nb-NO" sz="4400" b="1" dirty="0">
                <a:solidFill>
                  <a:schemeClr val="bg1"/>
                </a:solidFill>
              </a:rPr>
            </a:br>
            <a:r>
              <a:rPr lang="nb-NO" sz="4400" b="1" dirty="0">
                <a:solidFill>
                  <a:schemeClr val="bg1"/>
                </a:solidFill>
              </a:rPr>
              <a:t>Mål: En kultur for å møte avvik og lovbrudd som sikrer utvikling   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47532B-7321-4C4F-A69F-F299A3926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 feb 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003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39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A94DDF-3D33-4378-9CA3-AA41B54F47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Kommunen skal </a:t>
            </a:r>
            <a:r>
              <a:rPr lang="nb-NO" b="1" dirty="0"/>
              <a:t>gjøre seg kjent </a:t>
            </a:r>
            <a:r>
              <a:rPr lang="nb-NO" dirty="0"/>
              <a:t>med innbyggernes levekår, vie spesiell oppmerksomhet til trekk ved utviklingen som kan skape eller opprettholde sosiale problemer, og søke å </a:t>
            </a:r>
            <a:r>
              <a:rPr lang="nb-NO" b="1" dirty="0"/>
              <a:t>finne tiltak som kan forebygge slike problemer</a:t>
            </a:r>
            <a:r>
              <a:rPr lang="nb-NO" dirty="0"/>
              <a:t>. (</a:t>
            </a:r>
            <a:r>
              <a:rPr lang="nb-NO" dirty="0" err="1"/>
              <a:t>Sosialtj.l</a:t>
            </a:r>
            <a:r>
              <a:rPr lang="nb-NO" dirty="0"/>
              <a:t> §12) 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Tilgjengelighet </a:t>
            </a:r>
          </a:p>
          <a:p>
            <a:r>
              <a:rPr lang="nb-NO" dirty="0">
                <a:solidFill>
                  <a:srgbClr val="FF0000"/>
                </a:solidFill>
              </a:rPr>
              <a:t>Familier med langvarig hjelpebehov </a:t>
            </a:r>
          </a:p>
          <a:p>
            <a:r>
              <a:rPr lang="nb-NO" dirty="0">
                <a:solidFill>
                  <a:srgbClr val="FF0000"/>
                </a:solidFill>
              </a:rPr>
              <a:t>Krisesenter 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F59CC87-82AD-426F-A81E-D43791F0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 er ansvarlig for sosialtjenesten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FD03E6-9F6A-4E3C-AC7F-2D83A0B66B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1" descr="image002">
            <a:extLst>
              <a:ext uri="{FF2B5EF4-FFF2-40B4-BE49-F238E27FC236}">
                <a16:creationId xmlns:a16="http://schemas.microsoft.com/office/drawing/2014/main" id="{15421E5B-317A-4E4F-A9BC-1B0522278C0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r="27282"/>
          <a:stretch>
            <a:fillRect/>
          </a:stretch>
        </p:blipFill>
        <p:spPr bwMode="auto">
          <a:xfrm>
            <a:off x="1055688" y="2163763"/>
            <a:ext cx="3348037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8D8DE1F-3C9F-46A4-8063-3747A1D03D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593" y="2164466"/>
            <a:ext cx="6400800" cy="3585882"/>
          </a:xfrm>
        </p:spPr>
        <p:txBody>
          <a:bodyPr/>
          <a:lstStyle/>
          <a:p>
            <a:r>
              <a:rPr lang="nb-NO" dirty="0"/>
              <a:t>Kommunen skal oppfylle </a:t>
            </a:r>
            <a:r>
              <a:rPr lang="nb-NO" b="1" dirty="0"/>
              <a:t>retten til grunnskoleopplæring </a:t>
            </a:r>
            <a:r>
              <a:rPr lang="nb-NO" dirty="0"/>
              <a:t>§13-1 </a:t>
            </a:r>
          </a:p>
          <a:p>
            <a:r>
              <a:rPr lang="nb-NO" dirty="0"/>
              <a:t>Kommunen skal </a:t>
            </a:r>
            <a:r>
              <a:rPr lang="nb-NO" b="1" dirty="0"/>
              <a:t>gjøre seg kjent </a:t>
            </a:r>
            <a:r>
              <a:rPr lang="nb-NO" dirty="0"/>
              <a:t>med innbyggernes levekår, vie spesiell oppmerksomhet til trekk ved utviklingen som kan skape eller opprettholde sosiale problemer, og søke å </a:t>
            </a:r>
            <a:r>
              <a:rPr lang="nb-NO" b="1" dirty="0"/>
              <a:t>finne tiltak som kan forebygge slike problemer</a:t>
            </a:r>
            <a:r>
              <a:rPr lang="nb-NO" dirty="0"/>
              <a:t>. (</a:t>
            </a:r>
            <a:r>
              <a:rPr lang="nb-NO" dirty="0" err="1"/>
              <a:t>Sosialtj.l</a:t>
            </a:r>
            <a:r>
              <a:rPr lang="nb-NO" dirty="0"/>
              <a:t> §12) 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Kommunen som barnehagemyndighet</a:t>
            </a:r>
          </a:p>
          <a:p>
            <a:r>
              <a:rPr lang="nb-NO" dirty="0">
                <a:solidFill>
                  <a:srgbClr val="FF0000"/>
                </a:solidFill>
              </a:rPr>
              <a:t>Skolemiljø og oppfølging </a:t>
            </a:r>
          </a:p>
          <a:p>
            <a:r>
              <a:rPr lang="nb-NO" dirty="0">
                <a:solidFill>
                  <a:srgbClr val="FF0000"/>
                </a:solidFill>
              </a:rPr>
              <a:t>Spesialundervisning 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3E6CA1D-75E4-45A1-B5DD-C64794CD9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6001" y="2164466"/>
            <a:ext cx="2838769" cy="4144259"/>
          </a:xfrm>
        </p:spPr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4058B44-7433-4EC4-8FA9-8B86F73B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 er skoleeier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1146BE-F0BA-445F-879A-8B3782D22C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863C6-A776-4309-8124-546A00EBB777}"/>
              </a:ext>
            </a:extLst>
          </p:cNvPr>
          <p:cNvSpPr/>
          <p:nvPr/>
        </p:nvSpPr>
        <p:spPr>
          <a:xfrm>
            <a:off x="1055687" y="2164466"/>
            <a:ext cx="2819083" cy="41442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86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CD1EAFB-53F2-4FFF-B5F4-7FB543B37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2194560"/>
            <a:ext cx="9964925" cy="3877535"/>
          </a:xfrm>
        </p:spPr>
        <p:txBody>
          <a:bodyPr/>
          <a:lstStyle/>
          <a:p>
            <a:r>
              <a:rPr lang="nb-NO" dirty="0"/>
              <a:t>Kommunen skal</a:t>
            </a:r>
            <a:r>
              <a:rPr lang="nb-NO" b="1" dirty="0"/>
              <a:t> fremme </a:t>
            </a:r>
            <a:r>
              <a:rPr lang="nb-NO" dirty="0"/>
              <a:t>befolkningens helse, trivsel, gode sosiale og miljømessige forhold og bidra til å </a:t>
            </a:r>
            <a:r>
              <a:rPr lang="nb-NO" b="1" dirty="0"/>
              <a:t>forebygge</a:t>
            </a:r>
            <a:r>
              <a:rPr lang="nb-NO" dirty="0"/>
              <a:t> psykisk og somatisk sykdom, skade eller lidelse, bidra til utjevning av sosiale helseforskjeller og bidra til å beskytte befolkningen mot faktorer som kan ha negativ innvirkning på helsen.</a:t>
            </a:r>
          </a:p>
          <a:p>
            <a:r>
              <a:rPr lang="nb-NO" dirty="0"/>
              <a:t>Kommunen skal </a:t>
            </a:r>
            <a:r>
              <a:rPr lang="nb-NO" b="1" dirty="0"/>
              <a:t>fremme folkehelse </a:t>
            </a:r>
            <a:r>
              <a:rPr lang="nb-NO" dirty="0"/>
              <a:t>innen de oppgaver og med de virkemidler kommunen er tillagt, herunder ved lokal utvikling og planlegging, forvaltning og tjenesteyting.</a:t>
            </a:r>
          </a:p>
          <a:p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Miljørettet helsevern i barnehage og skole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A2D2D73-E70E-4EDB-AD0A-2B6B5042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Kommunens ansvar for folkehelse (§4)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1F0EEEE-1CD9-4F12-B6DD-7BBD76C8FF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7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074C4D3-CA95-44CA-975A-68B38053DA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7720" y="2117556"/>
            <a:ext cx="7154943" cy="3585882"/>
          </a:xfrm>
        </p:spPr>
        <p:txBody>
          <a:bodyPr/>
          <a:lstStyle/>
          <a:p>
            <a:r>
              <a:rPr lang="nb-NO" dirty="0"/>
              <a:t>Kommunen skal sørge for at personer som </a:t>
            </a:r>
            <a:r>
              <a:rPr lang="nb-NO" b="1" dirty="0"/>
              <a:t>oppholder</a:t>
            </a:r>
            <a:r>
              <a:rPr lang="nb-NO" dirty="0"/>
              <a:t> seg i kommunen, </a:t>
            </a:r>
            <a:r>
              <a:rPr lang="nb-NO" b="1" dirty="0"/>
              <a:t>tilbys nødvendige helse- og omsorgstjenester.</a:t>
            </a:r>
          </a:p>
          <a:p>
            <a:r>
              <a:rPr lang="nb-NO" dirty="0"/>
              <a:t>Kommunens ansvar omfatter </a:t>
            </a:r>
            <a:r>
              <a:rPr lang="nb-NO" b="1" dirty="0"/>
              <a:t>alle pasient- og brukergrupper, </a:t>
            </a:r>
            <a:r>
              <a:rPr lang="nb-NO" dirty="0"/>
              <a:t>herunder personer med somatisk eller psykisk sykdom, skade eller lidelse, rusmiddelproblem, sosiale problemer eller nedsatt funksjonsevne</a:t>
            </a:r>
          </a:p>
          <a:p>
            <a:r>
              <a:rPr lang="nb-NO" dirty="0">
                <a:solidFill>
                  <a:srgbClr val="FF0000"/>
                </a:solidFill>
              </a:rPr>
              <a:t>Tvang overfor utviklingshemmede og i somatisk helsetjenester: </a:t>
            </a:r>
          </a:p>
          <a:p>
            <a:r>
              <a:rPr lang="nb-NO" dirty="0">
                <a:solidFill>
                  <a:srgbClr val="FF0000"/>
                </a:solidFill>
              </a:rPr>
              <a:t>Legemidler, ernæring og tannhelse i sykehjem, </a:t>
            </a:r>
          </a:p>
          <a:p>
            <a:r>
              <a:rPr lang="nb-NO" dirty="0">
                <a:solidFill>
                  <a:srgbClr val="FF0000"/>
                </a:solidFill>
              </a:rPr>
              <a:t>Skolehelsetjenesten</a:t>
            </a:r>
          </a:p>
          <a:p>
            <a:r>
              <a:rPr lang="nb-NO" dirty="0">
                <a:solidFill>
                  <a:srgbClr val="FF0000"/>
                </a:solidFill>
              </a:rPr>
              <a:t>Beredskap og helse </a:t>
            </a:r>
          </a:p>
          <a:p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E1956D0-B5CA-4DD8-8023-F4CFAB62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964999C-68A4-40FA-A8F1-F0016D70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§ 3-1.Kommunens overordnede ansvar for helse- og omsorgstjenester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DC9BBB0-B5EE-4906-8A6B-D71C14E7CF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 descr="T:\BARNEVERN\Barn 6_Scanpix - rettigheter FMOP.jpg">
            <a:extLst>
              <a:ext uri="{FF2B5EF4-FFF2-40B4-BE49-F238E27FC236}">
                <a16:creationId xmlns:a16="http://schemas.microsoft.com/office/drawing/2014/main" id="{6959B50C-F1FF-43F2-A356-A2A137BDF8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2164465"/>
            <a:ext cx="3275244" cy="4144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14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9487F17-5F42-4E06-9444-7E40F0341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2194560"/>
            <a:ext cx="9964925" cy="3877535"/>
          </a:xfrm>
        </p:spPr>
        <p:txBody>
          <a:bodyPr/>
          <a:lstStyle/>
          <a:p>
            <a:r>
              <a:rPr lang="nb-NO" dirty="0"/>
              <a:t>Kommunen har spesielt ansvar for </a:t>
            </a:r>
            <a:r>
              <a:rPr lang="nb-NO" b="1" dirty="0"/>
              <a:t>å søke avdekket omsorgssvikt, adferds-, sosiale og emosjonelle problemer så tidlig </a:t>
            </a:r>
            <a:r>
              <a:rPr lang="nb-NO" dirty="0"/>
              <a:t>at varige problemer kan unngås, og sette inn tiltak i forhold til dette. (§3-1, </a:t>
            </a:r>
            <a:r>
              <a:rPr lang="nb-NO" dirty="0" err="1"/>
              <a:t>Bvl</a:t>
            </a:r>
            <a:r>
              <a:rPr lang="nb-NO" dirty="0"/>
              <a:t>)</a:t>
            </a:r>
          </a:p>
          <a:p>
            <a:r>
              <a:rPr lang="nb-NO" dirty="0"/>
              <a:t>Barneverntjenesten skal medvirke til at </a:t>
            </a:r>
            <a:r>
              <a:rPr lang="nb-NO" b="1" dirty="0"/>
              <a:t>barns interesser ivaretas </a:t>
            </a:r>
            <a:r>
              <a:rPr lang="nb-NO" dirty="0"/>
              <a:t>også av andre offentlige organer. (§3-2)</a:t>
            </a:r>
          </a:p>
          <a:p>
            <a:r>
              <a:rPr lang="nb-NO" dirty="0"/>
              <a:t>Barneverntjenesten skal </a:t>
            </a:r>
            <a:r>
              <a:rPr lang="nb-NO" b="1" u="sng" dirty="0"/>
              <a:t>samarbeide med andre sektorer </a:t>
            </a:r>
            <a:r>
              <a:rPr lang="nb-NO" dirty="0"/>
              <a:t>og forvaltningsnivåer når dette kan bidra til å løse oppgaver som den er pålagt etter denne loven. </a:t>
            </a:r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Undersøkelser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C125A8B-FC7E-4E31-9693-9574C96C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 er ansvarlig for barnevern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7EE27B5-8384-4796-8129-8998641980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25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30156DD-970D-428D-B660-9A945141B7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2400" b="1" dirty="0">
                <a:latin typeface="+mn-lt"/>
              </a:rPr>
              <a:t>Landsomfattende tilsyn </a:t>
            </a:r>
          </a:p>
          <a:p>
            <a:r>
              <a:rPr lang="nb-NO" sz="2400" b="1" dirty="0">
                <a:latin typeface="+mn-lt"/>
              </a:rPr>
              <a:t>Planlagte tilsyn – risikovurdert</a:t>
            </a:r>
          </a:p>
          <a:p>
            <a:r>
              <a:rPr lang="nb-NO" sz="2400" b="1" dirty="0">
                <a:latin typeface="+mn-lt"/>
              </a:rPr>
              <a:t>Hendelsesbaserte tilsyn </a:t>
            </a:r>
          </a:p>
          <a:p>
            <a:r>
              <a:rPr lang="nb-NO" sz="2400" b="1" dirty="0">
                <a:latin typeface="+mn-lt"/>
              </a:rPr>
              <a:t>Egenvurdering i kommunene</a:t>
            </a:r>
          </a:p>
          <a:p>
            <a:pPr marL="0" indent="0">
              <a:buNone/>
            </a:pPr>
            <a:endParaRPr lang="nb-NO" sz="2400" b="1" dirty="0">
              <a:latin typeface="+mn-lt"/>
            </a:endParaRPr>
          </a:p>
          <a:p>
            <a:pPr marL="0" indent="0">
              <a:buNone/>
            </a:pPr>
            <a:r>
              <a:rPr lang="nb-NO" sz="2400" b="1" dirty="0">
                <a:latin typeface="+mn-lt"/>
              </a:rPr>
              <a:t>		Dialog </a:t>
            </a:r>
          </a:p>
          <a:p>
            <a:pPr marL="0" indent="0">
              <a:buNone/>
            </a:pPr>
            <a:endParaRPr lang="nb-NO" sz="2400" dirty="0">
              <a:latin typeface="+mn-lt"/>
            </a:endParaRPr>
          </a:p>
          <a:p>
            <a:endParaRPr lang="nb-NO" sz="2400" dirty="0">
              <a:latin typeface="+mn-lt"/>
            </a:endParaRP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48302BA-BC9A-4EC8-9238-298C83A8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813" y="1244187"/>
            <a:ext cx="10080625" cy="1077208"/>
          </a:xfrm>
        </p:spPr>
        <p:txBody>
          <a:bodyPr/>
          <a:lstStyle/>
          <a:p>
            <a:r>
              <a:rPr lang="nb-NO" dirty="0"/>
              <a:t>Fylkesmannens oppgaver </a:t>
            </a:r>
            <a:br>
              <a:rPr lang="nb-NO" sz="2000" dirty="0"/>
            </a:br>
            <a:r>
              <a:rPr lang="nb-NO" sz="2000" dirty="0"/>
              <a:t>åpen dør og lav terskel 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9DCFAE-96F4-4AD9-8B34-F343E91FA5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bilde 6">
            <a:extLst>
              <a:ext uri="{FF2B5EF4-FFF2-40B4-BE49-F238E27FC236}">
                <a16:creationId xmlns:a16="http://schemas.microsoft.com/office/drawing/2014/main" id="{0A57C20F-1542-43D0-80C9-814EEB2CA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8741"/>
          <a:stretch>
            <a:fillRect/>
          </a:stretch>
        </p:blipFill>
        <p:spPr>
          <a:xfrm>
            <a:off x="1055688" y="2163763"/>
            <a:ext cx="3348037" cy="4144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1" name="Plassholder for bilde 6">
            <a:extLst>
              <a:ext uri="{FF2B5EF4-FFF2-40B4-BE49-F238E27FC236}">
                <a16:creationId xmlns:a16="http://schemas.microsoft.com/office/drawing/2014/main" id="{66783BAA-5AD4-4072-9CC8-2A7CE8CF78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8741"/>
          <a:stretch>
            <a:fillRect/>
          </a:stretch>
        </p:blipFill>
        <p:spPr>
          <a:xfrm>
            <a:off x="1055688" y="2163763"/>
            <a:ext cx="3348037" cy="4144962"/>
          </a:xfrm>
        </p:spPr>
      </p:pic>
    </p:spTree>
    <p:extLst>
      <p:ext uri="{BB962C8B-B14F-4D97-AF65-F5344CB8AC3E}">
        <p14:creationId xmlns:p14="http://schemas.microsoft.com/office/powerpoint/2010/main" val="6262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76E7E65-F153-48A5-B6B0-E795F28E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Planlagte tilsyn 2020, </a:t>
            </a:r>
            <a:r>
              <a:rPr lang="nb-NO" sz="2400" dirty="0"/>
              <a:t>skole og barnehage, helse og omsorg, sosial, barnevern og familie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D6363BE-7DB5-45C9-95C2-A04F9C858D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E934EB-F12D-4505-BA51-9C41C3F0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3649" y="2508074"/>
            <a:ext cx="20807824" cy="54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818EBFBF-9275-4882-9A6E-63FB82CA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38279"/>
              </p:ext>
            </p:extLst>
          </p:nvPr>
        </p:nvGraphicFramePr>
        <p:xfrm>
          <a:off x="1055688" y="2052878"/>
          <a:ext cx="10171112" cy="4502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7920">
                  <a:extLst>
                    <a:ext uri="{9D8B030D-6E8A-4147-A177-3AD203B41FA5}">
                      <a16:colId xmlns:a16="http://schemas.microsoft.com/office/drawing/2014/main" val="791466293"/>
                    </a:ext>
                  </a:extLst>
                </a:gridCol>
                <a:gridCol w="5403192">
                  <a:extLst>
                    <a:ext uri="{9D8B030D-6E8A-4147-A177-3AD203B41FA5}">
                      <a16:colId xmlns:a16="http://schemas.microsoft.com/office/drawing/2014/main" val="2466754254"/>
                    </a:ext>
                  </a:extLst>
                </a:gridCol>
              </a:tblGrid>
              <a:tr h="45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Tema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Kommuner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494392"/>
                  </a:ext>
                </a:extLst>
              </a:tr>
              <a:tr h="50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Skolemiljø og aktivitetsplikt 9a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Stange, Elverum, Kongsvinger, Trysil, Åmot, Lillehammer, Nordre-Land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774531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Spesialundervisning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Ringsaker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108952"/>
                  </a:ext>
                </a:extLst>
              </a:tr>
              <a:tr h="50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Sosiale tjenester, tilgjengelighet og familier/personer med langvarighjelpebehov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Kongsvinger, Trysil, Gjøvik, Sør-Fron, Østre-Toten, Gran, Nord-Aurdal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41619"/>
                  </a:ext>
                </a:extLst>
              </a:tr>
              <a:tr h="31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Kommunen </a:t>
                      </a:r>
                      <a:r>
                        <a:rPr lang="nb-NO" sz="1100">
                          <a:effectLst/>
                        </a:rPr>
                        <a:t>som barnehagemyndighet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Hamar, Stange, Åsnes, Åmot , Os, Lillehammer, Gjøvik, Ringebu. Nordre-Land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903654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Undersøkelser i barnevernet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Trysil, Tynset, Gjøvik, Østre-Toten, Nord-Aurdal</a:t>
                      </a:r>
                      <a:r>
                        <a:rPr lang="nb-NO" sz="1100">
                          <a:effectLst/>
                        </a:rPr>
                        <a:t>, Løten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798878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Skolehelsetjenesten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Åsnes, Lillehammer, Gjøvik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450430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Miljørettet helsevern i skole og barnehager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Åsnes, Kongsvinger, Lesja, Sør-Aurdal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693303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 err="1">
                          <a:effectLst/>
                        </a:rPr>
                        <a:t>Kap</a:t>
                      </a:r>
                      <a:r>
                        <a:rPr lang="nb-NO" sz="1100" dirty="0">
                          <a:effectLst/>
                        </a:rPr>
                        <a:t> 9, tvang utviklingshemmede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Rendalen, Folldal, Vågå, Ringebu, Gran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739555"/>
                  </a:ext>
                </a:extLst>
              </a:tr>
              <a:tr h="24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§4a tvang somatisk helse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Stor- Elvdal, Tynset, Ringebu, Vang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778800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>
                          <a:effectLst/>
                        </a:rPr>
                        <a:t>Legemidler, ernæring og tannhelse i sykehjem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Stor -Elvdal, Gjøvik; Etnedal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69355"/>
                  </a:ext>
                </a:extLst>
              </a:tr>
              <a:tr h="45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Beredskap og helse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Hamar, Stange, Åmot, Vestre-Slidre, Øystre-Slidre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713136"/>
                  </a:ext>
                </a:extLst>
              </a:tr>
              <a:tr h="50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Krisesenter (startet i 2019)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Rendalen, Alvdal, Tynset, Folldal, Tolga, Skjåk, Nord-Fron, Ringebu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84961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0898E64-DB59-479F-84FD-4B7AA5E1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3649" y="2332037"/>
            <a:ext cx="21358200" cy="5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07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_powerpointmal_2019_FMAG.potx" id="{9DF63284-12AA-4C2E-B6C2-962C2C91BE38}" vid="{A8876082-B9E9-4B1A-B529-88BFAAC9E1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FMIN_powerpointmal</Template>
  <TotalTime>9855</TotalTime>
  <Words>581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Open Sans SemiBold</vt:lpstr>
      <vt:lpstr>Office-tema</vt:lpstr>
      <vt:lpstr>Velferd og oppvekst  Eli Blakstad, direktør Fylkesmannen i Innlandet</vt:lpstr>
      <vt:lpstr>PowerPoint-presentasjon</vt:lpstr>
      <vt:lpstr>Kommunen er ansvarlig for sosialtjenesten</vt:lpstr>
      <vt:lpstr>Kommunen er skoleeier</vt:lpstr>
      <vt:lpstr>Kommunens ansvar for folkehelse (§4)</vt:lpstr>
      <vt:lpstr>§ 3-1.Kommunens overordnede ansvar for helse- og omsorgstjenester</vt:lpstr>
      <vt:lpstr>Kommunen er ansvarlig for barnevern </vt:lpstr>
      <vt:lpstr>Fylkesmannens oppgaver  åpen dør og lav terskel  </vt:lpstr>
      <vt:lpstr>Planlagte tilsyn 2020, skole og barnehage, helse og omsorg, sosial, barnevern og familie </vt:lpstr>
      <vt:lpstr>Oppdrag: Å sørge for at innbyggernes rettssikkerhet ivaretas.  Mål: En kultur for å møte avvik og lovbrudd som sikrer utvikling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Harstad, Kjerschow Ida</dc:creator>
  <cp:lastModifiedBy>Haugen, Erik</cp:lastModifiedBy>
  <cp:revision>189</cp:revision>
  <cp:lastPrinted>2019-08-30T06:29:24Z</cp:lastPrinted>
  <dcterms:created xsi:type="dcterms:W3CDTF">2019-03-18T12:59:37Z</dcterms:created>
  <dcterms:modified xsi:type="dcterms:W3CDTF">2020-02-21T07:09:21Z</dcterms:modified>
</cp:coreProperties>
</file>