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68" r:id="rId3"/>
    <p:sldMasterId id="2147483675" r:id="rId4"/>
    <p:sldMasterId id="2147483682" r:id="rId5"/>
    <p:sldMasterId id="2147483689" r:id="rId6"/>
    <p:sldMasterId id="2147483703" r:id="rId7"/>
    <p:sldMasterId id="2147483710" r:id="rId8"/>
    <p:sldMasterId id="2147483717" r:id="rId9"/>
    <p:sldMasterId id="2147483724" r:id="rId10"/>
  </p:sldMasterIdLst>
  <p:notesMasterIdLst>
    <p:notesMasterId r:id="rId42"/>
  </p:notesMasterIdLst>
  <p:sldIdLst>
    <p:sldId id="258" r:id="rId11"/>
    <p:sldId id="312" r:id="rId12"/>
    <p:sldId id="313" r:id="rId13"/>
    <p:sldId id="294" r:id="rId14"/>
    <p:sldId id="295" r:id="rId15"/>
    <p:sldId id="336" r:id="rId16"/>
    <p:sldId id="318" r:id="rId17"/>
    <p:sldId id="319" r:id="rId18"/>
    <p:sldId id="321" r:id="rId19"/>
    <p:sldId id="322" r:id="rId20"/>
    <p:sldId id="323" r:id="rId21"/>
    <p:sldId id="324" r:id="rId22"/>
    <p:sldId id="326" r:id="rId23"/>
    <p:sldId id="342" r:id="rId24"/>
    <p:sldId id="327" r:id="rId25"/>
    <p:sldId id="328" r:id="rId26"/>
    <p:sldId id="329" r:id="rId27"/>
    <p:sldId id="343" r:id="rId28"/>
    <p:sldId id="330" r:id="rId29"/>
    <p:sldId id="331" r:id="rId30"/>
    <p:sldId id="332" r:id="rId31"/>
    <p:sldId id="333" r:id="rId32"/>
    <p:sldId id="337" r:id="rId33"/>
    <p:sldId id="335" r:id="rId34"/>
    <p:sldId id="334" r:id="rId35"/>
    <p:sldId id="340" r:id="rId36"/>
    <p:sldId id="341" r:id="rId37"/>
    <p:sldId id="344" r:id="rId38"/>
    <p:sldId id="338" r:id="rId39"/>
    <p:sldId id="339" r:id="rId40"/>
    <p:sldId id="299" r:id="rId4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AF00"/>
    <a:srgbClr val="E0FEFE"/>
    <a:srgbClr val="CCECFF"/>
    <a:srgbClr val="739ABC"/>
    <a:srgbClr val="73AF55"/>
    <a:srgbClr val="756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86" d="100"/>
          <a:sy n="86" d="100"/>
        </p:scale>
        <p:origin x="-2334" y="-996"/>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179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Endring</a:t>
            </a:r>
            <a:r>
              <a:rPr lang="en-US" dirty="0" smtClean="0"/>
              <a:t> </a:t>
            </a:r>
            <a:r>
              <a:rPr lang="en-US" dirty="0" err="1" smtClean="0"/>
              <a:t>pendling</a:t>
            </a:r>
            <a:endParaRPr lang="en-US" dirty="0"/>
          </a:p>
        </c:rich>
      </c:tx>
      <c:layout/>
      <c:overlay val="0"/>
    </c:title>
    <c:autoTitleDeleted val="0"/>
    <c:plotArea>
      <c:layout/>
      <c:barChart>
        <c:barDir val="col"/>
        <c:grouping val="clustered"/>
        <c:varyColors val="0"/>
        <c:ser>
          <c:idx val="0"/>
          <c:order val="0"/>
          <c:tx>
            <c:strRef>
              <c:f>'Ark1'!$B$1</c:f>
              <c:strCache>
                <c:ptCount val="1"/>
                <c:pt idx="0">
                  <c:v>Endring</c:v>
                </c:pt>
              </c:strCache>
            </c:strRef>
          </c:tx>
          <c:invertIfNegative val="0"/>
          <c:cat>
            <c:strRef>
              <c:f>'Ark1'!$A$2:$A$10</c:f>
              <c:strCache>
                <c:ptCount val="9"/>
                <c:pt idx="0">
                  <c:v>Ulstein /Ørsta</c:v>
                </c:pt>
                <c:pt idx="1">
                  <c:v>Ørsta/Ulsten</c:v>
                </c:pt>
                <c:pt idx="2">
                  <c:v>Ulstein/Volda</c:v>
                </c:pt>
                <c:pt idx="3">
                  <c:v>Volda/Ulstein</c:v>
                </c:pt>
                <c:pt idx="4">
                  <c:v>Volda/Herøy</c:v>
                </c:pt>
                <c:pt idx="5">
                  <c:v>Herøy/Ørsta</c:v>
                </c:pt>
                <c:pt idx="6">
                  <c:v>Ørsta/Herøy</c:v>
                </c:pt>
                <c:pt idx="7">
                  <c:v>Hareid/Ulstein</c:v>
                </c:pt>
                <c:pt idx="8">
                  <c:v>Hareid/Ålesund</c:v>
                </c:pt>
              </c:strCache>
            </c:strRef>
          </c:cat>
          <c:val>
            <c:numRef>
              <c:f>'Ark1'!$B$2:$B$10</c:f>
              <c:numCache>
                <c:formatCode>0%</c:formatCode>
                <c:ptCount val="9"/>
                <c:pt idx="0">
                  <c:v>0.82</c:v>
                </c:pt>
                <c:pt idx="1">
                  <c:v>0.92</c:v>
                </c:pt>
                <c:pt idx="2">
                  <c:v>0.77</c:v>
                </c:pt>
                <c:pt idx="3">
                  <c:v>1.42</c:v>
                </c:pt>
                <c:pt idx="4">
                  <c:v>1.24</c:v>
                </c:pt>
                <c:pt idx="5">
                  <c:v>0.78</c:v>
                </c:pt>
                <c:pt idx="6">
                  <c:v>0.26</c:v>
                </c:pt>
                <c:pt idx="7">
                  <c:v>0.17</c:v>
                </c:pt>
                <c:pt idx="8">
                  <c:v>-0.16</c:v>
                </c:pt>
              </c:numCache>
            </c:numRef>
          </c:val>
        </c:ser>
        <c:dLbls>
          <c:showLegendKey val="0"/>
          <c:showVal val="0"/>
          <c:showCatName val="0"/>
          <c:showSerName val="0"/>
          <c:showPercent val="0"/>
          <c:showBubbleSize val="0"/>
        </c:dLbls>
        <c:gapWidth val="150"/>
        <c:axId val="45037056"/>
        <c:axId val="45034880"/>
      </c:barChart>
      <c:catAx>
        <c:axId val="45037056"/>
        <c:scaling>
          <c:orientation val="minMax"/>
        </c:scaling>
        <c:delete val="0"/>
        <c:axPos val="b"/>
        <c:majorTickMark val="out"/>
        <c:minorTickMark val="none"/>
        <c:tickLblPos val="nextTo"/>
        <c:txPr>
          <a:bodyPr/>
          <a:lstStyle/>
          <a:p>
            <a:pPr>
              <a:defRPr sz="1100"/>
            </a:pPr>
            <a:endParaRPr lang="nb-NO"/>
          </a:p>
        </c:txPr>
        <c:crossAx val="45034880"/>
        <c:crosses val="autoZero"/>
        <c:auto val="1"/>
        <c:lblAlgn val="ctr"/>
        <c:lblOffset val="100"/>
        <c:noMultiLvlLbl val="0"/>
      </c:catAx>
      <c:valAx>
        <c:axId val="45034880"/>
        <c:scaling>
          <c:orientation val="minMax"/>
        </c:scaling>
        <c:delete val="0"/>
        <c:axPos val="l"/>
        <c:majorGridlines/>
        <c:numFmt formatCode="0%" sourceLinked="1"/>
        <c:majorTickMark val="out"/>
        <c:minorTickMark val="none"/>
        <c:tickLblPos val="nextTo"/>
        <c:crossAx val="45037056"/>
        <c:crosses val="autoZero"/>
        <c:crossBetween val="between"/>
      </c:valAx>
    </c:plotArea>
    <c:plotVisOnly val="1"/>
    <c:dispBlanksAs val="gap"/>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n-NO" dirty="0"/>
              <a:t>Inn</a:t>
            </a:r>
            <a:r>
              <a:rPr lang="nn-NO" baseline="0" dirty="0"/>
              <a:t>- og utpendling, Nordmøre, </a:t>
            </a:r>
            <a:r>
              <a:rPr lang="nn-NO" baseline="0" dirty="0" smtClean="0"/>
              <a:t/>
            </a:r>
            <a:br>
              <a:rPr lang="nn-NO" baseline="0" dirty="0" smtClean="0"/>
            </a:br>
            <a:r>
              <a:rPr lang="nn-NO" baseline="0" dirty="0" smtClean="0"/>
              <a:t>Molde </a:t>
            </a:r>
            <a:r>
              <a:rPr lang="nn-NO" baseline="0" dirty="0"/>
              <a:t>og </a:t>
            </a:r>
            <a:r>
              <a:rPr lang="nn-NO" baseline="0" dirty="0" smtClean="0"/>
              <a:t>randkommunar </a:t>
            </a:r>
            <a:r>
              <a:rPr lang="nn-NO" baseline="0" dirty="0"/>
              <a:t>Sør-Trøndelag.</a:t>
            </a:r>
            <a:endParaRPr lang="nn-NO" dirty="0"/>
          </a:p>
        </c:rich>
      </c:tx>
      <c:layout>
        <c:manualLayout>
          <c:xMode val="edge"/>
          <c:yMode val="edge"/>
          <c:x val="0.25303314970311747"/>
          <c:y val="4.8693079659002745E-3"/>
        </c:manualLayout>
      </c:layout>
      <c:overlay val="0"/>
    </c:title>
    <c:autoTitleDeleted val="0"/>
    <c:plotArea>
      <c:layout/>
      <c:barChart>
        <c:barDir val="bar"/>
        <c:grouping val="stacked"/>
        <c:varyColors val="0"/>
        <c:ser>
          <c:idx val="0"/>
          <c:order val="0"/>
          <c:tx>
            <c:strRef>
              <c:f>'Ark1'!$C$79</c:f>
              <c:strCache>
                <c:ptCount val="1"/>
                <c:pt idx="0">
                  <c:v>Molde</c:v>
                </c:pt>
              </c:strCache>
            </c:strRef>
          </c:tx>
          <c:spPr>
            <a:solidFill>
              <a:schemeClr val="tx2">
                <a:lumMod val="60000"/>
                <a:lumOff val="40000"/>
              </a:schemeClr>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'Ark1'!$C$80:$C$91</c:f>
              <c:numCache>
                <c:formatCode>General</c:formatCode>
                <c:ptCount val="12"/>
                <c:pt idx="0">
                  <c:v>0</c:v>
                </c:pt>
                <c:pt idx="1">
                  <c:v>-246</c:v>
                </c:pt>
                <c:pt idx="2">
                  <c:v>-379</c:v>
                </c:pt>
                <c:pt idx="3">
                  <c:v>-56</c:v>
                </c:pt>
                <c:pt idx="4">
                  <c:v>-353</c:v>
                </c:pt>
                <c:pt idx="5">
                  <c:v>-43</c:v>
                </c:pt>
                <c:pt idx="6">
                  <c:v>-72</c:v>
                </c:pt>
                <c:pt idx="7">
                  <c:v>-36</c:v>
                </c:pt>
                <c:pt idx="8">
                  <c:v>-3</c:v>
                </c:pt>
                <c:pt idx="9">
                  <c:v>-8</c:v>
                </c:pt>
                <c:pt idx="10">
                  <c:v>-4</c:v>
                </c:pt>
                <c:pt idx="11">
                  <c:v>-19</c:v>
                </c:pt>
              </c:numCache>
            </c:numRef>
          </c:val>
        </c:ser>
        <c:ser>
          <c:idx val="1"/>
          <c:order val="1"/>
          <c:tx>
            <c:strRef>
              <c:f>'Ark1'!$D$79</c:f>
              <c:strCache>
                <c:ptCount val="1"/>
                <c:pt idx="0">
                  <c:v>Nordmøre</c:v>
                </c:pt>
              </c:strCache>
            </c:strRef>
          </c:tx>
          <c:spPr>
            <a:solidFill>
              <a:srgbClr val="92D050"/>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'Ark1'!$D$80:$D$91</c:f>
              <c:numCache>
                <c:formatCode>General</c:formatCode>
                <c:ptCount val="12"/>
                <c:pt idx="0">
                  <c:v>-270</c:v>
                </c:pt>
                <c:pt idx="1">
                  <c:v>-338</c:v>
                </c:pt>
                <c:pt idx="2">
                  <c:v>-121</c:v>
                </c:pt>
                <c:pt idx="3">
                  <c:v>-613</c:v>
                </c:pt>
                <c:pt idx="4">
                  <c:v>-150</c:v>
                </c:pt>
                <c:pt idx="5">
                  <c:v>-378</c:v>
                </c:pt>
                <c:pt idx="6">
                  <c:v>-83</c:v>
                </c:pt>
                <c:pt idx="7">
                  <c:v>-322</c:v>
                </c:pt>
                <c:pt idx="8">
                  <c:v>-194</c:v>
                </c:pt>
                <c:pt idx="9">
                  <c:v>-151</c:v>
                </c:pt>
                <c:pt idx="10">
                  <c:v>-70</c:v>
                </c:pt>
                <c:pt idx="11">
                  <c:v>-158</c:v>
                </c:pt>
              </c:numCache>
            </c:numRef>
          </c:val>
        </c:ser>
        <c:ser>
          <c:idx val="2"/>
          <c:order val="2"/>
          <c:tx>
            <c:strRef>
              <c:f>'Ark1'!$E$79</c:f>
              <c:strCache>
                <c:ptCount val="1"/>
                <c:pt idx="0">
                  <c:v>Hemne</c:v>
                </c:pt>
              </c:strCache>
            </c:strRef>
          </c:tx>
          <c:spPr>
            <a:solidFill>
              <a:srgbClr val="FF0000"/>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'Ark1'!$E$80:$E$91</c:f>
              <c:numCache>
                <c:formatCode>General</c:formatCode>
                <c:ptCount val="12"/>
                <c:pt idx="9">
                  <c:v>-12</c:v>
                </c:pt>
                <c:pt idx="11">
                  <c:v>-34</c:v>
                </c:pt>
              </c:numCache>
            </c:numRef>
          </c:val>
        </c:ser>
        <c:ser>
          <c:idx val="3"/>
          <c:order val="3"/>
          <c:tx>
            <c:strRef>
              <c:f>'Ark1'!$F$79</c:f>
              <c:strCache>
                <c:ptCount val="1"/>
                <c:pt idx="0">
                  <c:v>Meldal</c:v>
                </c:pt>
              </c:strCache>
            </c:strRef>
          </c:tx>
          <c:spPr>
            <a:solidFill>
              <a:srgbClr val="7030A0"/>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'Ark1'!$F$80:$F$91</c:f>
              <c:numCache>
                <c:formatCode>General</c:formatCode>
                <c:ptCount val="12"/>
                <c:pt idx="8">
                  <c:v>-20</c:v>
                </c:pt>
              </c:numCache>
            </c:numRef>
          </c:val>
        </c:ser>
        <c:ser>
          <c:idx val="4"/>
          <c:order val="4"/>
          <c:tx>
            <c:strRef>
              <c:f>'Ark1'!$G$79</c:f>
              <c:strCache>
                <c:ptCount val="1"/>
                <c:pt idx="0">
                  <c:v>Orkdal</c:v>
                </c:pt>
              </c:strCache>
            </c:strRef>
          </c:tx>
          <c:spPr>
            <a:solidFill>
              <a:schemeClr val="accent6">
                <a:lumMod val="75000"/>
              </a:schemeClr>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'Ark1'!$G$80:$G$91</c:f>
              <c:numCache>
                <c:formatCode>General</c:formatCode>
                <c:ptCount val="12"/>
                <c:pt idx="7">
                  <c:v>-10</c:v>
                </c:pt>
                <c:pt idx="8">
                  <c:v>-26</c:v>
                </c:pt>
              </c:numCache>
            </c:numRef>
          </c:val>
        </c:ser>
        <c:ser>
          <c:idx val="5"/>
          <c:order val="5"/>
          <c:tx>
            <c:strRef>
              <c:f>'Ark1'!$H$79</c:f>
              <c:strCache>
                <c:ptCount val="1"/>
                <c:pt idx="0">
                  <c:v>Trondheim</c:v>
                </c:pt>
              </c:strCache>
            </c:strRef>
          </c:tx>
          <c:spPr>
            <a:solidFill>
              <a:srgbClr val="002060"/>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'Ark1'!$H$80:$H$91</c:f>
              <c:numCache>
                <c:formatCode>General</c:formatCode>
                <c:ptCount val="12"/>
                <c:pt idx="0">
                  <c:v>-171</c:v>
                </c:pt>
                <c:pt idx="1">
                  <c:v>-144</c:v>
                </c:pt>
                <c:pt idx="2">
                  <c:v>-19</c:v>
                </c:pt>
                <c:pt idx="3">
                  <c:v>-29</c:v>
                </c:pt>
                <c:pt idx="4">
                  <c:v>-17</c:v>
                </c:pt>
                <c:pt idx="5">
                  <c:v>-23</c:v>
                </c:pt>
                <c:pt idx="6">
                  <c:v>-41</c:v>
                </c:pt>
                <c:pt idx="7">
                  <c:v>-76</c:v>
                </c:pt>
                <c:pt idx="8">
                  <c:v>-35</c:v>
                </c:pt>
                <c:pt idx="9">
                  <c:v>-33</c:v>
                </c:pt>
                <c:pt idx="10">
                  <c:v>-11</c:v>
                </c:pt>
                <c:pt idx="11">
                  <c:v>-53</c:v>
                </c:pt>
              </c:numCache>
            </c:numRef>
          </c:val>
        </c:ser>
        <c:ser>
          <c:idx val="6"/>
          <c:order val="6"/>
          <c:tx>
            <c:strRef>
              <c:f>'Ark1'!$I$79</c:f>
              <c:strCache>
                <c:ptCount val="1"/>
                <c:pt idx="0">
                  <c:v>Molde</c:v>
                </c:pt>
              </c:strCache>
            </c:strRef>
          </c:tx>
          <c:spPr>
            <a:solidFill>
              <a:schemeClr val="tx2">
                <a:lumMod val="60000"/>
                <a:lumOff val="40000"/>
              </a:schemeClr>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'Ark1'!$I$80:$I$91</c:f>
              <c:numCache>
                <c:formatCode>General</c:formatCode>
                <c:ptCount val="12"/>
                <c:pt idx="0">
                  <c:v>0</c:v>
                </c:pt>
                <c:pt idx="1">
                  <c:v>105</c:v>
                </c:pt>
                <c:pt idx="2">
                  <c:v>45</c:v>
                </c:pt>
                <c:pt idx="3">
                  <c:v>17</c:v>
                </c:pt>
                <c:pt idx="4">
                  <c:v>50</c:v>
                </c:pt>
                <c:pt idx="5">
                  <c:v>4</c:v>
                </c:pt>
                <c:pt idx="6">
                  <c:v>39</c:v>
                </c:pt>
                <c:pt idx="7">
                  <c:v>4</c:v>
                </c:pt>
                <c:pt idx="8">
                  <c:v>0</c:v>
                </c:pt>
                <c:pt idx="9">
                  <c:v>4</c:v>
                </c:pt>
                <c:pt idx="10">
                  <c:v>1</c:v>
                </c:pt>
                <c:pt idx="11">
                  <c:v>1</c:v>
                </c:pt>
              </c:numCache>
            </c:numRef>
          </c:val>
        </c:ser>
        <c:ser>
          <c:idx val="7"/>
          <c:order val="7"/>
          <c:tx>
            <c:strRef>
              <c:f>'Ark1'!$J$79</c:f>
              <c:strCache>
                <c:ptCount val="1"/>
                <c:pt idx="0">
                  <c:v>Nordmøre</c:v>
                </c:pt>
              </c:strCache>
            </c:strRef>
          </c:tx>
          <c:spPr>
            <a:solidFill>
              <a:srgbClr val="92D050"/>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'Ark1'!$J$80:$J$91</c:f>
              <c:numCache>
                <c:formatCode>General</c:formatCode>
                <c:ptCount val="12"/>
                <c:pt idx="0">
                  <c:v>1219</c:v>
                </c:pt>
                <c:pt idx="1">
                  <c:v>1201</c:v>
                </c:pt>
                <c:pt idx="2">
                  <c:v>80</c:v>
                </c:pt>
                <c:pt idx="3">
                  <c:v>230</c:v>
                </c:pt>
                <c:pt idx="4">
                  <c:v>56</c:v>
                </c:pt>
                <c:pt idx="5">
                  <c:v>76</c:v>
                </c:pt>
                <c:pt idx="6">
                  <c:v>341</c:v>
                </c:pt>
                <c:pt idx="7">
                  <c:v>314</c:v>
                </c:pt>
                <c:pt idx="8">
                  <c:v>109</c:v>
                </c:pt>
                <c:pt idx="9">
                  <c:v>86</c:v>
                </c:pt>
                <c:pt idx="10">
                  <c:v>40</c:v>
                </c:pt>
                <c:pt idx="11">
                  <c:v>45</c:v>
                </c:pt>
              </c:numCache>
            </c:numRef>
          </c:val>
        </c:ser>
        <c:ser>
          <c:idx val="8"/>
          <c:order val="8"/>
          <c:tx>
            <c:strRef>
              <c:f>'Ark1'!$K$79</c:f>
              <c:strCache>
                <c:ptCount val="1"/>
                <c:pt idx="0">
                  <c:v>Oppdal</c:v>
                </c:pt>
              </c:strCache>
            </c:strRef>
          </c:tx>
          <c:spPr>
            <a:solidFill>
              <a:srgbClr val="996600"/>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'Ark1'!$K$80:$K$91</c:f>
              <c:numCache>
                <c:formatCode>General</c:formatCode>
                <c:ptCount val="12"/>
                <c:pt idx="6">
                  <c:v>32</c:v>
                </c:pt>
              </c:numCache>
            </c:numRef>
          </c:val>
        </c:ser>
        <c:ser>
          <c:idx val="9"/>
          <c:order val="9"/>
          <c:tx>
            <c:strRef>
              <c:f>'Ark1'!$L$79</c:f>
              <c:strCache>
                <c:ptCount val="1"/>
                <c:pt idx="0">
                  <c:v>Meldal</c:v>
                </c:pt>
              </c:strCache>
            </c:strRef>
          </c:tx>
          <c:spPr>
            <a:solidFill>
              <a:srgbClr val="7030A0"/>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'Ark1'!$L$80:$L$91</c:f>
              <c:numCache>
                <c:formatCode>General</c:formatCode>
                <c:ptCount val="12"/>
                <c:pt idx="8">
                  <c:v>34</c:v>
                </c:pt>
              </c:numCache>
            </c:numRef>
          </c:val>
        </c:ser>
        <c:ser>
          <c:idx val="10"/>
          <c:order val="10"/>
          <c:tx>
            <c:strRef>
              <c:f>'Ark1'!$M$79</c:f>
              <c:strCache>
                <c:ptCount val="1"/>
                <c:pt idx="0">
                  <c:v>Orkdal</c:v>
                </c:pt>
              </c:strCache>
            </c:strRef>
          </c:tx>
          <c:spPr>
            <a:solidFill>
              <a:schemeClr val="accent6">
                <a:lumMod val="75000"/>
              </a:schemeClr>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'Ark1'!$M$80:$M$91</c:f>
              <c:numCache>
                <c:formatCode>General</c:formatCode>
                <c:ptCount val="12"/>
                <c:pt idx="8">
                  <c:v>17</c:v>
                </c:pt>
              </c:numCache>
            </c:numRef>
          </c:val>
        </c:ser>
        <c:ser>
          <c:idx val="11"/>
          <c:order val="11"/>
          <c:tx>
            <c:strRef>
              <c:f>'Ark1'!$N$79</c:f>
              <c:strCache>
                <c:ptCount val="1"/>
                <c:pt idx="0">
                  <c:v>Hemne</c:v>
                </c:pt>
              </c:strCache>
            </c:strRef>
          </c:tx>
          <c:spPr>
            <a:solidFill>
              <a:srgbClr val="FF0000"/>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'Ark1'!$N$80:$N$91</c:f>
              <c:numCache>
                <c:formatCode>General</c:formatCode>
                <c:ptCount val="12"/>
                <c:pt idx="11">
                  <c:v>90</c:v>
                </c:pt>
              </c:numCache>
            </c:numRef>
          </c:val>
        </c:ser>
        <c:ser>
          <c:idx val="12"/>
          <c:order val="12"/>
          <c:tx>
            <c:strRef>
              <c:f>'Ark1'!$O$79</c:f>
              <c:strCache>
                <c:ptCount val="1"/>
                <c:pt idx="0">
                  <c:v>Trondheim</c:v>
                </c:pt>
              </c:strCache>
            </c:strRef>
          </c:tx>
          <c:spPr>
            <a:solidFill>
              <a:srgbClr val="002060"/>
            </a:solidFill>
          </c:spPr>
          <c:invertIfNegative val="0"/>
          <c:cat>
            <c:strRef>
              <c:f>'Ark1'!$B$80:$B$91</c:f>
              <c:strCache>
                <c:ptCount val="12"/>
                <c:pt idx="0">
                  <c:v>Molde</c:v>
                </c:pt>
                <c:pt idx="1">
                  <c:v>Kristiansund</c:v>
                </c:pt>
                <c:pt idx="2">
                  <c:v>Eide</c:v>
                </c:pt>
                <c:pt idx="3">
                  <c:v>Averøy</c:v>
                </c:pt>
                <c:pt idx="4">
                  <c:v>Gjemnes</c:v>
                </c:pt>
                <c:pt idx="5">
                  <c:v>Tingvoll</c:v>
                </c:pt>
                <c:pt idx="6">
                  <c:v>Sunndal</c:v>
                </c:pt>
                <c:pt idx="7">
                  <c:v>Surnadal</c:v>
                </c:pt>
                <c:pt idx="8">
                  <c:v>Rindal</c:v>
                </c:pt>
                <c:pt idx="9">
                  <c:v>Halsa</c:v>
                </c:pt>
                <c:pt idx="10">
                  <c:v>Smøla</c:v>
                </c:pt>
                <c:pt idx="11">
                  <c:v>Aure</c:v>
                </c:pt>
              </c:strCache>
            </c:strRef>
          </c:cat>
          <c:val>
            <c:numRef>
              <c:f>'Ark1'!$O$80:$O$91</c:f>
              <c:numCache>
                <c:formatCode>General</c:formatCode>
                <c:ptCount val="12"/>
                <c:pt idx="0">
                  <c:v>145</c:v>
                </c:pt>
                <c:pt idx="1">
                  <c:v>59</c:v>
                </c:pt>
                <c:pt idx="2">
                  <c:v>3</c:v>
                </c:pt>
                <c:pt idx="3">
                  <c:v>6</c:v>
                </c:pt>
                <c:pt idx="4">
                  <c:v>3</c:v>
                </c:pt>
                <c:pt idx="5">
                  <c:v>6</c:v>
                </c:pt>
                <c:pt idx="6">
                  <c:v>23</c:v>
                </c:pt>
                <c:pt idx="7">
                  <c:v>34</c:v>
                </c:pt>
                <c:pt idx="8">
                  <c:v>13</c:v>
                </c:pt>
                <c:pt idx="9">
                  <c:v>1</c:v>
                </c:pt>
                <c:pt idx="10">
                  <c:v>17</c:v>
                </c:pt>
                <c:pt idx="11">
                  <c:v>16</c:v>
                </c:pt>
              </c:numCache>
            </c:numRef>
          </c:val>
        </c:ser>
        <c:dLbls>
          <c:showLegendKey val="0"/>
          <c:showVal val="0"/>
          <c:showCatName val="0"/>
          <c:showSerName val="0"/>
          <c:showPercent val="0"/>
          <c:showBubbleSize val="0"/>
        </c:dLbls>
        <c:gapWidth val="75"/>
        <c:overlap val="100"/>
        <c:axId val="53694464"/>
        <c:axId val="53696000"/>
      </c:barChart>
      <c:catAx>
        <c:axId val="53694464"/>
        <c:scaling>
          <c:orientation val="minMax"/>
        </c:scaling>
        <c:delete val="0"/>
        <c:axPos val="l"/>
        <c:majorTickMark val="none"/>
        <c:minorTickMark val="none"/>
        <c:tickLblPos val="low"/>
        <c:spPr>
          <a:ln w="28575">
            <a:solidFill>
              <a:schemeClr val="tx1"/>
            </a:solidFill>
          </a:ln>
        </c:spPr>
        <c:txPr>
          <a:bodyPr/>
          <a:lstStyle/>
          <a:p>
            <a:pPr>
              <a:defRPr sz="1300" baseline="0"/>
            </a:pPr>
            <a:endParaRPr lang="nb-NO"/>
          </a:p>
        </c:txPr>
        <c:crossAx val="53696000"/>
        <c:crosses val="autoZero"/>
        <c:auto val="1"/>
        <c:lblAlgn val="ctr"/>
        <c:lblOffset val="100"/>
        <c:noMultiLvlLbl val="0"/>
      </c:catAx>
      <c:valAx>
        <c:axId val="53696000"/>
        <c:scaling>
          <c:orientation val="minMax"/>
        </c:scaling>
        <c:delete val="0"/>
        <c:axPos val="b"/>
        <c:majorGridlines>
          <c:spPr>
            <a:ln w="12700" cmpd="sng">
              <a:solidFill>
                <a:schemeClr val="tx2">
                  <a:lumMod val="40000"/>
                  <a:lumOff val="60000"/>
                </a:schemeClr>
              </a:solidFill>
              <a:prstDash val="dash"/>
            </a:ln>
          </c:spPr>
        </c:majorGridlines>
        <c:numFmt formatCode="#,##0;#,##0" sourceLinked="0"/>
        <c:majorTickMark val="none"/>
        <c:minorTickMark val="none"/>
        <c:tickLblPos val="nextTo"/>
        <c:spPr>
          <a:ln w="9525">
            <a:solidFill>
              <a:schemeClr val="accent1"/>
            </a:solidFill>
          </a:ln>
        </c:spPr>
        <c:txPr>
          <a:bodyPr/>
          <a:lstStyle/>
          <a:p>
            <a:pPr>
              <a:defRPr sz="1200" baseline="0"/>
            </a:pPr>
            <a:endParaRPr lang="nb-NO"/>
          </a:p>
        </c:txPr>
        <c:crossAx val="53694464"/>
        <c:crosses val="autoZero"/>
        <c:crossBetween val="between"/>
        <c:majorUnit val="200"/>
        <c:minorUnit val="200"/>
      </c:valAx>
      <c:spPr>
        <a:ln>
          <a:solidFill>
            <a:schemeClr val="tx1"/>
          </a:solidFill>
        </a:ln>
      </c:spPr>
    </c:plotArea>
    <c:legend>
      <c:legendPos val="b"/>
      <c:legendEntry>
        <c:idx val="6"/>
        <c:delete val="1"/>
      </c:legendEntry>
      <c:legendEntry>
        <c:idx val="7"/>
        <c:delete val="1"/>
      </c:legendEntry>
      <c:legendEntry>
        <c:idx val="9"/>
        <c:delete val="1"/>
      </c:legendEntry>
      <c:legendEntry>
        <c:idx val="10"/>
        <c:delete val="1"/>
      </c:legendEntry>
      <c:legendEntry>
        <c:idx val="11"/>
        <c:delete val="1"/>
      </c:legendEntry>
      <c:legendEntry>
        <c:idx val="12"/>
        <c:delete val="1"/>
      </c:legendEntry>
      <c:layout/>
      <c:overlay val="0"/>
      <c:txPr>
        <a:bodyPr/>
        <a:lstStyle/>
        <a:p>
          <a:pPr>
            <a:defRPr sz="1400" baseline="0"/>
          </a:pPr>
          <a:endParaRPr lang="nb-NO"/>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0.68696</cdr:x>
      <cdr:y>0.18182</cdr:y>
    </cdr:from>
    <cdr:to>
      <cdr:x>0.87826</cdr:x>
      <cdr:y>0.22623</cdr:y>
    </cdr:to>
    <cdr:sp macro="" textlink="">
      <cdr:nvSpPr>
        <cdr:cNvPr id="2" name="TekstSylinder 1"/>
        <cdr:cNvSpPr txBox="1"/>
      </cdr:nvSpPr>
      <cdr:spPr>
        <a:xfrm xmlns:a="http://schemas.openxmlformats.org/drawingml/2006/main">
          <a:off x="5688632" y="1008112"/>
          <a:ext cx="1584176" cy="2462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400" dirty="0" smtClean="0">
              <a:solidFill>
                <a:schemeClr val="tx1"/>
              </a:solidFill>
            </a:rPr>
            <a:t>Innpendling</a:t>
          </a:r>
          <a:endParaRPr lang="nn-NO" sz="14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5FC3F-0361-42CD-925A-D952DB65A1B7}" type="datetimeFigureOut">
              <a:rPr lang="nb-NO" smtClean="0"/>
              <a:t>25.02.2015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CF63D-0A1E-48EF-81B5-773DC5191881}" type="slidenum">
              <a:rPr lang="nb-NO" smtClean="0"/>
              <a:t>‹#›</a:t>
            </a:fld>
            <a:endParaRPr lang="nb-NO"/>
          </a:p>
        </p:txBody>
      </p:sp>
    </p:spTree>
    <p:extLst>
      <p:ext uri="{BB962C8B-B14F-4D97-AF65-F5344CB8AC3E}">
        <p14:creationId xmlns:p14="http://schemas.microsoft.com/office/powerpoint/2010/main" val="294969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6.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Rektangel 8"/>
          <p:cNvSpPr/>
          <p:nvPr userDrawn="1"/>
        </p:nvSpPr>
        <p:spPr>
          <a:xfrm>
            <a:off x="17873" y="3607199"/>
            <a:ext cx="9074260" cy="3250801"/>
          </a:xfrm>
          <a:prstGeom prst="rect">
            <a:avLst/>
          </a:prstGeom>
          <a:solidFill>
            <a:srgbClr val="C2AF00">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10" name="Bild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13974" r="292" b="25705"/>
          <a:stretch/>
        </p:blipFill>
        <p:spPr>
          <a:xfrm>
            <a:off x="107504" y="0"/>
            <a:ext cx="8944654" cy="3607200"/>
          </a:xfrm>
          <a:prstGeom prst="rect">
            <a:avLst/>
          </a:prstGeom>
        </p:spPr>
      </p:pic>
      <p:pic>
        <p:nvPicPr>
          <p:cNvPr id="11" name="Picture 2" descr="\\fil01\FldrRedir$\heghov\Desktop\Fargemønst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79088" t="812" r="15103" b="24645"/>
          <a:stretch/>
        </p:blipFill>
        <p:spPr bwMode="auto">
          <a:xfrm>
            <a:off x="9029380" y="-3430"/>
            <a:ext cx="12550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01\FldrRedir$\heghov\Desktop\Fargemønst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9556" t="812" r="15102" b="24645"/>
          <a:stretch/>
        </p:blipFill>
        <p:spPr bwMode="auto">
          <a:xfrm>
            <a:off x="-7906" y="-3432"/>
            <a:ext cx="11541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7359494" y="4287580"/>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528" y="3836673"/>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smtClean="0"/>
              <a:t>Klikk for å redigere tekststiler i malen</a:t>
            </a:r>
          </a:p>
        </p:txBody>
      </p:sp>
      <p:sp>
        <p:nvSpPr>
          <p:cNvPr id="18" name="Plassholder for tekst 17"/>
          <p:cNvSpPr>
            <a:spLocks noGrp="1"/>
          </p:cNvSpPr>
          <p:nvPr>
            <p:ph type="body" sz="quarter" idx="11"/>
          </p:nvPr>
        </p:nvSpPr>
        <p:spPr>
          <a:xfrm>
            <a:off x="683568" y="5373216"/>
            <a:ext cx="6911975" cy="647700"/>
          </a:xfrm>
        </p:spPr>
        <p:txBody>
          <a:bodyPr>
            <a:normAutofit/>
          </a:bodyPr>
          <a:lstStyle>
            <a:lvl1pPr marL="0" indent="0">
              <a:buNone/>
              <a:defRPr sz="1600">
                <a:solidFill>
                  <a:schemeClr val="tx1">
                    <a:lumMod val="75000"/>
                    <a:lumOff val="25000"/>
                  </a:schemeClr>
                </a:solidFill>
              </a:defRPr>
            </a:lvl1pPr>
          </a:lstStyle>
          <a:p>
            <a:pPr lvl="0"/>
            <a:r>
              <a:rPr lang="nb-NO" smtClean="0"/>
              <a:t>Klikk for å redigere tekststiler i malen</a:t>
            </a:r>
          </a:p>
        </p:txBody>
      </p:sp>
    </p:spTree>
    <p:extLst>
      <p:ext uri="{BB962C8B-B14F-4D97-AF65-F5344CB8AC3E}">
        <p14:creationId xmlns:p14="http://schemas.microsoft.com/office/powerpoint/2010/main" val="1880330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atin typeface="Arial" pitchFamily="34" charset="0"/>
                <a:cs typeface="Arial" pitchFamily="34" charset="0"/>
              </a:defRPr>
            </a:lvl1pPr>
          </a:lstStyle>
          <a:p>
            <a:endParaRPr lang="nb-NO" dirty="0"/>
          </a:p>
        </p:txBody>
      </p:sp>
      <p:sp>
        <p:nvSpPr>
          <p:cNvPr id="5" name="Plassholder for bunntekst 4"/>
          <p:cNvSpPr>
            <a:spLocks noGrp="1"/>
          </p:cNvSpPr>
          <p:nvPr>
            <p:ph type="ftr" sz="quarter" idx="11"/>
          </p:nvPr>
        </p:nvSpPr>
        <p:spPr/>
        <p:txBody>
          <a:bodyPr/>
          <a:lstStyle>
            <a:lvl1pPr>
              <a:defRPr>
                <a:latin typeface="Arial" pitchFamily="34" charset="0"/>
                <a:cs typeface="Arial" pitchFamily="34" charset="0"/>
              </a:defRPr>
            </a:lvl1p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12"/>
          </p:nvPr>
        </p:nvSpPr>
        <p:spPr/>
        <p:txBody>
          <a:bodyPr/>
          <a:lstStyle>
            <a:lvl1pPr>
              <a:defRPr>
                <a:latin typeface="Arial" pitchFamily="34" charset="0"/>
                <a:cs typeface="Arial" pitchFamily="34" charset="0"/>
              </a:defRPr>
            </a:lvl1pPr>
          </a:lstStyle>
          <a:p>
            <a:fld id="{003FD3BE-9E74-427A-972E-BBFBDAFE3F61}" type="slidenum">
              <a:rPr lang="nb-NO" smtClean="0"/>
              <a:pPr/>
              <a:t>‹#›</a:t>
            </a:fld>
            <a:endParaRPr lang="nb-NO" dirty="0"/>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1115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67544" y="4365104"/>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67544"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6536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cxnSp>
        <p:nvCxnSpPr>
          <p:cNvPr id="5" name="Rett linje 4"/>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6859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sp>
        <p:nvSpPr>
          <p:cNvPr id="6" name="Plassholder for bilde 5"/>
          <p:cNvSpPr>
            <a:spLocks noGrp="1"/>
          </p:cNvSpPr>
          <p:nvPr>
            <p:ph type="pic" sz="quarter" idx="13"/>
          </p:nvPr>
        </p:nvSpPr>
        <p:spPr>
          <a:xfrm>
            <a:off x="467544" y="836712"/>
            <a:ext cx="8208912" cy="5256213"/>
          </a:xfrm>
        </p:spPr>
        <p:txBody>
          <a:bodyPr/>
          <a:lstStyle/>
          <a:p>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8194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smtClean="0"/>
              <a:t>Ole Helge Haugen - Fylkesplansjef  -  Møre og Romsdal Fylkeskommune</a:t>
            </a:r>
            <a:endParaRPr lang="nb-NO"/>
          </a:p>
        </p:txBody>
      </p:sp>
      <p:sp>
        <p:nvSpPr>
          <p:cNvPr id="7" name="Plassholder for lysbildenummer 6"/>
          <p:cNvSpPr>
            <a:spLocks noGrp="1"/>
          </p:cNvSpPr>
          <p:nvPr>
            <p:ph type="sldNum" sz="quarter" idx="12"/>
          </p:nvPr>
        </p:nvSpPr>
        <p:spPr/>
        <p:txBody>
          <a:bodyPr/>
          <a:lstStyle/>
          <a:p>
            <a:fld id="{003FD3BE-9E74-427A-972E-BBFBDAFE3F61}" type="slidenum">
              <a:rPr lang="nb-NO" smtClean="0"/>
              <a:t>‹#›</a:t>
            </a:fld>
            <a:endParaRPr lang="nb-NO"/>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8355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0367" b="19007"/>
          <a:stretch/>
        </p:blipFill>
        <p:spPr>
          <a:xfrm>
            <a:off x="74447" y="-12078"/>
            <a:ext cx="8954933" cy="3619278"/>
          </a:xfrm>
          <a:prstGeom prst="rect">
            <a:avLst/>
          </a:prstGeom>
        </p:spPr>
      </p:pic>
      <p:sp>
        <p:nvSpPr>
          <p:cNvPr id="15" name="Rektangel 14"/>
          <p:cNvSpPr/>
          <p:nvPr userDrawn="1"/>
        </p:nvSpPr>
        <p:spPr>
          <a:xfrm>
            <a:off x="-7906" y="3607200"/>
            <a:ext cx="9151906" cy="3264376"/>
          </a:xfrm>
          <a:prstGeom prst="rect">
            <a:avLst/>
          </a:prstGeom>
          <a:solidFill>
            <a:srgbClr val="739ABC">
              <a:alpha val="4980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11" name="Picture 2" descr="\\fil01\FldrRedir$\heghov\Desktop\Fargemønst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79088" t="812" r="15103" b="24645"/>
          <a:stretch/>
        </p:blipFill>
        <p:spPr bwMode="auto">
          <a:xfrm>
            <a:off x="9029380" y="-3430"/>
            <a:ext cx="12550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01\FldrRedir$\heghov\Desktop\Fargemønst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9556" t="812" r="15102" b="24645"/>
          <a:stretch/>
        </p:blipFill>
        <p:spPr bwMode="auto">
          <a:xfrm>
            <a:off x="-7906" y="-3432"/>
            <a:ext cx="11541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7359494" y="4287580"/>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528" y="3836673"/>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373216"/>
            <a:ext cx="6911975" cy="647700"/>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spTree>
    <p:extLst>
      <p:ext uri="{BB962C8B-B14F-4D97-AF65-F5344CB8AC3E}">
        <p14:creationId xmlns:p14="http://schemas.microsoft.com/office/powerpoint/2010/main" val="41253220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dirty="0"/>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0593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67544" y="4365104"/>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67544"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5464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cxnSp>
        <p:nvCxnSpPr>
          <p:cNvPr id="5" name="Rett linje 4"/>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843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sp>
        <p:nvSpPr>
          <p:cNvPr id="6" name="Plassholder for bilde 5"/>
          <p:cNvSpPr>
            <a:spLocks noGrp="1"/>
          </p:cNvSpPr>
          <p:nvPr>
            <p:ph type="pic" sz="quarter" idx="13"/>
          </p:nvPr>
        </p:nvSpPr>
        <p:spPr>
          <a:xfrm>
            <a:off x="467544" y="836712"/>
            <a:ext cx="8208912" cy="5256213"/>
          </a:xfrm>
        </p:spPr>
        <p:txBody>
          <a:bodyPr/>
          <a:lstStyle/>
          <a:p>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4676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dirty="0"/>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0857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smtClean="0"/>
              <a:t>Ole Helge Haugen - Fylkesplansjef  -  Møre og Romsdal Fylkeskommune</a:t>
            </a:r>
            <a:endParaRPr lang="nb-NO"/>
          </a:p>
        </p:txBody>
      </p:sp>
      <p:sp>
        <p:nvSpPr>
          <p:cNvPr id="7" name="Plassholder for lysbildenummer 6"/>
          <p:cNvSpPr>
            <a:spLocks noGrp="1"/>
          </p:cNvSpPr>
          <p:nvPr>
            <p:ph type="sldNum" sz="quarter" idx="12"/>
          </p:nvPr>
        </p:nvSpPr>
        <p:spPr/>
        <p:txBody>
          <a:bodyPr/>
          <a:lstStyle/>
          <a:p>
            <a:fld id="{003FD3BE-9E74-427A-972E-BBFBDAFE3F61}" type="slidenum">
              <a:rPr lang="nb-NO" smtClean="0"/>
              <a:t>‹#›</a:t>
            </a:fld>
            <a:endParaRPr lang="nb-NO"/>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1195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19" name="Bil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t="20367" b="19007"/>
          <a:stretch/>
        </p:blipFill>
        <p:spPr>
          <a:xfrm>
            <a:off x="74447" y="-12078"/>
            <a:ext cx="8954933" cy="3619278"/>
          </a:xfrm>
          <a:prstGeom prst="rect">
            <a:avLst/>
          </a:prstGeom>
        </p:spPr>
      </p:pic>
      <p:pic>
        <p:nvPicPr>
          <p:cNvPr id="11" name="Picture 2" descr="\\fil01\FldrRedir$\heghov\Desktop\Fargemønst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79088" t="812" r="15103" b="24645"/>
          <a:stretch/>
        </p:blipFill>
        <p:spPr bwMode="auto">
          <a:xfrm>
            <a:off x="9029380" y="-3430"/>
            <a:ext cx="12550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01\FldrRedir$\heghov\Desktop\Fargemønst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9556" t="812" r="15102" b="24645"/>
          <a:stretch/>
        </p:blipFill>
        <p:spPr bwMode="auto">
          <a:xfrm>
            <a:off x="-7906" y="-3432"/>
            <a:ext cx="11541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7359494" y="4287580"/>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528" y="3836673"/>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373216"/>
            <a:ext cx="6911975" cy="647700"/>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spTree>
    <p:extLst>
      <p:ext uri="{BB962C8B-B14F-4D97-AF65-F5344CB8AC3E}">
        <p14:creationId xmlns:p14="http://schemas.microsoft.com/office/powerpoint/2010/main" val="34463010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dirty="0"/>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4625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67544" y="4365104"/>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67544"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3409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cxnSp>
        <p:nvCxnSpPr>
          <p:cNvPr id="5" name="Rett linje 4"/>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8741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sp>
        <p:nvSpPr>
          <p:cNvPr id="6" name="Plassholder for bilde 5"/>
          <p:cNvSpPr>
            <a:spLocks noGrp="1"/>
          </p:cNvSpPr>
          <p:nvPr>
            <p:ph type="pic" sz="quarter" idx="13"/>
          </p:nvPr>
        </p:nvSpPr>
        <p:spPr>
          <a:xfrm>
            <a:off x="467544" y="836712"/>
            <a:ext cx="8208912" cy="5256213"/>
          </a:xfrm>
        </p:spPr>
        <p:txBody>
          <a:bodyPr/>
          <a:lstStyle/>
          <a:p>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6205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smtClean="0"/>
              <a:t>Ole Helge Haugen - Fylkesplansjef  -  Møre og Romsdal Fylkeskommune</a:t>
            </a:r>
            <a:endParaRPr lang="nb-NO"/>
          </a:p>
        </p:txBody>
      </p:sp>
      <p:sp>
        <p:nvSpPr>
          <p:cNvPr id="7" name="Plassholder for lysbildenummer 6"/>
          <p:cNvSpPr>
            <a:spLocks noGrp="1"/>
          </p:cNvSpPr>
          <p:nvPr>
            <p:ph type="sldNum" sz="quarter" idx="12"/>
          </p:nvPr>
        </p:nvSpPr>
        <p:spPr/>
        <p:txBody>
          <a:bodyPr/>
          <a:lstStyle/>
          <a:p>
            <a:fld id="{003FD3BE-9E74-427A-972E-BBFBDAFE3F61}" type="slidenum">
              <a:rPr lang="nb-NO" smtClean="0"/>
              <a:t>‹#›</a:t>
            </a:fld>
            <a:endParaRPr lang="nb-NO"/>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9284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19" name="Rektangel 18"/>
          <p:cNvSpPr/>
          <p:nvPr userDrawn="1"/>
        </p:nvSpPr>
        <p:spPr>
          <a:xfrm>
            <a:off x="-7906" y="3607200"/>
            <a:ext cx="9151906" cy="3264376"/>
          </a:xfrm>
          <a:prstGeom prst="rect">
            <a:avLst/>
          </a:prstGeom>
          <a:solidFill>
            <a:srgbClr val="73AF55">
              <a:alpha val="4980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17" name="Bild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8" t="20845" r="128" b="19619"/>
          <a:stretch/>
        </p:blipFill>
        <p:spPr>
          <a:xfrm>
            <a:off x="-7906" y="-6550"/>
            <a:ext cx="9122153" cy="3613750"/>
          </a:xfrm>
          <a:prstGeom prst="rect">
            <a:avLst/>
          </a:prstGeom>
        </p:spPr>
      </p:pic>
      <p:pic>
        <p:nvPicPr>
          <p:cNvPr id="11" name="Picture 2" descr="\\fil01\FldrRedir$\heghov\Desktop\Fargemønst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79088" t="812" r="15103" b="24645"/>
          <a:stretch/>
        </p:blipFill>
        <p:spPr bwMode="auto">
          <a:xfrm>
            <a:off x="9029380" y="-3430"/>
            <a:ext cx="12550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01\FldrRedir$\heghov\Desktop\Fargemønst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9556" t="812" r="15102" b="24645"/>
          <a:stretch/>
        </p:blipFill>
        <p:spPr bwMode="auto">
          <a:xfrm>
            <a:off x="-7906" y="-3432"/>
            <a:ext cx="11541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7359494" y="4287580"/>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528" y="3836673"/>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373216"/>
            <a:ext cx="6911975" cy="647700"/>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spTree>
    <p:extLst>
      <p:ext uri="{BB962C8B-B14F-4D97-AF65-F5344CB8AC3E}">
        <p14:creationId xmlns:p14="http://schemas.microsoft.com/office/powerpoint/2010/main" val="13238824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dirty="0"/>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690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67544" y="4365104"/>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67544"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779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67544" y="4365104"/>
            <a:ext cx="777240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467544"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1259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cxnSp>
        <p:nvCxnSpPr>
          <p:cNvPr id="5" name="Rett linje 4"/>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02732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sp>
        <p:nvSpPr>
          <p:cNvPr id="6" name="Plassholder for bilde 5"/>
          <p:cNvSpPr>
            <a:spLocks noGrp="1"/>
          </p:cNvSpPr>
          <p:nvPr>
            <p:ph type="pic" sz="quarter" idx="13"/>
          </p:nvPr>
        </p:nvSpPr>
        <p:spPr>
          <a:xfrm>
            <a:off x="467544" y="836712"/>
            <a:ext cx="8208912" cy="5256213"/>
          </a:xfrm>
        </p:spPr>
        <p:txBody>
          <a:bodyPr/>
          <a:lstStyle/>
          <a:p>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9267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smtClean="0"/>
              <a:t>Ole Helge Haugen - Fylkesplansjef  -  Møre og Romsdal Fylkeskommune</a:t>
            </a:r>
            <a:endParaRPr lang="nb-NO"/>
          </a:p>
        </p:txBody>
      </p:sp>
      <p:sp>
        <p:nvSpPr>
          <p:cNvPr id="7" name="Plassholder for lysbildenummer 6"/>
          <p:cNvSpPr>
            <a:spLocks noGrp="1"/>
          </p:cNvSpPr>
          <p:nvPr>
            <p:ph type="sldNum" sz="quarter" idx="12"/>
          </p:nvPr>
        </p:nvSpPr>
        <p:spPr/>
        <p:txBody>
          <a:bodyPr/>
          <a:lstStyle/>
          <a:p>
            <a:fld id="{003FD3BE-9E74-427A-972E-BBFBDAFE3F61}" type="slidenum">
              <a:rPr lang="nb-NO" smtClean="0"/>
              <a:t>‹#›</a:t>
            </a:fld>
            <a:endParaRPr lang="nb-NO"/>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80321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15" name="Bild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28" t="20845" r="128" b="19619"/>
          <a:stretch/>
        </p:blipFill>
        <p:spPr>
          <a:xfrm>
            <a:off x="-7906" y="-6550"/>
            <a:ext cx="9122153" cy="3613750"/>
          </a:xfrm>
          <a:prstGeom prst="rect">
            <a:avLst/>
          </a:prstGeom>
        </p:spPr>
      </p:pic>
      <p:pic>
        <p:nvPicPr>
          <p:cNvPr id="11" name="Picture 2" descr="\\fil01\FldrRedir$\heghov\Desktop\Fargemønst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79088" t="812" r="15103" b="24645"/>
          <a:stretch/>
        </p:blipFill>
        <p:spPr bwMode="auto">
          <a:xfrm>
            <a:off x="9029380" y="-3430"/>
            <a:ext cx="12550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01\FldrRedir$\heghov\Desktop\Fargemønst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9556" t="812" r="15102" b="24645"/>
          <a:stretch/>
        </p:blipFill>
        <p:spPr bwMode="auto">
          <a:xfrm>
            <a:off x="-7906" y="-3432"/>
            <a:ext cx="11541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7359494" y="4287580"/>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528" y="3836673"/>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373216"/>
            <a:ext cx="6911975" cy="647700"/>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spTree>
    <p:extLst>
      <p:ext uri="{BB962C8B-B14F-4D97-AF65-F5344CB8AC3E}">
        <p14:creationId xmlns:p14="http://schemas.microsoft.com/office/powerpoint/2010/main" val="357679902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dirty="0"/>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0355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67544" y="4365104"/>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67544"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4300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cxnSp>
        <p:nvCxnSpPr>
          <p:cNvPr id="5" name="Rett linje 4"/>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3686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sp>
        <p:nvSpPr>
          <p:cNvPr id="6" name="Plassholder for bilde 5"/>
          <p:cNvSpPr>
            <a:spLocks noGrp="1"/>
          </p:cNvSpPr>
          <p:nvPr>
            <p:ph type="pic" sz="quarter" idx="13"/>
          </p:nvPr>
        </p:nvSpPr>
        <p:spPr>
          <a:xfrm>
            <a:off x="467544" y="836712"/>
            <a:ext cx="8208912" cy="5256213"/>
          </a:xfrm>
        </p:spPr>
        <p:txBody>
          <a:bodyPr/>
          <a:lstStyle/>
          <a:p>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7512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smtClean="0"/>
              <a:t>Ole Helge Haugen - Fylkesplansjef  -  Møre og Romsdal Fylkeskommune</a:t>
            </a:r>
            <a:endParaRPr lang="nb-NO"/>
          </a:p>
        </p:txBody>
      </p:sp>
      <p:sp>
        <p:nvSpPr>
          <p:cNvPr id="7" name="Plassholder for lysbildenummer 6"/>
          <p:cNvSpPr>
            <a:spLocks noGrp="1"/>
          </p:cNvSpPr>
          <p:nvPr>
            <p:ph type="sldNum" sz="quarter" idx="12"/>
          </p:nvPr>
        </p:nvSpPr>
        <p:spPr/>
        <p:txBody>
          <a:bodyPr/>
          <a:lstStyle/>
          <a:p>
            <a:fld id="{003FD3BE-9E74-427A-972E-BBFBDAFE3F61}" type="slidenum">
              <a:rPr lang="nb-NO" smtClean="0"/>
              <a:t>‹#›</a:t>
            </a:fld>
            <a:endParaRPr lang="nb-NO"/>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7567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1"/>
          <p:cNvPicPr>
            <a:picLocks noChangeAspect="1"/>
          </p:cNvPicPr>
          <p:nvPr userDrawn="1"/>
        </p:nvPicPr>
        <p:blipFill rotWithShape="1">
          <a:blip r:embed="rId2">
            <a:extLst>
              <a:ext uri="{28A0092B-C50C-407E-A947-70E740481C1C}">
                <a14:useLocalDpi xmlns:a14="http://schemas.microsoft.com/office/drawing/2010/main" val="0"/>
              </a:ext>
            </a:extLst>
          </a:blip>
          <a:srcRect l="302" t="30505" r="-302" b="8909"/>
          <a:stretch/>
        </p:blipFill>
        <p:spPr>
          <a:xfrm>
            <a:off x="107504" y="-3432"/>
            <a:ext cx="8965466" cy="3615593"/>
          </a:xfrm>
          <a:prstGeom prst="rect">
            <a:avLst/>
          </a:prstGeom>
        </p:spPr>
      </p:pic>
      <p:sp>
        <p:nvSpPr>
          <p:cNvPr id="17" name="Rektangel 16"/>
          <p:cNvSpPr/>
          <p:nvPr userDrawn="1"/>
        </p:nvSpPr>
        <p:spPr>
          <a:xfrm>
            <a:off x="-7906" y="3607200"/>
            <a:ext cx="9151906" cy="3264376"/>
          </a:xfrm>
          <a:prstGeom prst="rect">
            <a:avLst/>
          </a:prstGeom>
          <a:solidFill>
            <a:srgbClr val="756E52">
              <a:alpha val="4980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11" name="Picture 2" descr="\\fil01\FldrRedir$\heghov\Desktop\Fargemønst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79088" t="812" r="15103" b="24645"/>
          <a:stretch/>
        </p:blipFill>
        <p:spPr bwMode="auto">
          <a:xfrm>
            <a:off x="9029380" y="-3430"/>
            <a:ext cx="12550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01\FldrRedir$\heghov\Desktop\Fargemønst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9556" t="812" r="15102" b="24645"/>
          <a:stretch/>
        </p:blipFill>
        <p:spPr bwMode="auto">
          <a:xfrm>
            <a:off x="-7906" y="-3432"/>
            <a:ext cx="11541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7359494" y="4287580"/>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528" y="3836673"/>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373216"/>
            <a:ext cx="6911975" cy="647700"/>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spTree>
    <p:extLst>
      <p:ext uri="{BB962C8B-B14F-4D97-AF65-F5344CB8AC3E}">
        <p14:creationId xmlns:p14="http://schemas.microsoft.com/office/powerpoint/2010/main" val="2914819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cxnSp>
        <p:nvCxnSpPr>
          <p:cNvPr id="5" name="Rett linje 4"/>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42124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dirty="0"/>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32543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67544" y="4365104"/>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67544"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5717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cxnSp>
        <p:nvCxnSpPr>
          <p:cNvPr id="5" name="Rett linje 4"/>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19860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sp>
        <p:nvSpPr>
          <p:cNvPr id="6" name="Plassholder for bilde 5"/>
          <p:cNvSpPr>
            <a:spLocks noGrp="1"/>
          </p:cNvSpPr>
          <p:nvPr>
            <p:ph type="pic" sz="quarter" idx="13"/>
          </p:nvPr>
        </p:nvSpPr>
        <p:spPr>
          <a:xfrm>
            <a:off x="467544" y="836712"/>
            <a:ext cx="8208912" cy="5256213"/>
          </a:xfrm>
        </p:spPr>
        <p:txBody>
          <a:bodyPr/>
          <a:lstStyle/>
          <a:p>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8063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smtClean="0"/>
              <a:t>Ole Helge Haugen - Fylkesplansjef  -  Møre og Romsdal Fylkeskommune</a:t>
            </a:r>
            <a:endParaRPr lang="nb-NO"/>
          </a:p>
        </p:txBody>
      </p:sp>
      <p:sp>
        <p:nvSpPr>
          <p:cNvPr id="7" name="Plassholder for lysbildenummer 6"/>
          <p:cNvSpPr>
            <a:spLocks noGrp="1"/>
          </p:cNvSpPr>
          <p:nvPr>
            <p:ph type="sldNum" sz="quarter" idx="12"/>
          </p:nvPr>
        </p:nvSpPr>
        <p:spPr/>
        <p:txBody>
          <a:bodyPr/>
          <a:lstStyle/>
          <a:p>
            <a:fld id="{003FD3BE-9E74-427A-972E-BBFBDAFE3F61}" type="slidenum">
              <a:rPr lang="nb-NO" smtClean="0"/>
              <a:t>‹#›</a:t>
            </a:fld>
            <a:endParaRPr lang="nb-NO"/>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6978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a:extLst>
              <a:ext uri="{28A0092B-C50C-407E-A947-70E740481C1C}">
                <a14:useLocalDpi xmlns:a14="http://schemas.microsoft.com/office/drawing/2010/main" val="0"/>
              </a:ext>
            </a:extLst>
          </a:blip>
          <a:srcRect l="302" t="30505" r="-302" b="8909"/>
          <a:stretch/>
        </p:blipFill>
        <p:spPr>
          <a:xfrm>
            <a:off x="107504" y="-3432"/>
            <a:ext cx="8965466" cy="3615593"/>
          </a:xfrm>
          <a:prstGeom prst="rect">
            <a:avLst/>
          </a:prstGeom>
        </p:spPr>
      </p:pic>
      <p:pic>
        <p:nvPicPr>
          <p:cNvPr id="11" name="Picture 2" descr="\\fil01\FldrRedir$\heghov\Desktop\Fargemønst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79088" t="812" r="15103" b="24645"/>
          <a:stretch/>
        </p:blipFill>
        <p:spPr bwMode="auto">
          <a:xfrm>
            <a:off x="9029380" y="-3430"/>
            <a:ext cx="12550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01\FldrRedir$\heghov\Desktop\Fargemønst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9556" t="812" r="15102" b="24645"/>
          <a:stretch/>
        </p:blipFill>
        <p:spPr bwMode="auto">
          <a:xfrm>
            <a:off x="-7906" y="-3432"/>
            <a:ext cx="11541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7359494" y="4287580"/>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528" y="3836673"/>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373216"/>
            <a:ext cx="6911975" cy="647700"/>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spTree>
    <p:extLst>
      <p:ext uri="{BB962C8B-B14F-4D97-AF65-F5344CB8AC3E}">
        <p14:creationId xmlns:p14="http://schemas.microsoft.com/office/powerpoint/2010/main" val="401341702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dirty="0"/>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4172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67544" y="4365104"/>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67544"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44281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cxnSp>
        <p:nvCxnSpPr>
          <p:cNvPr id="5" name="Rett linje 4"/>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5148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sp>
        <p:nvSpPr>
          <p:cNvPr id="6" name="Plassholder for bilde 5"/>
          <p:cNvSpPr>
            <a:spLocks noGrp="1"/>
          </p:cNvSpPr>
          <p:nvPr>
            <p:ph type="pic" sz="quarter" idx="13"/>
          </p:nvPr>
        </p:nvSpPr>
        <p:spPr>
          <a:xfrm>
            <a:off x="467544" y="836712"/>
            <a:ext cx="8208912" cy="5256213"/>
          </a:xfrm>
        </p:spPr>
        <p:txBody>
          <a:bodyPr/>
          <a:lstStyle/>
          <a:p>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5236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sp>
        <p:nvSpPr>
          <p:cNvPr id="6" name="Plassholder for bilde 5"/>
          <p:cNvSpPr>
            <a:spLocks noGrp="1"/>
          </p:cNvSpPr>
          <p:nvPr>
            <p:ph type="pic" sz="quarter" idx="13"/>
          </p:nvPr>
        </p:nvSpPr>
        <p:spPr>
          <a:xfrm>
            <a:off x="467544" y="836712"/>
            <a:ext cx="8208912" cy="5256213"/>
          </a:xfrm>
        </p:spPr>
        <p:txBody>
          <a:bodyPr/>
          <a:lstStyle/>
          <a:p>
            <a:r>
              <a:rPr lang="nb-NO" smtClean="0"/>
              <a:t>Klikk ikonet for å legge til et bilde</a:t>
            </a:r>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87702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smtClean="0"/>
              <a:t>Ole Helge Haugen - Fylkesplansjef  -  Møre og Romsdal Fylkeskommune</a:t>
            </a:r>
            <a:endParaRPr lang="nb-NO"/>
          </a:p>
        </p:txBody>
      </p:sp>
      <p:sp>
        <p:nvSpPr>
          <p:cNvPr id="7" name="Plassholder for lysbildenummer 6"/>
          <p:cNvSpPr>
            <a:spLocks noGrp="1"/>
          </p:cNvSpPr>
          <p:nvPr>
            <p:ph type="sldNum" sz="quarter" idx="12"/>
          </p:nvPr>
        </p:nvSpPr>
        <p:spPr/>
        <p:txBody>
          <a:bodyPr/>
          <a:lstStyle/>
          <a:p>
            <a:fld id="{003FD3BE-9E74-427A-972E-BBFBDAFE3F61}" type="slidenum">
              <a:rPr lang="nb-NO" smtClean="0"/>
              <a:t>‹#›</a:t>
            </a:fld>
            <a:endParaRPr lang="nb-NO"/>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78892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31" t="19590" r="1398" b="21881"/>
          <a:stretch/>
        </p:blipFill>
        <p:spPr>
          <a:xfrm>
            <a:off x="107504" y="0"/>
            <a:ext cx="8982719" cy="3607200"/>
          </a:xfrm>
          <a:prstGeom prst="rect">
            <a:avLst/>
          </a:prstGeom>
        </p:spPr>
      </p:pic>
      <p:sp>
        <p:nvSpPr>
          <p:cNvPr id="15" name="Rektangel 14"/>
          <p:cNvSpPr/>
          <p:nvPr userDrawn="1"/>
        </p:nvSpPr>
        <p:spPr>
          <a:xfrm>
            <a:off x="-7906" y="3607200"/>
            <a:ext cx="9151906" cy="3264376"/>
          </a:xfrm>
          <a:prstGeom prst="rect">
            <a:avLst/>
          </a:prstGeom>
          <a:solidFill>
            <a:srgbClr val="5A447A">
              <a:alpha val="4980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11" name="Picture 2" descr="\\fil01\FldrRedir$\heghov\Desktop\Fargemønst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79088" t="812" r="15103" b="24645"/>
          <a:stretch/>
        </p:blipFill>
        <p:spPr bwMode="auto">
          <a:xfrm>
            <a:off x="9029380" y="-3430"/>
            <a:ext cx="12550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01\FldrRedir$\heghov\Desktop\Fargemønst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9556" t="812" r="15102" b="24645"/>
          <a:stretch/>
        </p:blipFill>
        <p:spPr bwMode="auto">
          <a:xfrm>
            <a:off x="-7906" y="-3432"/>
            <a:ext cx="11541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7359494" y="4287580"/>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528" y="3836673"/>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373216"/>
            <a:ext cx="6911975" cy="647700"/>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spTree>
    <p:extLst>
      <p:ext uri="{BB962C8B-B14F-4D97-AF65-F5344CB8AC3E}">
        <p14:creationId xmlns:p14="http://schemas.microsoft.com/office/powerpoint/2010/main" val="403932728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dirty="0"/>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75390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67544" y="4365104"/>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67544"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0674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cxnSp>
        <p:nvCxnSpPr>
          <p:cNvPr id="5" name="Rett linje 4"/>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71205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sp>
        <p:nvSpPr>
          <p:cNvPr id="6" name="Plassholder for bilde 5"/>
          <p:cNvSpPr>
            <a:spLocks noGrp="1"/>
          </p:cNvSpPr>
          <p:nvPr>
            <p:ph type="pic" sz="quarter" idx="13"/>
          </p:nvPr>
        </p:nvSpPr>
        <p:spPr>
          <a:xfrm>
            <a:off x="467544" y="836712"/>
            <a:ext cx="8208912" cy="5256213"/>
          </a:xfrm>
        </p:spPr>
        <p:txBody>
          <a:bodyPr/>
          <a:lstStyle/>
          <a:p>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3044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smtClean="0"/>
              <a:t>Ole Helge Haugen - Fylkesplansjef  -  Møre og Romsdal Fylkeskommune</a:t>
            </a:r>
            <a:endParaRPr lang="nb-NO"/>
          </a:p>
        </p:txBody>
      </p:sp>
      <p:sp>
        <p:nvSpPr>
          <p:cNvPr id="7" name="Plassholder for lysbildenummer 6"/>
          <p:cNvSpPr>
            <a:spLocks noGrp="1"/>
          </p:cNvSpPr>
          <p:nvPr>
            <p:ph type="sldNum" sz="quarter" idx="12"/>
          </p:nvPr>
        </p:nvSpPr>
        <p:spPr/>
        <p:txBody>
          <a:bodyPr/>
          <a:lstStyle/>
          <a:p>
            <a:fld id="{003FD3BE-9E74-427A-972E-BBFBDAFE3F61}" type="slidenum">
              <a:rPr lang="nb-NO" smtClean="0"/>
              <a:t>‹#›</a:t>
            </a:fld>
            <a:endParaRPr lang="nb-NO"/>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7471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031" t="19590" r="1398" b="21881"/>
          <a:stretch/>
        </p:blipFill>
        <p:spPr>
          <a:xfrm>
            <a:off x="107504" y="0"/>
            <a:ext cx="8982719" cy="3607200"/>
          </a:xfrm>
          <a:prstGeom prst="rect">
            <a:avLst/>
          </a:prstGeom>
        </p:spPr>
      </p:pic>
      <p:pic>
        <p:nvPicPr>
          <p:cNvPr id="11" name="Picture 2" descr="\\fil01\FldrRedir$\heghov\Desktop\Fargemønst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79088" t="812" r="15103" b="24645"/>
          <a:stretch/>
        </p:blipFill>
        <p:spPr bwMode="auto">
          <a:xfrm>
            <a:off x="9029380" y="-3430"/>
            <a:ext cx="12550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01\FldrRedir$\heghov\Desktop\Fargemønst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9556" t="812" r="15102" b="24645"/>
          <a:stretch/>
        </p:blipFill>
        <p:spPr bwMode="auto">
          <a:xfrm>
            <a:off x="-7906" y="-3432"/>
            <a:ext cx="11541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7359494" y="4287580"/>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528" y="3836673"/>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2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373216"/>
            <a:ext cx="6911975" cy="647700"/>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spTree>
    <p:extLst>
      <p:ext uri="{BB962C8B-B14F-4D97-AF65-F5344CB8AC3E}">
        <p14:creationId xmlns:p14="http://schemas.microsoft.com/office/powerpoint/2010/main" val="85551073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76672"/>
            <a:ext cx="8229600" cy="1143000"/>
          </a:xfrm>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dirty="0"/>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36457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67544" y="4365104"/>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467544"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smtClean="0"/>
              <a:t>Ole Helge Haugen - Fylkesplansjef  -  Møre og Romsdal Fylkeskommune</a:t>
            </a:r>
            <a:endParaRPr lang="nb-NO"/>
          </a:p>
        </p:txBody>
      </p:sp>
      <p:sp>
        <p:nvSpPr>
          <p:cNvPr id="6" name="Plassholder for lysbildenummer 5"/>
          <p:cNvSpPr>
            <a:spLocks noGrp="1"/>
          </p:cNvSpPr>
          <p:nvPr>
            <p:ph type="sldNum" sz="quarter" idx="12"/>
          </p:nvPr>
        </p:nvSpPr>
        <p:spPr/>
        <p:txBody>
          <a:bodyPr/>
          <a:lstStyle/>
          <a:p>
            <a:fld id="{003FD3BE-9E74-427A-972E-BBFBDAFE3F61}" type="slidenum">
              <a:rPr lang="nb-NO" smtClean="0"/>
              <a:t>‹#›</a:t>
            </a:fld>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7655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smtClean="0"/>
              <a:t>Ole Helge Haugen - Fylkesplansjef  -  Møre og Romsdal Fylkeskommune</a:t>
            </a:r>
            <a:endParaRPr lang="nb-NO"/>
          </a:p>
        </p:txBody>
      </p:sp>
      <p:sp>
        <p:nvSpPr>
          <p:cNvPr id="7" name="Plassholder for lysbildenummer 6"/>
          <p:cNvSpPr>
            <a:spLocks noGrp="1"/>
          </p:cNvSpPr>
          <p:nvPr>
            <p:ph type="sldNum" sz="quarter" idx="12"/>
          </p:nvPr>
        </p:nvSpPr>
        <p:spPr/>
        <p:txBody>
          <a:bodyPr/>
          <a:lstStyle/>
          <a:p>
            <a:fld id="{003FD3BE-9E74-427A-972E-BBFBDAFE3F61}" type="slidenum">
              <a:rPr lang="nb-NO" smtClean="0"/>
              <a:t>‹#›</a:t>
            </a:fld>
            <a:endParaRPr lang="nb-NO"/>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6300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cxnSp>
        <p:nvCxnSpPr>
          <p:cNvPr id="5" name="Rett linje 4"/>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40840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p>
        </p:txBody>
      </p:sp>
      <p:sp>
        <p:nvSpPr>
          <p:cNvPr id="3" name="Plassholder for bunntekst 2"/>
          <p:cNvSpPr>
            <a:spLocks noGrp="1"/>
          </p:cNvSpPr>
          <p:nvPr>
            <p:ph type="ftr" sz="quarter" idx="11"/>
          </p:nvPr>
        </p:nvSpPr>
        <p:spPr/>
        <p:txBody>
          <a:bodyPr/>
          <a:lstStyle/>
          <a:p>
            <a:r>
              <a:rPr lang="nb-NO" smtClean="0"/>
              <a:t>Ole Helge Haugen - Fylkesplansjef  -  Møre og Romsdal Fylkeskommune</a:t>
            </a:r>
            <a:endParaRPr lang="nb-NO"/>
          </a:p>
        </p:txBody>
      </p:sp>
      <p:sp>
        <p:nvSpPr>
          <p:cNvPr id="4" name="Plassholder for lysbildenummer 3"/>
          <p:cNvSpPr>
            <a:spLocks noGrp="1"/>
          </p:cNvSpPr>
          <p:nvPr>
            <p:ph type="sldNum" sz="quarter" idx="12"/>
          </p:nvPr>
        </p:nvSpPr>
        <p:spPr/>
        <p:txBody>
          <a:bodyPr/>
          <a:lstStyle/>
          <a:p>
            <a:fld id="{003FD3BE-9E74-427A-972E-BBFBDAFE3F61}" type="slidenum">
              <a:rPr lang="nb-NO" smtClean="0"/>
              <a:t>‹#›</a:t>
            </a:fld>
            <a:endParaRPr lang="nb-NO"/>
          </a:p>
        </p:txBody>
      </p:sp>
      <p:sp>
        <p:nvSpPr>
          <p:cNvPr id="6" name="Plassholder for bilde 5"/>
          <p:cNvSpPr>
            <a:spLocks noGrp="1"/>
          </p:cNvSpPr>
          <p:nvPr>
            <p:ph type="pic" sz="quarter" idx="13"/>
          </p:nvPr>
        </p:nvSpPr>
        <p:spPr>
          <a:xfrm>
            <a:off x="467544" y="836712"/>
            <a:ext cx="8208912" cy="5256213"/>
          </a:xfrm>
        </p:spPr>
        <p:txBody>
          <a:bodyPr/>
          <a:lstStyle/>
          <a:p>
            <a:endParaRPr lang="nb-NO"/>
          </a:p>
        </p:txBody>
      </p:sp>
      <p:cxnSp>
        <p:nvCxnSpPr>
          <p:cNvPr id="7" name="Rett linje 6"/>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9477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r>
              <a:rPr lang="nb-NO" smtClean="0"/>
              <a:t>Ole Helge Haugen - Fylkesplansjef  -  Møre og Romsdal Fylkeskommune</a:t>
            </a:r>
            <a:endParaRPr lang="nb-NO"/>
          </a:p>
        </p:txBody>
      </p:sp>
      <p:sp>
        <p:nvSpPr>
          <p:cNvPr id="7" name="Plassholder for lysbildenummer 6"/>
          <p:cNvSpPr>
            <a:spLocks noGrp="1"/>
          </p:cNvSpPr>
          <p:nvPr>
            <p:ph type="sldNum" sz="quarter" idx="12"/>
          </p:nvPr>
        </p:nvSpPr>
        <p:spPr/>
        <p:txBody>
          <a:bodyPr/>
          <a:lstStyle/>
          <a:p>
            <a:fld id="{003FD3BE-9E74-427A-972E-BBFBDAFE3F61}" type="slidenum">
              <a:rPr lang="nb-NO" smtClean="0"/>
              <a:t>‹#›</a:t>
            </a:fld>
            <a:endParaRPr lang="nb-NO"/>
          </a:p>
        </p:txBody>
      </p:sp>
      <p:cxnSp>
        <p:nvCxnSpPr>
          <p:cNvPr id="8" name="Rett linje 7"/>
          <p:cNvCxnSpPr/>
          <p:nvPr userDrawn="1"/>
        </p:nvCxnSpPr>
        <p:spPr>
          <a:xfrm>
            <a:off x="467544" y="6525344"/>
            <a:ext cx="820891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3305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US"/>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a:p>
        </p:txBody>
      </p:sp>
      <p:sp>
        <p:nvSpPr>
          <p:cNvPr id="4" name="Plassholder for dato 3"/>
          <p:cNvSpPr>
            <a:spLocks noGrp="1"/>
          </p:cNvSpPr>
          <p:nvPr>
            <p:ph type="dt" sz="half" idx="10"/>
          </p:nvPr>
        </p:nvSpPr>
        <p:spPr/>
        <p:txBody>
          <a:bodyPr/>
          <a:lstStyle>
            <a:lvl1pPr>
              <a:defRPr/>
            </a:lvl1pPr>
          </a:lstStyle>
          <a:p>
            <a:pPr>
              <a:defRPr/>
            </a:pPr>
            <a:fld id="{B11CA685-798C-462B-A755-47EA9E1C61CE}" type="datetimeFigureOut">
              <a:rPr lang="en-US"/>
              <a:pPr>
                <a:defRPr/>
              </a:pPr>
              <a:t>2/25/2015</a:t>
            </a:fld>
            <a:endParaRPr lang="en-US"/>
          </a:p>
        </p:txBody>
      </p:sp>
      <p:sp>
        <p:nvSpPr>
          <p:cNvPr id="5" name="Plassholder for bunntekst 4"/>
          <p:cNvSpPr>
            <a:spLocks noGrp="1"/>
          </p:cNvSpPr>
          <p:nvPr>
            <p:ph type="ftr" sz="quarter" idx="11"/>
          </p:nvPr>
        </p:nvSpPr>
        <p:spPr/>
        <p:txBody>
          <a:bodyPr/>
          <a:lstStyle>
            <a:lvl1pPr>
              <a:defRPr/>
            </a:lvl1pPr>
          </a:lstStyle>
          <a:p>
            <a:pPr>
              <a:defRPr/>
            </a:pPr>
            <a:endParaRPr lang="en-US"/>
          </a:p>
        </p:txBody>
      </p:sp>
      <p:sp>
        <p:nvSpPr>
          <p:cNvPr id="6" name="Plassholder for lysbildenummer 5"/>
          <p:cNvSpPr>
            <a:spLocks noGrp="1"/>
          </p:cNvSpPr>
          <p:nvPr>
            <p:ph type="sldNum" sz="quarter" idx="12"/>
          </p:nvPr>
        </p:nvSpPr>
        <p:spPr/>
        <p:txBody>
          <a:bodyPr/>
          <a:lstStyle>
            <a:lvl1pPr>
              <a:defRPr/>
            </a:lvl1pPr>
          </a:lstStyle>
          <a:p>
            <a:pPr>
              <a:defRPr/>
            </a:pPr>
            <a:fld id="{98797418-533F-4878-9BAA-138E3622F585}" type="slidenum">
              <a:rPr lang="en-US"/>
              <a:pPr>
                <a:defRPr/>
              </a:pPr>
              <a:t>‹#›</a:t>
            </a:fld>
            <a:endParaRPr lang="en-US"/>
          </a:p>
        </p:txBody>
      </p:sp>
    </p:spTree>
    <p:extLst>
      <p:ext uri="{BB962C8B-B14F-4D97-AF65-F5344CB8AC3E}">
        <p14:creationId xmlns:p14="http://schemas.microsoft.com/office/powerpoint/2010/main" val="349267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28600"/>
            <a:ext cx="8229600" cy="914400"/>
          </a:xfrm>
        </p:spPr>
        <p:txBody>
          <a:bodyPr/>
          <a:lstStyle/>
          <a:p>
            <a:r>
              <a:rPr kumimoji="0" lang="nb-NO" smtClean="0"/>
              <a:t>Klikk for å redigere tittelstil</a:t>
            </a:r>
            <a:endParaRPr kumimoji="0" lang="en-US"/>
          </a:p>
        </p:txBody>
      </p:sp>
      <p:sp>
        <p:nvSpPr>
          <p:cNvPr id="3" name="Plassholder for dato 2"/>
          <p:cNvSpPr>
            <a:spLocks noGrp="1"/>
          </p:cNvSpPr>
          <p:nvPr>
            <p:ph type="dt" sz="half" idx="10"/>
          </p:nvPr>
        </p:nvSpPr>
        <p:spPr/>
        <p:txBody>
          <a:bodyPr/>
          <a:lstStyle/>
          <a:p>
            <a:fld id="{59AEE881-7C49-40AA-A075-55217620D719}" type="datetimeFigureOut">
              <a:rPr lang="nn-NO" smtClean="0"/>
              <a:pPr/>
              <a:t>25.02.2015</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940392A3-9117-486E-8774-E81AFD905024}" type="slidenum">
              <a:rPr lang="nn-NO" smtClean="0"/>
              <a:pPr/>
              <a:t>‹#›</a:t>
            </a:fld>
            <a:endParaRPr lang="nn-NO"/>
          </a:p>
        </p:txBody>
      </p:sp>
      <p:sp>
        <p:nvSpPr>
          <p:cNvPr id="6" name="Likebent trekan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85166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10" name="Bild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13974" r="292" b="25705"/>
          <a:stretch/>
        </p:blipFill>
        <p:spPr>
          <a:xfrm>
            <a:off x="107504" y="0"/>
            <a:ext cx="8944654" cy="3607200"/>
          </a:xfrm>
          <a:prstGeom prst="rect">
            <a:avLst/>
          </a:prstGeom>
        </p:spPr>
      </p:pic>
      <p:pic>
        <p:nvPicPr>
          <p:cNvPr id="11" name="Picture 2" descr="\\fil01\FldrRedir$\heghov\Desktop\Fargemønst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79088" t="812" r="15103" b="24645"/>
          <a:stretch/>
        </p:blipFill>
        <p:spPr bwMode="auto">
          <a:xfrm>
            <a:off x="9029380" y="-3430"/>
            <a:ext cx="125506"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01\FldrRedir$\heghov\Desktop\Fargemønst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9556" t="812" r="15102" b="24645"/>
          <a:stretch/>
        </p:blipFill>
        <p:spPr bwMode="auto">
          <a:xfrm>
            <a:off x="-7906" y="-3432"/>
            <a:ext cx="115410"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p:cNvSpPr txBox="1"/>
          <p:nvPr userDrawn="1"/>
        </p:nvSpPr>
        <p:spPr>
          <a:xfrm>
            <a:off x="7359494" y="4287580"/>
            <a:ext cx="1296144" cy="230832"/>
          </a:xfrm>
          <a:prstGeom prst="rect">
            <a:avLst/>
          </a:prstGeom>
          <a:noFill/>
        </p:spPr>
        <p:txBody>
          <a:bodyPr wrap="square" rtlCol="0">
            <a:spAutoFit/>
          </a:bodyPr>
          <a:lstStyle/>
          <a:p>
            <a:r>
              <a:rPr lang="nb-NO" sz="900" dirty="0" smtClean="0">
                <a:solidFill>
                  <a:schemeClr val="tx1">
                    <a:lumMod val="95000"/>
                    <a:lumOff val="5000"/>
                  </a:schemeClr>
                </a:solidFill>
              </a:rPr>
              <a:t>-Ein tydeleg medspelar</a:t>
            </a:r>
            <a:endParaRPr lang="nb-NO" sz="900" dirty="0">
              <a:solidFill>
                <a:schemeClr val="tx1">
                  <a:lumMod val="95000"/>
                  <a:lumOff val="5000"/>
                </a:schemeClr>
              </a:solidFill>
            </a:endParaRPr>
          </a:p>
        </p:txBody>
      </p:sp>
      <p:pic>
        <p:nvPicPr>
          <p:cNvPr id="14" name="Bild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528" y="3836673"/>
            <a:ext cx="2180853" cy="627821"/>
          </a:xfrm>
          <a:prstGeom prst="rect">
            <a:avLst/>
          </a:prstGeom>
        </p:spPr>
      </p:pic>
      <p:sp>
        <p:nvSpPr>
          <p:cNvPr id="16" name="Plassholder for tekst 15"/>
          <p:cNvSpPr>
            <a:spLocks noGrp="1"/>
          </p:cNvSpPr>
          <p:nvPr>
            <p:ph type="body" sz="quarter" idx="10"/>
          </p:nvPr>
        </p:nvSpPr>
        <p:spPr>
          <a:xfrm>
            <a:off x="683568" y="4723861"/>
            <a:ext cx="7848600" cy="649355"/>
          </a:xfrm>
        </p:spPr>
        <p:txBody>
          <a:bodyPr>
            <a:normAutofit/>
          </a:bodyPr>
          <a:lstStyle>
            <a:lvl1pPr marL="0" indent="0">
              <a:buNone/>
              <a:defRPr sz="3600"/>
            </a:lvl1pPr>
          </a:lstStyle>
          <a:p>
            <a:pPr lvl="0"/>
            <a:r>
              <a:rPr lang="nb-NO" dirty="0" smtClean="0"/>
              <a:t>Klikk for å redigere tekststiler i malen</a:t>
            </a:r>
          </a:p>
        </p:txBody>
      </p:sp>
      <p:sp>
        <p:nvSpPr>
          <p:cNvPr id="18" name="Plassholder for tekst 17"/>
          <p:cNvSpPr>
            <a:spLocks noGrp="1"/>
          </p:cNvSpPr>
          <p:nvPr>
            <p:ph type="body" sz="quarter" idx="11"/>
          </p:nvPr>
        </p:nvSpPr>
        <p:spPr>
          <a:xfrm>
            <a:off x="683568" y="5373216"/>
            <a:ext cx="6911975" cy="647700"/>
          </a:xfrm>
        </p:spPr>
        <p:txBody>
          <a:bodyPr>
            <a:normAutofit/>
          </a:bodyPr>
          <a:lstStyle>
            <a:lvl1pPr marL="0" indent="0">
              <a:buNone/>
              <a:defRPr sz="1600">
                <a:solidFill>
                  <a:schemeClr val="tx1">
                    <a:lumMod val="75000"/>
                    <a:lumOff val="25000"/>
                  </a:schemeClr>
                </a:solidFill>
              </a:defRPr>
            </a:lvl1pPr>
          </a:lstStyle>
          <a:p>
            <a:pPr lvl="0"/>
            <a:r>
              <a:rPr lang="nb-NO" dirty="0" smtClean="0"/>
              <a:t>Klikk for å redigere tekststiler i malen</a:t>
            </a:r>
          </a:p>
        </p:txBody>
      </p:sp>
    </p:spTree>
    <p:extLst>
      <p:ext uri="{BB962C8B-B14F-4D97-AF65-F5344CB8AC3E}">
        <p14:creationId xmlns:p14="http://schemas.microsoft.com/office/powerpoint/2010/main" val="22947646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dirty="0"/>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9DC9DCDF-68CF-4F60-97DB-A0AE9E0134EC}" type="slidenum">
              <a:rPr lang="nb-NO" smtClean="0"/>
              <a:pPr/>
              <a:t>‹#›</a:t>
            </a:fld>
            <a:endParaRPr lang="nb-NO" dirty="0"/>
          </a:p>
        </p:txBody>
      </p:sp>
      <p:sp>
        <p:nvSpPr>
          <p:cNvPr id="7" name="Rektangel 6"/>
          <p:cNvSpPr/>
          <p:nvPr/>
        </p:nvSpPr>
        <p:spPr>
          <a:xfrm>
            <a:off x="0" y="0"/>
            <a:ext cx="9151906" cy="462864"/>
          </a:xfrm>
          <a:prstGeom prst="rect">
            <a:avLst/>
          </a:prstGeom>
          <a:solidFill>
            <a:srgbClr val="C2AF00">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8" name="Picture 2" descr="\\fil01\FldrRedir$\heghov\Desktop\Fargemønster.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9556" t="812" r="15102" b="29676"/>
          <a:stretch/>
        </p:blipFill>
        <p:spPr bwMode="auto">
          <a:xfrm flipV="1">
            <a:off x="9036496" y="462863"/>
            <a:ext cx="115410" cy="6395133"/>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27543"/>
            <a:ext cx="1512168" cy="435321"/>
          </a:xfrm>
          <a:prstGeom prst="rect">
            <a:avLst/>
          </a:prstGeom>
        </p:spPr>
      </p:pic>
    </p:spTree>
    <p:extLst>
      <p:ext uri="{BB962C8B-B14F-4D97-AF65-F5344CB8AC3E}">
        <p14:creationId xmlns:p14="http://schemas.microsoft.com/office/powerpoint/2010/main" val="4235578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0" r:id="rId5"/>
    <p:sldLayoutId id="2147483657" r:id="rId6"/>
    <p:sldLayoutId id="2147483732" r:id="rId7"/>
    <p:sldLayoutId id="2147483733" r:id="rId8"/>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p:cNvSpPr/>
          <p:nvPr/>
        </p:nvSpPr>
        <p:spPr>
          <a:xfrm>
            <a:off x="0" y="462864"/>
            <a:ext cx="9151905" cy="6407781"/>
          </a:xfrm>
          <a:prstGeom prst="rect">
            <a:avLst/>
          </a:prstGeom>
          <a:solidFill>
            <a:srgbClr val="5A447A">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12" name="Rektangel 11"/>
          <p:cNvSpPr/>
          <p:nvPr/>
        </p:nvSpPr>
        <p:spPr>
          <a:xfrm>
            <a:off x="0" y="0"/>
            <a:ext cx="9151906" cy="462864"/>
          </a:xfrm>
          <a:prstGeom prst="rect">
            <a:avLst/>
          </a:prstGeom>
          <a:solidFill>
            <a:srgbClr val="5A447A">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DD941437-8903-431B-ADFE-C837BDB67461}" type="slidenum">
              <a:rPr lang="nb-NO" smtClean="0"/>
              <a:pPr/>
              <a:t>‹#›</a:t>
            </a:fld>
            <a:endParaRPr lang="nb-NO" dirty="0"/>
          </a:p>
        </p:txBody>
      </p:sp>
      <p:pic>
        <p:nvPicPr>
          <p:cNvPr id="8" name="Picture 2" descr="\\fil01\FldrRedir$\heghov\Desktop\Fargemønst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556" t="812" r="15102" b="29676"/>
          <a:stretch/>
        </p:blipFill>
        <p:spPr bwMode="auto">
          <a:xfrm flipV="1">
            <a:off x="9036496" y="462863"/>
            <a:ext cx="115410" cy="639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27543"/>
            <a:ext cx="1512168" cy="435321"/>
          </a:xfrm>
          <a:prstGeom prst="rect">
            <a:avLst/>
          </a:prstGeom>
        </p:spPr>
      </p:pic>
    </p:spTree>
    <p:extLst>
      <p:ext uri="{BB962C8B-B14F-4D97-AF65-F5344CB8AC3E}">
        <p14:creationId xmlns:p14="http://schemas.microsoft.com/office/powerpoint/2010/main" val="215503394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462864"/>
            <a:ext cx="9151905" cy="6407781"/>
          </a:xfrm>
          <a:prstGeom prst="rect">
            <a:avLst/>
          </a:prstGeom>
          <a:solidFill>
            <a:srgbClr val="C2AF00">
              <a:alpha val="12941"/>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003FD3BE-9E74-427A-972E-BBFBDAFE3F61}" type="slidenum">
              <a:rPr lang="nb-NO" smtClean="0"/>
              <a:pPr/>
              <a:t>‹#›</a:t>
            </a:fld>
            <a:endParaRPr lang="nb-NO"/>
          </a:p>
        </p:txBody>
      </p:sp>
      <p:sp>
        <p:nvSpPr>
          <p:cNvPr id="7" name="Rektangel 6"/>
          <p:cNvSpPr/>
          <p:nvPr/>
        </p:nvSpPr>
        <p:spPr>
          <a:xfrm>
            <a:off x="0" y="0"/>
            <a:ext cx="9151906" cy="462864"/>
          </a:xfrm>
          <a:prstGeom prst="rect">
            <a:avLst/>
          </a:prstGeom>
          <a:solidFill>
            <a:srgbClr val="C2AF00">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8" name="Picture 2" descr="\\fil01\FldrRedir$\heghov\Desktop\Fargemønst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556" t="812" r="15102" b="29676"/>
          <a:stretch/>
        </p:blipFill>
        <p:spPr bwMode="auto">
          <a:xfrm flipV="1">
            <a:off x="9036496" y="462863"/>
            <a:ext cx="115410" cy="639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27543"/>
            <a:ext cx="1512168" cy="435321"/>
          </a:xfrm>
          <a:prstGeom prst="rect">
            <a:avLst/>
          </a:prstGeom>
        </p:spPr>
      </p:pic>
    </p:spTree>
    <p:extLst>
      <p:ext uri="{BB962C8B-B14F-4D97-AF65-F5344CB8AC3E}">
        <p14:creationId xmlns:p14="http://schemas.microsoft.com/office/powerpoint/2010/main" val="33801923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p:cNvSpPr/>
          <p:nvPr/>
        </p:nvSpPr>
        <p:spPr>
          <a:xfrm>
            <a:off x="0" y="-1"/>
            <a:ext cx="9151906" cy="462864"/>
          </a:xfrm>
          <a:prstGeom prst="rect">
            <a:avLst/>
          </a:prstGeom>
          <a:solidFill>
            <a:srgbClr val="739ABC">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dirty="0"/>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003FD3BE-9E74-427A-972E-BBFBDAFE3F61}" type="slidenum">
              <a:rPr lang="nb-NO" smtClean="0"/>
              <a:pPr/>
              <a:t>‹#›</a:t>
            </a:fld>
            <a:endParaRPr lang="nb-NO" dirty="0"/>
          </a:p>
        </p:txBody>
      </p:sp>
      <p:pic>
        <p:nvPicPr>
          <p:cNvPr id="8" name="Picture 2" descr="\\fil01\FldrRedir$\heghov\Desktop\Fargemønst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556" t="812" r="15102" b="29676"/>
          <a:stretch/>
        </p:blipFill>
        <p:spPr bwMode="auto">
          <a:xfrm flipV="1">
            <a:off x="9036496" y="462863"/>
            <a:ext cx="115410" cy="6395133"/>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27543"/>
            <a:ext cx="1512168" cy="435321"/>
          </a:xfrm>
          <a:prstGeom prst="rect">
            <a:avLst/>
          </a:prstGeom>
        </p:spPr>
      </p:pic>
    </p:spTree>
    <p:extLst>
      <p:ext uri="{BB962C8B-B14F-4D97-AF65-F5344CB8AC3E}">
        <p14:creationId xmlns:p14="http://schemas.microsoft.com/office/powerpoint/2010/main" val="12456389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p:cNvSpPr/>
          <p:nvPr/>
        </p:nvSpPr>
        <p:spPr>
          <a:xfrm>
            <a:off x="0" y="462864"/>
            <a:ext cx="9151905" cy="6407781"/>
          </a:xfrm>
          <a:prstGeom prst="rect">
            <a:avLst/>
          </a:prstGeom>
          <a:solidFill>
            <a:srgbClr val="739ABC">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12" name="Rektangel 11"/>
          <p:cNvSpPr/>
          <p:nvPr/>
        </p:nvSpPr>
        <p:spPr>
          <a:xfrm>
            <a:off x="0" y="0"/>
            <a:ext cx="9151906" cy="462864"/>
          </a:xfrm>
          <a:prstGeom prst="rect">
            <a:avLst/>
          </a:prstGeom>
          <a:solidFill>
            <a:srgbClr val="739ABC">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dirty="0"/>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F395F618-4703-427C-94B6-E9F7BFDD1B1A}" type="slidenum">
              <a:rPr lang="nb-NO" smtClean="0"/>
              <a:pPr/>
              <a:t>‹#›</a:t>
            </a:fld>
            <a:endParaRPr lang="nb-NO" dirty="0"/>
          </a:p>
        </p:txBody>
      </p:sp>
      <p:pic>
        <p:nvPicPr>
          <p:cNvPr id="8" name="Picture 2" descr="\\fil01\FldrRedir$\heghov\Desktop\Fargemønst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556" t="812" r="15102" b="29676"/>
          <a:stretch/>
        </p:blipFill>
        <p:spPr bwMode="auto">
          <a:xfrm flipV="1">
            <a:off x="9036496" y="462863"/>
            <a:ext cx="115410" cy="639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27543"/>
            <a:ext cx="1512168" cy="435321"/>
          </a:xfrm>
          <a:prstGeom prst="rect">
            <a:avLst/>
          </a:prstGeom>
        </p:spPr>
      </p:pic>
    </p:spTree>
    <p:extLst>
      <p:ext uri="{BB962C8B-B14F-4D97-AF65-F5344CB8AC3E}">
        <p14:creationId xmlns:p14="http://schemas.microsoft.com/office/powerpoint/2010/main" val="17786580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p:cNvSpPr/>
          <p:nvPr/>
        </p:nvSpPr>
        <p:spPr>
          <a:xfrm>
            <a:off x="0" y="0"/>
            <a:ext cx="9151906" cy="462864"/>
          </a:xfrm>
          <a:prstGeom prst="rect">
            <a:avLst/>
          </a:prstGeom>
          <a:solidFill>
            <a:srgbClr val="73AF55">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dirty="0"/>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E4B73022-D205-4624-ABCD-1A974B79604B}" type="slidenum">
              <a:rPr lang="nb-NO" smtClean="0"/>
              <a:pPr/>
              <a:t>‹#›</a:t>
            </a:fld>
            <a:endParaRPr lang="nb-NO" dirty="0"/>
          </a:p>
        </p:txBody>
      </p:sp>
      <p:pic>
        <p:nvPicPr>
          <p:cNvPr id="8" name="Picture 2" descr="\\fil01\FldrRedir$\heghov\Desktop\Fargemønst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556" t="812" r="15102" b="29676"/>
          <a:stretch/>
        </p:blipFill>
        <p:spPr bwMode="auto">
          <a:xfrm flipV="1">
            <a:off x="9036496" y="462863"/>
            <a:ext cx="115410" cy="6395133"/>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27543"/>
            <a:ext cx="1512168" cy="435321"/>
          </a:xfrm>
          <a:prstGeom prst="rect">
            <a:avLst/>
          </a:prstGeom>
        </p:spPr>
      </p:pic>
    </p:spTree>
    <p:extLst>
      <p:ext uri="{BB962C8B-B14F-4D97-AF65-F5344CB8AC3E}">
        <p14:creationId xmlns:p14="http://schemas.microsoft.com/office/powerpoint/2010/main" val="11967579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ktangel 12"/>
          <p:cNvSpPr/>
          <p:nvPr/>
        </p:nvSpPr>
        <p:spPr>
          <a:xfrm>
            <a:off x="0" y="0"/>
            <a:ext cx="9151906" cy="462864"/>
          </a:xfrm>
          <a:prstGeom prst="rect">
            <a:avLst/>
          </a:prstGeom>
          <a:solidFill>
            <a:srgbClr val="73AF55">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14" name="Rektangel 13"/>
          <p:cNvSpPr/>
          <p:nvPr/>
        </p:nvSpPr>
        <p:spPr>
          <a:xfrm>
            <a:off x="0" y="462864"/>
            <a:ext cx="9151905" cy="6407781"/>
          </a:xfrm>
          <a:prstGeom prst="rect">
            <a:avLst/>
          </a:prstGeom>
          <a:solidFill>
            <a:srgbClr val="73AF55">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dirty="0"/>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8126E6A2-F590-4262-A642-28418FE703C9}" type="slidenum">
              <a:rPr lang="nb-NO" smtClean="0"/>
              <a:pPr/>
              <a:t>‹#›</a:t>
            </a:fld>
            <a:endParaRPr lang="nb-NO" dirty="0"/>
          </a:p>
        </p:txBody>
      </p:sp>
      <p:pic>
        <p:nvPicPr>
          <p:cNvPr id="8" name="Picture 2" descr="\\fil01\FldrRedir$\heghov\Desktop\Fargemønst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556" t="812" r="15102" b="29676"/>
          <a:stretch/>
        </p:blipFill>
        <p:spPr bwMode="auto">
          <a:xfrm flipV="1">
            <a:off x="9036496" y="462863"/>
            <a:ext cx="115410" cy="639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27543"/>
            <a:ext cx="1512168" cy="435321"/>
          </a:xfrm>
          <a:prstGeom prst="rect">
            <a:avLst/>
          </a:prstGeom>
        </p:spPr>
      </p:pic>
    </p:spTree>
    <p:extLst>
      <p:ext uri="{BB962C8B-B14F-4D97-AF65-F5344CB8AC3E}">
        <p14:creationId xmlns:p14="http://schemas.microsoft.com/office/powerpoint/2010/main" val="1923328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p:cNvSpPr/>
          <p:nvPr/>
        </p:nvSpPr>
        <p:spPr>
          <a:xfrm>
            <a:off x="0" y="0"/>
            <a:ext cx="9151906" cy="462864"/>
          </a:xfrm>
          <a:prstGeom prst="rect">
            <a:avLst/>
          </a:prstGeom>
          <a:solidFill>
            <a:srgbClr val="756E52">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dirty="0"/>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22F728D2-23A9-483A-9763-1A6B7768E821}" type="slidenum">
              <a:rPr lang="nb-NO" smtClean="0"/>
              <a:pPr/>
              <a:t>‹#›</a:t>
            </a:fld>
            <a:endParaRPr lang="nb-NO" dirty="0"/>
          </a:p>
        </p:txBody>
      </p:sp>
      <p:pic>
        <p:nvPicPr>
          <p:cNvPr id="8" name="Picture 2" descr="\\fil01\FldrRedir$\heghov\Desktop\Fargemønst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556" t="812" r="15102" b="29676"/>
          <a:stretch/>
        </p:blipFill>
        <p:spPr bwMode="auto">
          <a:xfrm flipV="1">
            <a:off x="9036496" y="462863"/>
            <a:ext cx="115410" cy="6395133"/>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27543"/>
            <a:ext cx="1512168" cy="435321"/>
          </a:xfrm>
          <a:prstGeom prst="rect">
            <a:avLst/>
          </a:prstGeom>
        </p:spPr>
      </p:pic>
    </p:spTree>
    <p:extLst>
      <p:ext uri="{BB962C8B-B14F-4D97-AF65-F5344CB8AC3E}">
        <p14:creationId xmlns:p14="http://schemas.microsoft.com/office/powerpoint/2010/main" val="333634948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ktangel 12"/>
          <p:cNvSpPr/>
          <p:nvPr/>
        </p:nvSpPr>
        <p:spPr>
          <a:xfrm>
            <a:off x="0" y="462864"/>
            <a:ext cx="9151905" cy="6407781"/>
          </a:xfrm>
          <a:prstGeom prst="rect">
            <a:avLst/>
          </a:prstGeom>
          <a:solidFill>
            <a:srgbClr val="756E52">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14" name="Rektangel 13"/>
          <p:cNvSpPr/>
          <p:nvPr/>
        </p:nvSpPr>
        <p:spPr>
          <a:xfrm>
            <a:off x="0" y="0"/>
            <a:ext cx="9151906" cy="462864"/>
          </a:xfrm>
          <a:prstGeom prst="rect">
            <a:avLst/>
          </a:prstGeom>
          <a:solidFill>
            <a:srgbClr val="756E52">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Ole Helge Haugen - Fylkesplansjef  -  Møre og Romsdal Fylkeskommune</a:t>
            </a:r>
            <a:endParaRPr lang="nb-NO" dirty="0"/>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657BCF6A-92D6-4039-BA5C-32868797C25B}" type="slidenum">
              <a:rPr lang="nb-NO" smtClean="0"/>
              <a:pPr/>
              <a:t>‹#›</a:t>
            </a:fld>
            <a:endParaRPr lang="nb-NO" dirty="0"/>
          </a:p>
        </p:txBody>
      </p:sp>
      <p:pic>
        <p:nvPicPr>
          <p:cNvPr id="8" name="Picture 2" descr="\\fil01\FldrRedir$\heghov\Desktop\Fargemønst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556" t="812" r="15102" b="29676"/>
          <a:stretch/>
        </p:blipFill>
        <p:spPr bwMode="auto">
          <a:xfrm flipV="1">
            <a:off x="9036496" y="462863"/>
            <a:ext cx="115410" cy="639513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27543"/>
            <a:ext cx="1512168" cy="435321"/>
          </a:xfrm>
          <a:prstGeom prst="rect">
            <a:avLst/>
          </a:prstGeom>
        </p:spPr>
      </p:pic>
    </p:spTree>
    <p:extLst>
      <p:ext uri="{BB962C8B-B14F-4D97-AF65-F5344CB8AC3E}">
        <p14:creationId xmlns:p14="http://schemas.microsoft.com/office/powerpoint/2010/main" val="12500319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p:cNvSpPr/>
          <p:nvPr/>
        </p:nvSpPr>
        <p:spPr>
          <a:xfrm>
            <a:off x="0" y="0"/>
            <a:ext cx="9151906" cy="462864"/>
          </a:xfrm>
          <a:prstGeom prst="rect">
            <a:avLst/>
          </a:prstGeom>
          <a:solidFill>
            <a:srgbClr val="5A447A">
              <a:alpha val="5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dirty="0"/>
          </a:p>
        </p:txBody>
      </p:sp>
      <p:sp>
        <p:nvSpPr>
          <p:cNvPr id="5" name="Plassholder for bunntekst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Ole Helge Haugen - Fylkesplansjef  -  Møre og Romsdal Fylkeskommune</a:t>
            </a:r>
            <a:endParaRPr lang="nb-NO"/>
          </a:p>
        </p:txBody>
      </p:sp>
      <p:sp>
        <p:nvSpPr>
          <p:cNvPr id="6" name="Plassholder for lysbildenumm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3F21BCE7-A133-43E5-A0A3-EC91261D115A}" type="slidenum">
              <a:rPr lang="nb-NO" smtClean="0"/>
              <a:pPr/>
              <a:t>‹#›</a:t>
            </a:fld>
            <a:endParaRPr lang="nb-NO" dirty="0"/>
          </a:p>
        </p:txBody>
      </p:sp>
      <p:pic>
        <p:nvPicPr>
          <p:cNvPr id="8" name="Picture 2" descr="\\fil01\FldrRedir$\heghov\Desktop\Fargemønst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556" t="812" r="15102" b="29676"/>
          <a:stretch/>
        </p:blipFill>
        <p:spPr bwMode="auto">
          <a:xfrm flipV="1">
            <a:off x="9036496" y="462863"/>
            <a:ext cx="115410" cy="6395133"/>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27543"/>
            <a:ext cx="1512168" cy="435321"/>
          </a:xfrm>
          <a:prstGeom prst="rect">
            <a:avLst/>
          </a:prstGeom>
        </p:spPr>
      </p:pic>
    </p:spTree>
    <p:extLst>
      <p:ext uri="{BB962C8B-B14F-4D97-AF65-F5344CB8AC3E}">
        <p14:creationId xmlns:p14="http://schemas.microsoft.com/office/powerpoint/2010/main" val="377826623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iming>
    <p:tnLst>
      <p:par>
        <p:cTn id="1" dur="indefinite" restart="never" nodeType="tmRoot"/>
      </p:par>
    </p:tnLst>
  </p:timing>
  <p:hf sldNum="0" hdr="0" dt="0"/>
  <p:txStyles>
    <p:titleStyle>
      <a:lvl1pPr algn="l" defTabSz="914400" rtl="0" eaLnBrk="1" latinLnBrk="0" hangingPunct="1">
        <a:spcBef>
          <a:spcPct val="0"/>
        </a:spcBef>
        <a:buNone/>
        <a:defRPr sz="3200"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err="1" smtClean="0"/>
              <a:t>Kommunereforma</a:t>
            </a:r>
            <a:endParaRPr lang="nb-NO" dirty="0"/>
          </a:p>
        </p:txBody>
      </p:sp>
      <p:sp>
        <p:nvSpPr>
          <p:cNvPr id="3" name="Plassholder for tekst 2"/>
          <p:cNvSpPr>
            <a:spLocks noGrp="1"/>
          </p:cNvSpPr>
          <p:nvPr>
            <p:ph type="body" sz="quarter" idx="11"/>
          </p:nvPr>
        </p:nvSpPr>
        <p:spPr>
          <a:xfrm>
            <a:off x="683568" y="5373216"/>
            <a:ext cx="7920880" cy="647700"/>
          </a:xfrm>
        </p:spPr>
        <p:txBody>
          <a:bodyPr>
            <a:noAutofit/>
          </a:bodyPr>
          <a:lstStyle/>
          <a:p>
            <a:r>
              <a:rPr lang="nb-NO" sz="2000" dirty="0" smtClean="0"/>
              <a:t>Stemmer kart og terreng?</a:t>
            </a:r>
            <a:endParaRPr lang="nb-NO" sz="2000" dirty="0"/>
          </a:p>
        </p:txBody>
      </p:sp>
    </p:spTree>
    <p:extLst>
      <p:ext uri="{BB962C8B-B14F-4D97-AF65-F5344CB8AC3E}">
        <p14:creationId xmlns:p14="http://schemas.microsoft.com/office/powerpoint/2010/main" val="3300768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8351340" cy="641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138138" y="1060477"/>
            <a:ext cx="3692530" cy="507831"/>
          </a:xfrm>
          <a:prstGeom prst="rect">
            <a:avLst/>
          </a:prstGeom>
          <a:noFill/>
        </p:spPr>
        <p:txBody>
          <a:bodyPr wrap="square" rtlCol="0">
            <a:spAutoFit/>
          </a:bodyPr>
          <a:lstStyle/>
          <a:p>
            <a:r>
              <a:rPr lang="nb-NO" dirty="0" smtClean="0"/>
              <a:t>Eiksund kommune         :       47 078 </a:t>
            </a:r>
          </a:p>
          <a:p>
            <a:r>
              <a:rPr lang="nb-NO" sz="800" dirty="0" smtClean="0"/>
              <a:t>Vanylven, Volda, Ørsta, Hareid, Ulstein, Herøy, Sande        </a:t>
            </a:r>
            <a:endParaRPr lang="nn-NO" sz="800" dirty="0"/>
          </a:p>
        </p:txBody>
      </p:sp>
      <p:sp>
        <p:nvSpPr>
          <p:cNvPr id="4" name="TekstSylinder 3"/>
          <p:cNvSpPr txBox="1"/>
          <p:nvPr/>
        </p:nvSpPr>
        <p:spPr>
          <a:xfrm>
            <a:off x="138137" y="1600477"/>
            <a:ext cx="3935776" cy="492443"/>
          </a:xfrm>
          <a:prstGeom prst="rect">
            <a:avLst/>
          </a:prstGeom>
          <a:noFill/>
        </p:spPr>
        <p:txBody>
          <a:bodyPr wrap="square" rtlCol="0">
            <a:spAutoFit/>
          </a:bodyPr>
          <a:lstStyle/>
          <a:p>
            <a:r>
              <a:rPr lang="nb-NO" dirty="0" smtClean="0"/>
              <a:t>Ålesund kommune        :        91 614</a:t>
            </a:r>
          </a:p>
          <a:p>
            <a:r>
              <a:rPr lang="nb-NO" sz="800" dirty="0" smtClean="0"/>
              <a:t>Stranda, Norddal. Stordal, Ørskog, Sykkylven, Sula, Skodje, Ålesund, Haram, Giske; Sandøy     </a:t>
            </a:r>
            <a:endParaRPr lang="nn-NO" sz="800" dirty="0"/>
          </a:p>
        </p:txBody>
      </p:sp>
    </p:spTree>
    <p:extLst>
      <p:ext uri="{BB962C8B-B14F-4D97-AF65-F5344CB8AC3E}">
        <p14:creationId xmlns:p14="http://schemas.microsoft.com/office/powerpoint/2010/main" val="78969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51566"/>
            <a:ext cx="7380397" cy="137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tel 2"/>
          <p:cNvSpPr>
            <a:spLocks noGrp="1"/>
          </p:cNvSpPr>
          <p:nvPr>
            <p:ph type="title"/>
          </p:nvPr>
        </p:nvSpPr>
        <p:spPr>
          <a:xfrm>
            <a:off x="467544" y="548680"/>
            <a:ext cx="8229600" cy="914400"/>
          </a:xfrm>
        </p:spPr>
        <p:txBody>
          <a:bodyPr/>
          <a:lstStyle/>
          <a:p>
            <a:r>
              <a:rPr lang="nb-NO" dirty="0" smtClean="0"/>
              <a:t>Nordre Sunnmøre</a:t>
            </a:r>
            <a:endParaRPr lang="nn-NO" dirty="0"/>
          </a:p>
        </p:txBody>
      </p:sp>
      <p:sp>
        <p:nvSpPr>
          <p:cNvPr id="5" name="TekstSylinder 4"/>
          <p:cNvSpPr txBox="1"/>
          <p:nvPr/>
        </p:nvSpPr>
        <p:spPr>
          <a:xfrm>
            <a:off x="755576" y="1844823"/>
            <a:ext cx="7128792" cy="1661993"/>
          </a:xfrm>
          <a:prstGeom prst="rect">
            <a:avLst/>
          </a:prstGeom>
          <a:noFill/>
        </p:spPr>
        <p:txBody>
          <a:bodyPr wrap="square" rtlCol="0">
            <a:spAutoFit/>
          </a:bodyPr>
          <a:lstStyle/>
          <a:p>
            <a:pPr marL="285750" indent="-285750">
              <a:buFont typeface="Arial" panose="020B0604020202020204" pitchFamily="34" charset="0"/>
              <a:buChar char="•"/>
            </a:pPr>
            <a:r>
              <a:rPr lang="nb-NO" sz="2800" dirty="0" smtClean="0"/>
              <a:t>Ålesund,  </a:t>
            </a:r>
            <a:r>
              <a:rPr lang="nb-NO" sz="2800" b="1" dirty="0" smtClean="0"/>
              <a:t>Sula</a:t>
            </a:r>
            <a:r>
              <a:rPr lang="nb-NO" sz="2800" dirty="0" smtClean="0"/>
              <a:t>, Giske og Skodje oppfyller kriteria ekspertutvalget har sett for «</a:t>
            </a:r>
            <a:r>
              <a:rPr lang="nb-NO" sz="2800" b="1" i="1" dirty="0" smtClean="0"/>
              <a:t>et </a:t>
            </a:r>
            <a:r>
              <a:rPr lang="nb-NO" sz="2800" b="1" i="1" dirty="0"/>
              <a:t>funksjonelt </a:t>
            </a:r>
            <a:r>
              <a:rPr lang="nb-NO" sz="2800" b="1" i="1" dirty="0" smtClean="0"/>
              <a:t>samfunnsutviklingsområde».</a:t>
            </a:r>
          </a:p>
          <a:p>
            <a:endParaRPr lang="nn-NO" dirty="0"/>
          </a:p>
        </p:txBody>
      </p:sp>
      <p:sp>
        <p:nvSpPr>
          <p:cNvPr id="6" name="TekstSylinder 5"/>
          <p:cNvSpPr txBox="1"/>
          <p:nvPr/>
        </p:nvSpPr>
        <p:spPr>
          <a:xfrm>
            <a:off x="971600" y="4914165"/>
            <a:ext cx="7294946" cy="1384995"/>
          </a:xfrm>
          <a:prstGeom prst="rect">
            <a:avLst/>
          </a:prstGeom>
          <a:noFill/>
        </p:spPr>
        <p:txBody>
          <a:bodyPr wrap="none" rtlCol="0">
            <a:spAutoFit/>
          </a:bodyPr>
          <a:lstStyle/>
          <a:p>
            <a:pPr marL="285750" indent="-285750">
              <a:buFont typeface="Arial" panose="020B0604020202020204" pitchFamily="34" charset="0"/>
              <a:buChar char="•"/>
            </a:pPr>
            <a:endParaRPr lang="nb-NO" sz="2800" dirty="0" smtClean="0"/>
          </a:p>
          <a:p>
            <a:pPr marL="285750" indent="-285750">
              <a:buFont typeface="Arial" panose="020B0604020202020204" pitchFamily="34" charset="0"/>
              <a:buChar char="•"/>
            </a:pPr>
            <a:r>
              <a:rPr lang="nb-NO" sz="2800" dirty="0" smtClean="0"/>
              <a:t>Sykkylven </a:t>
            </a:r>
            <a:r>
              <a:rPr lang="nb-NO" sz="2800" dirty="0"/>
              <a:t>nøkkelen  på </a:t>
            </a:r>
            <a:r>
              <a:rPr lang="nb-NO" sz="2800" dirty="0" smtClean="0"/>
              <a:t>indre</a:t>
            </a:r>
          </a:p>
          <a:p>
            <a:pPr marL="285750" indent="-285750">
              <a:buFont typeface="Arial" panose="020B0604020202020204" pitchFamily="34" charset="0"/>
              <a:buChar char="•"/>
            </a:pPr>
            <a:r>
              <a:rPr lang="nb-NO" sz="2800" dirty="0" smtClean="0"/>
              <a:t>Ålesund har styrka si rolle som regionalt senter</a:t>
            </a:r>
            <a:endParaRPr lang="nb-NO" sz="2800" dirty="0"/>
          </a:p>
        </p:txBody>
      </p:sp>
      <p:sp>
        <p:nvSpPr>
          <p:cNvPr id="9" name="Rektangel 8"/>
          <p:cNvSpPr/>
          <p:nvPr/>
        </p:nvSpPr>
        <p:spPr>
          <a:xfrm>
            <a:off x="251520" y="4652555"/>
            <a:ext cx="8519614" cy="307777"/>
          </a:xfrm>
          <a:prstGeom prst="rect">
            <a:avLst/>
          </a:prstGeom>
          <a:solidFill>
            <a:schemeClr val="bg1"/>
          </a:solidFill>
          <a:ln>
            <a:solidFill>
              <a:schemeClr val="bg1"/>
            </a:solidFill>
          </a:ln>
        </p:spPr>
        <p:txBody>
          <a:bodyPr wrap="square">
            <a:spAutoFit/>
          </a:bodyPr>
          <a:lstStyle/>
          <a:p>
            <a:r>
              <a:rPr lang="nn-NO" sz="1400" dirty="0" err="1"/>
              <a:t>Tettstedet</a:t>
            </a:r>
            <a:r>
              <a:rPr lang="nn-NO" sz="1400" dirty="0"/>
              <a:t> Ålesund/Spjelkavik ble per 1. januar 2002 slått </a:t>
            </a:r>
            <a:r>
              <a:rPr lang="nn-NO" sz="1400" dirty="0" err="1"/>
              <a:t>sammen</a:t>
            </a:r>
            <a:r>
              <a:rPr lang="nn-NO" sz="1400" dirty="0"/>
              <a:t> med Langevåg tettsted til Ålesund tettsted.</a:t>
            </a:r>
          </a:p>
        </p:txBody>
      </p:sp>
    </p:spTree>
    <p:extLst>
      <p:ext uri="{BB962C8B-B14F-4D97-AF65-F5344CB8AC3E}">
        <p14:creationId xmlns:p14="http://schemas.microsoft.com/office/powerpoint/2010/main" val="1972145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a:p>
        </p:txBody>
      </p:sp>
      <p:sp>
        <p:nvSpPr>
          <p:cNvPr id="3" name="Plassholder for innhold 2"/>
          <p:cNvSpPr>
            <a:spLocks noGrp="1"/>
          </p:cNvSpPr>
          <p:nvPr>
            <p:ph idx="1"/>
          </p:nvPr>
        </p:nvSpPr>
        <p:spPr/>
        <p:txBody>
          <a:bodyPr/>
          <a:lstStyle/>
          <a:p>
            <a:endParaRPr lang="nn-NO"/>
          </a:p>
        </p:txBody>
      </p:sp>
      <p:sp>
        <p:nvSpPr>
          <p:cNvPr id="4" name="Plassholder for bunntekst 3"/>
          <p:cNvSpPr>
            <a:spLocks noGrp="1"/>
          </p:cNvSpPr>
          <p:nvPr>
            <p:ph type="ftr" sz="quarter" idx="11"/>
          </p:nvPr>
        </p:nvSpPr>
        <p:spPr/>
        <p:txBody>
          <a:bodyPr/>
          <a:lstStyle/>
          <a:p>
            <a:r>
              <a:rPr lang="nb-NO" smtClean="0"/>
              <a:t>Ole Helge Haugen - Fylkesplansjef  -  Møre og Romsdal Fylkeskommune</a:t>
            </a:r>
            <a:endParaRPr lang="nb-N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76672"/>
            <a:ext cx="6304695"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860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04622"/>
            <a:ext cx="7278960" cy="532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878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92696"/>
            <a:ext cx="8077200" cy="58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120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13" y="476672"/>
            <a:ext cx="8391795"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93103" y="1052526"/>
            <a:ext cx="3692530" cy="507831"/>
          </a:xfrm>
          <a:prstGeom prst="rect">
            <a:avLst/>
          </a:prstGeom>
          <a:noFill/>
        </p:spPr>
        <p:txBody>
          <a:bodyPr wrap="square" rtlCol="0">
            <a:spAutoFit/>
          </a:bodyPr>
          <a:lstStyle/>
          <a:p>
            <a:r>
              <a:rPr lang="nb-NO" dirty="0" smtClean="0"/>
              <a:t>Eiksund kommune         :       47 078 </a:t>
            </a:r>
          </a:p>
          <a:p>
            <a:r>
              <a:rPr lang="nb-NO" sz="800" dirty="0" smtClean="0"/>
              <a:t>Vanylven, Volda, Ørsta, Hareid, Ulstein, Herøy, Sande        </a:t>
            </a:r>
            <a:endParaRPr lang="nn-NO" sz="800" dirty="0"/>
          </a:p>
        </p:txBody>
      </p:sp>
      <p:sp>
        <p:nvSpPr>
          <p:cNvPr id="4" name="TekstSylinder 3"/>
          <p:cNvSpPr txBox="1"/>
          <p:nvPr/>
        </p:nvSpPr>
        <p:spPr>
          <a:xfrm>
            <a:off x="93102" y="1592526"/>
            <a:ext cx="3935776" cy="492443"/>
          </a:xfrm>
          <a:prstGeom prst="rect">
            <a:avLst/>
          </a:prstGeom>
          <a:noFill/>
        </p:spPr>
        <p:txBody>
          <a:bodyPr wrap="square" rtlCol="0">
            <a:spAutoFit/>
          </a:bodyPr>
          <a:lstStyle/>
          <a:p>
            <a:r>
              <a:rPr lang="nb-NO" dirty="0" smtClean="0"/>
              <a:t>Ålesund kommune        :        91 614</a:t>
            </a:r>
          </a:p>
          <a:p>
            <a:r>
              <a:rPr lang="nb-NO" sz="800" dirty="0" smtClean="0"/>
              <a:t>Stranda, Norddal. Stordal, Ørskog, Sykkylven, Sula, Skodje, Ålesund, Haram, Giske; Sandøy     </a:t>
            </a:r>
            <a:endParaRPr lang="nn-NO" sz="800" dirty="0"/>
          </a:p>
        </p:txBody>
      </p:sp>
      <p:sp>
        <p:nvSpPr>
          <p:cNvPr id="5" name="TekstSylinder 4"/>
          <p:cNvSpPr txBox="1"/>
          <p:nvPr/>
        </p:nvSpPr>
        <p:spPr>
          <a:xfrm>
            <a:off x="93103" y="2132526"/>
            <a:ext cx="3692530" cy="507831"/>
          </a:xfrm>
          <a:prstGeom prst="rect">
            <a:avLst/>
          </a:prstGeom>
          <a:noFill/>
        </p:spPr>
        <p:txBody>
          <a:bodyPr wrap="square" rtlCol="0">
            <a:spAutoFit/>
          </a:bodyPr>
          <a:lstStyle/>
          <a:p>
            <a:r>
              <a:rPr lang="nb-NO" dirty="0" smtClean="0"/>
              <a:t>Molde kommune           :        62 708 </a:t>
            </a:r>
          </a:p>
          <a:p>
            <a:r>
              <a:rPr lang="nb-NO" sz="800" dirty="0" smtClean="0"/>
              <a:t>Vestnes, Rauma, Nesset, Molde, Midsund, Aukra, Fræna, Eide       </a:t>
            </a:r>
            <a:endParaRPr lang="nn-NO" sz="800" dirty="0"/>
          </a:p>
        </p:txBody>
      </p:sp>
    </p:spTree>
    <p:extLst>
      <p:ext uri="{BB962C8B-B14F-4D97-AF65-F5344CB8AC3E}">
        <p14:creationId xmlns:p14="http://schemas.microsoft.com/office/powerpoint/2010/main" val="429486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Romsdal</a:t>
            </a:r>
            <a:endParaRPr lang="nn-NO" dirty="0"/>
          </a:p>
        </p:txBody>
      </p:sp>
      <p:sp>
        <p:nvSpPr>
          <p:cNvPr id="4" name="Plassholder for bunntekst 3"/>
          <p:cNvSpPr>
            <a:spLocks noGrp="1"/>
          </p:cNvSpPr>
          <p:nvPr>
            <p:ph type="ftr" sz="quarter" idx="11"/>
          </p:nvPr>
        </p:nvSpPr>
        <p:spPr/>
        <p:txBody>
          <a:bodyPr/>
          <a:lstStyle/>
          <a:p>
            <a:r>
              <a:rPr lang="nb-NO" smtClean="0"/>
              <a:t>Ole Helge Haugen - Fylkesplansjef  -  Møre og Romsdal Fylkeskommune</a:t>
            </a:r>
            <a:endParaRPr lang="nb-NO"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710542"/>
            <a:ext cx="1680445" cy="181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Sylinder 4"/>
          <p:cNvSpPr txBox="1"/>
          <p:nvPr/>
        </p:nvSpPr>
        <p:spPr>
          <a:xfrm>
            <a:off x="179513" y="1412776"/>
            <a:ext cx="8631112" cy="1200329"/>
          </a:xfrm>
          <a:prstGeom prst="rect">
            <a:avLst/>
          </a:prstGeom>
          <a:noFill/>
        </p:spPr>
        <p:txBody>
          <a:bodyPr wrap="square" rtlCol="0">
            <a:spAutoFit/>
          </a:bodyPr>
          <a:lstStyle/>
          <a:p>
            <a:pPr marL="285750" indent="-285750">
              <a:buFont typeface="Arial" panose="020B0604020202020204" pitchFamily="34" charset="0"/>
              <a:buChar char="•"/>
            </a:pPr>
            <a:r>
              <a:rPr lang="nb-NO" sz="2400" dirty="0" smtClean="0"/>
              <a:t>Molde, Aukra, Fræna og Gjemnes oppfyller kriteria ekspert-utvalget </a:t>
            </a:r>
            <a:r>
              <a:rPr lang="nb-NO" sz="2400" dirty="0"/>
              <a:t>har sett for «</a:t>
            </a:r>
            <a:r>
              <a:rPr lang="nb-NO" sz="2400" b="1" i="1" dirty="0"/>
              <a:t>et funksjonelt samfunnsutviklingsområde».</a:t>
            </a:r>
          </a:p>
          <a:p>
            <a:endParaRPr lang="nn-NO" sz="24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53" y="2204863"/>
            <a:ext cx="5877431" cy="150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Sylinder 5"/>
          <p:cNvSpPr txBox="1"/>
          <p:nvPr/>
        </p:nvSpPr>
        <p:spPr>
          <a:xfrm>
            <a:off x="440931" y="3861048"/>
            <a:ext cx="2848537" cy="461665"/>
          </a:xfrm>
          <a:prstGeom prst="rect">
            <a:avLst/>
          </a:prstGeom>
          <a:noFill/>
        </p:spPr>
        <p:txBody>
          <a:bodyPr wrap="none" rtlCol="0">
            <a:spAutoFit/>
          </a:bodyPr>
          <a:lstStyle/>
          <a:p>
            <a:pPr marL="285750" indent="-285750">
              <a:buFont typeface="Arial" panose="020B0604020202020204" pitchFamily="34" charset="0"/>
              <a:buChar char="•"/>
            </a:pPr>
            <a:r>
              <a:rPr lang="nb-NO" sz="2400" dirty="0" smtClean="0"/>
              <a:t>Fræna i nøkkelrolle</a:t>
            </a:r>
            <a:endParaRPr lang="nn-NO" sz="2400" dirty="0"/>
          </a:p>
        </p:txBody>
      </p:sp>
      <p:sp>
        <p:nvSpPr>
          <p:cNvPr id="9" name="TekstSylinder 8"/>
          <p:cNvSpPr txBox="1"/>
          <p:nvPr/>
        </p:nvSpPr>
        <p:spPr>
          <a:xfrm>
            <a:off x="440931" y="4725144"/>
            <a:ext cx="3920433" cy="830997"/>
          </a:xfrm>
          <a:prstGeom prst="rect">
            <a:avLst/>
          </a:prstGeom>
          <a:noFill/>
        </p:spPr>
        <p:txBody>
          <a:bodyPr wrap="square" rtlCol="0">
            <a:spAutoFit/>
          </a:bodyPr>
          <a:lstStyle/>
          <a:p>
            <a:pPr marL="285750" indent="-285750">
              <a:buFont typeface="Arial" panose="020B0604020202020204" pitchFamily="34" charset="0"/>
              <a:buChar char="•"/>
            </a:pPr>
            <a:r>
              <a:rPr lang="nb-NO" sz="2400" dirty="0" smtClean="0"/>
              <a:t>Nesset/Sunndal </a:t>
            </a:r>
            <a:r>
              <a:rPr lang="nb-NO" sz="2400" dirty="0" err="1" smtClean="0"/>
              <a:t>utfordrar</a:t>
            </a:r>
            <a:r>
              <a:rPr lang="nb-NO" sz="2400" dirty="0" smtClean="0"/>
              <a:t> fogderigrensene</a:t>
            </a:r>
            <a:endParaRPr lang="nn-NO" sz="2400" dirty="0"/>
          </a:p>
        </p:txBody>
      </p:sp>
    </p:spTree>
    <p:extLst>
      <p:ext uri="{BB962C8B-B14F-4D97-AF65-F5344CB8AC3E}">
        <p14:creationId xmlns:p14="http://schemas.microsoft.com/office/powerpoint/2010/main" val="2487871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20688"/>
            <a:ext cx="8077200" cy="590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546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92696"/>
            <a:ext cx="8077200" cy="58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873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smtClean="0"/>
              <a:t>Ole Helge Haugen - Fylkesplansjef  -  Møre og Romsdal Fylkeskommune</a:t>
            </a:r>
            <a:endParaRPr lang="nb-NO"/>
          </a:p>
        </p:txBody>
      </p:sp>
      <p:sp>
        <p:nvSpPr>
          <p:cNvPr id="3" name="TekstSylinder 2"/>
          <p:cNvSpPr txBox="1"/>
          <p:nvPr/>
        </p:nvSpPr>
        <p:spPr>
          <a:xfrm>
            <a:off x="1691680" y="692696"/>
            <a:ext cx="4583884" cy="830997"/>
          </a:xfrm>
          <a:prstGeom prst="rect">
            <a:avLst/>
          </a:prstGeom>
          <a:noFill/>
        </p:spPr>
        <p:txBody>
          <a:bodyPr wrap="none" rtlCol="0">
            <a:spAutoFit/>
          </a:bodyPr>
          <a:lstStyle/>
          <a:p>
            <a:r>
              <a:rPr lang="nb-NO" sz="4800" b="1" dirty="0" smtClean="0"/>
              <a:t>Sunndal  - Nesset</a:t>
            </a:r>
            <a:endParaRPr lang="nn-NO" sz="48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75142">
            <a:off x="46333" y="1066492"/>
            <a:ext cx="23145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576742"/>
            <a:ext cx="6626848" cy="271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304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i="1" dirty="0"/>
              <a:t>Et funksjonelt samfunnsutviklingsområde: </a:t>
            </a:r>
            <a:br>
              <a:rPr lang="nb-NO" b="1" i="1" dirty="0"/>
            </a:br>
            <a:endParaRPr lang="nn-NO" dirty="0"/>
          </a:p>
        </p:txBody>
      </p:sp>
      <p:sp>
        <p:nvSpPr>
          <p:cNvPr id="3" name="Plassholder for innhold 2"/>
          <p:cNvSpPr>
            <a:spLocks noGrp="1"/>
          </p:cNvSpPr>
          <p:nvPr>
            <p:ph idx="1"/>
          </p:nvPr>
        </p:nvSpPr>
        <p:spPr/>
        <p:txBody>
          <a:bodyPr/>
          <a:lstStyle/>
          <a:p>
            <a:pPr marL="0" indent="0">
              <a:buNone/>
            </a:pPr>
            <a:r>
              <a:rPr lang="nb-NO" sz="2800" i="1" dirty="0" smtClean="0"/>
              <a:t>«…</a:t>
            </a:r>
            <a:r>
              <a:rPr lang="nb-NO" dirty="0" smtClean="0"/>
              <a:t>er </a:t>
            </a:r>
            <a:r>
              <a:rPr lang="nb-NO" dirty="0"/>
              <a:t>områder hvor folk både bor, arbeider og lever sine hverdagsliv, såkalte «hverdagsregioner». I rapporten står det at </a:t>
            </a:r>
            <a:r>
              <a:rPr lang="nb-NO" b="1" i="1" dirty="0"/>
              <a:t>et tettsted </a:t>
            </a:r>
            <a:r>
              <a:rPr lang="nb-NO" dirty="0"/>
              <a:t>i sin helhet enten bør ligge i én kommune, eller at et arbeidsmarked anses som integrert når rundt </a:t>
            </a:r>
            <a:r>
              <a:rPr lang="nb-NO" b="1" i="1" dirty="0"/>
              <a:t>25 prosent </a:t>
            </a:r>
            <a:r>
              <a:rPr lang="nb-NO" dirty="0"/>
              <a:t>eller flere av de sysselsatte bosatt i en kommune også jobber i regionens senterkommune(r</a:t>
            </a:r>
            <a:r>
              <a:rPr lang="nb-NO" dirty="0" smtClean="0"/>
              <a:t>).»</a:t>
            </a:r>
            <a:endParaRPr lang="nn-NO" dirty="0"/>
          </a:p>
        </p:txBody>
      </p:sp>
      <p:sp>
        <p:nvSpPr>
          <p:cNvPr id="4" name="Plassholder for bunntekst 3"/>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5" name="TekstSylinder 4"/>
          <p:cNvSpPr txBox="1"/>
          <p:nvPr/>
        </p:nvSpPr>
        <p:spPr>
          <a:xfrm rot="2344678">
            <a:off x="7312789" y="1169668"/>
            <a:ext cx="1644361" cy="369332"/>
          </a:xfrm>
          <a:prstGeom prst="rect">
            <a:avLst/>
          </a:prstGeom>
          <a:solidFill>
            <a:schemeClr val="accent1">
              <a:lumMod val="20000"/>
              <a:lumOff val="80000"/>
            </a:schemeClr>
          </a:solidFill>
          <a:ln>
            <a:solidFill>
              <a:schemeClr val="tx2"/>
            </a:solidFill>
          </a:ln>
        </p:spPr>
        <p:txBody>
          <a:bodyPr wrap="none" rtlCol="0">
            <a:spAutoFit/>
          </a:bodyPr>
          <a:lstStyle/>
          <a:p>
            <a:r>
              <a:rPr lang="nb-NO" dirty="0" smtClean="0"/>
              <a:t>Ekspertutvalget</a:t>
            </a:r>
            <a:endParaRPr lang="nn-NO"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933056"/>
            <a:ext cx="3608958" cy="237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673" y="4007858"/>
            <a:ext cx="2664296" cy="230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79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92696"/>
            <a:ext cx="8077200" cy="583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993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20688"/>
            <a:ext cx="8077200" cy="591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039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477543"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124462" y="1060477"/>
            <a:ext cx="3692530" cy="507831"/>
          </a:xfrm>
          <a:prstGeom prst="rect">
            <a:avLst/>
          </a:prstGeom>
          <a:noFill/>
        </p:spPr>
        <p:txBody>
          <a:bodyPr wrap="square" rtlCol="0">
            <a:spAutoFit/>
          </a:bodyPr>
          <a:lstStyle/>
          <a:p>
            <a:r>
              <a:rPr lang="nb-NO" dirty="0" smtClean="0"/>
              <a:t>Eiksund kommune         :       47 078 </a:t>
            </a:r>
          </a:p>
          <a:p>
            <a:r>
              <a:rPr lang="nb-NO" sz="800" dirty="0" smtClean="0"/>
              <a:t>Vanylven, Volda, Ørsta, Hareid, Ulstein, Herøy, Sande        </a:t>
            </a:r>
            <a:endParaRPr lang="nn-NO" sz="800" dirty="0"/>
          </a:p>
        </p:txBody>
      </p:sp>
      <p:sp>
        <p:nvSpPr>
          <p:cNvPr id="4" name="TekstSylinder 3"/>
          <p:cNvSpPr txBox="1"/>
          <p:nvPr/>
        </p:nvSpPr>
        <p:spPr>
          <a:xfrm>
            <a:off x="124461" y="1600477"/>
            <a:ext cx="3935776" cy="492443"/>
          </a:xfrm>
          <a:prstGeom prst="rect">
            <a:avLst/>
          </a:prstGeom>
          <a:noFill/>
        </p:spPr>
        <p:txBody>
          <a:bodyPr wrap="square" rtlCol="0">
            <a:spAutoFit/>
          </a:bodyPr>
          <a:lstStyle/>
          <a:p>
            <a:r>
              <a:rPr lang="nb-NO" dirty="0" smtClean="0"/>
              <a:t>Ålesund kommune        :        91 614</a:t>
            </a:r>
          </a:p>
          <a:p>
            <a:r>
              <a:rPr lang="nb-NO" sz="800" dirty="0" smtClean="0"/>
              <a:t>Stranda, Norddal. Stordal, Ørskog, Sykkylven, Sula, Skodje, Ålesund, Haram, Giske; Sandøy     </a:t>
            </a:r>
            <a:endParaRPr lang="nn-NO" sz="800" dirty="0"/>
          </a:p>
        </p:txBody>
      </p:sp>
      <p:sp>
        <p:nvSpPr>
          <p:cNvPr id="5" name="TekstSylinder 4"/>
          <p:cNvSpPr txBox="1"/>
          <p:nvPr/>
        </p:nvSpPr>
        <p:spPr>
          <a:xfrm>
            <a:off x="124462" y="2140477"/>
            <a:ext cx="3692530" cy="507831"/>
          </a:xfrm>
          <a:prstGeom prst="rect">
            <a:avLst/>
          </a:prstGeom>
          <a:noFill/>
        </p:spPr>
        <p:txBody>
          <a:bodyPr wrap="square" rtlCol="0">
            <a:spAutoFit/>
          </a:bodyPr>
          <a:lstStyle/>
          <a:p>
            <a:r>
              <a:rPr lang="nb-NO" dirty="0" smtClean="0"/>
              <a:t>Molde kommune           :        62 708 </a:t>
            </a:r>
          </a:p>
          <a:p>
            <a:r>
              <a:rPr lang="nb-NO" sz="800" dirty="0" smtClean="0"/>
              <a:t>Vestnes, Rauma, Nesset, Molde, Midsund, Aukra, Fræna, Eide       </a:t>
            </a:r>
            <a:endParaRPr lang="nn-NO" sz="800" dirty="0"/>
          </a:p>
        </p:txBody>
      </p:sp>
      <p:sp>
        <p:nvSpPr>
          <p:cNvPr id="6" name="TekstSylinder 5"/>
          <p:cNvSpPr txBox="1"/>
          <p:nvPr/>
        </p:nvSpPr>
        <p:spPr>
          <a:xfrm>
            <a:off x="124461" y="2644477"/>
            <a:ext cx="3929425" cy="492443"/>
          </a:xfrm>
          <a:prstGeom prst="rect">
            <a:avLst/>
          </a:prstGeom>
          <a:noFill/>
        </p:spPr>
        <p:txBody>
          <a:bodyPr wrap="square" rtlCol="0">
            <a:spAutoFit/>
          </a:bodyPr>
          <a:lstStyle/>
          <a:p>
            <a:r>
              <a:rPr lang="nb-NO" dirty="0" smtClean="0"/>
              <a:t>Kristiansund kommune :       58 004</a:t>
            </a:r>
          </a:p>
          <a:p>
            <a:r>
              <a:rPr lang="nb-NO" sz="800" dirty="0" smtClean="0"/>
              <a:t>Sunndal, Gjemnes, Surnadal. Rindal. Halsa, Tingvoll. Kristiansund,  Averøy, Aure, Smøla      </a:t>
            </a:r>
            <a:endParaRPr lang="nn-NO" sz="800" dirty="0"/>
          </a:p>
        </p:txBody>
      </p:sp>
    </p:spTree>
    <p:extLst>
      <p:ext uri="{BB962C8B-B14F-4D97-AF65-F5344CB8AC3E}">
        <p14:creationId xmlns:p14="http://schemas.microsoft.com/office/powerpoint/2010/main" val="6971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Nordmøre</a:t>
            </a:r>
            <a:endParaRPr lang="nn-NO" dirty="0"/>
          </a:p>
        </p:txBody>
      </p:sp>
      <p:sp>
        <p:nvSpPr>
          <p:cNvPr id="3" name="Plassholder for innhold 2"/>
          <p:cNvSpPr>
            <a:spLocks noGrp="1"/>
          </p:cNvSpPr>
          <p:nvPr>
            <p:ph idx="1"/>
          </p:nvPr>
        </p:nvSpPr>
        <p:spPr/>
        <p:txBody>
          <a:bodyPr/>
          <a:lstStyle/>
          <a:p>
            <a:r>
              <a:rPr lang="nb-NO" dirty="0" smtClean="0"/>
              <a:t>Ingen </a:t>
            </a:r>
            <a:r>
              <a:rPr lang="nb-NO" dirty="0" err="1" smtClean="0"/>
              <a:t>kommunar</a:t>
            </a:r>
            <a:r>
              <a:rPr lang="nb-NO" dirty="0" smtClean="0"/>
              <a:t> oppfyller </a:t>
            </a:r>
            <a:r>
              <a:rPr lang="nb-NO" dirty="0"/>
              <a:t>kriteria ekspertutvalget har sett for «</a:t>
            </a:r>
            <a:r>
              <a:rPr lang="nb-NO" b="1" i="1" dirty="0"/>
              <a:t>et funksjonelt samfunnsutviklingsområde</a:t>
            </a:r>
            <a:r>
              <a:rPr lang="nb-NO" b="1" i="1" dirty="0" smtClean="0"/>
              <a:t>» </a:t>
            </a:r>
            <a:r>
              <a:rPr lang="nb-NO" dirty="0" smtClean="0"/>
              <a:t>«internt» på Nordmøre</a:t>
            </a:r>
            <a:r>
              <a:rPr lang="nb-NO" b="1" i="1" dirty="0" smtClean="0"/>
              <a:t>.</a:t>
            </a:r>
            <a:endParaRPr lang="nb-NO" b="1" i="1" dirty="0"/>
          </a:p>
          <a:p>
            <a:r>
              <a:rPr lang="nb-NO" dirty="0" smtClean="0"/>
              <a:t>Kristiansund styrka som regionssenter, men </a:t>
            </a:r>
            <a:r>
              <a:rPr lang="nb-NO" dirty="0" err="1" smtClean="0"/>
              <a:t>svakare</a:t>
            </a:r>
            <a:r>
              <a:rPr lang="nb-NO" dirty="0" smtClean="0"/>
              <a:t> enn Molde/Ålesund.</a:t>
            </a:r>
          </a:p>
          <a:p>
            <a:r>
              <a:rPr lang="nb-NO" dirty="0" smtClean="0"/>
              <a:t>Liten </a:t>
            </a:r>
            <a:r>
              <a:rPr lang="nb-NO" dirty="0" err="1" smtClean="0"/>
              <a:t>tilknyting</a:t>
            </a:r>
            <a:r>
              <a:rPr lang="nb-NO" dirty="0" smtClean="0"/>
              <a:t> til </a:t>
            </a:r>
            <a:r>
              <a:rPr lang="nb-NO" dirty="0" err="1" smtClean="0"/>
              <a:t>Trøndelagskommunar</a:t>
            </a:r>
            <a:r>
              <a:rPr lang="nb-NO" dirty="0" smtClean="0"/>
              <a:t>.</a:t>
            </a:r>
          </a:p>
          <a:p>
            <a:r>
              <a:rPr lang="nb-NO" dirty="0" smtClean="0"/>
              <a:t>Eide/Gjemnes </a:t>
            </a:r>
            <a:r>
              <a:rPr lang="nb-NO" dirty="0" err="1" smtClean="0"/>
              <a:t>sterkare</a:t>
            </a:r>
            <a:r>
              <a:rPr lang="nb-NO" dirty="0" smtClean="0"/>
              <a:t> knytt til Molde.</a:t>
            </a:r>
          </a:p>
          <a:p>
            <a:r>
              <a:rPr lang="nb-NO" dirty="0" smtClean="0"/>
              <a:t>Komplisert «terreng» på indre.</a:t>
            </a:r>
          </a:p>
          <a:p>
            <a:r>
              <a:rPr lang="nb-NO" dirty="0" smtClean="0"/>
              <a:t>Sunndal/Surnadal nøkkelrolle på indre.</a:t>
            </a:r>
            <a:endParaRPr lang="nn-NO" dirty="0"/>
          </a:p>
        </p:txBody>
      </p:sp>
      <p:sp>
        <p:nvSpPr>
          <p:cNvPr id="4" name="Plassholder for bunntekst 3"/>
          <p:cNvSpPr>
            <a:spLocks noGrp="1"/>
          </p:cNvSpPr>
          <p:nvPr>
            <p:ph type="ftr" sz="quarter" idx="11"/>
          </p:nvPr>
        </p:nvSpPr>
        <p:spPr/>
        <p:txBody>
          <a:bodyPr/>
          <a:lstStyle/>
          <a:p>
            <a:r>
              <a:rPr lang="nb-NO" smtClean="0"/>
              <a:t>Ole Helge Haugen - Fylkesplansjef  -  Møre og Romsdal Fylkeskommune</a:t>
            </a:r>
            <a:endParaRPr lang="nb-NO" dirty="0"/>
          </a:p>
        </p:txBody>
      </p:sp>
    </p:spTree>
    <p:extLst>
      <p:ext uri="{BB962C8B-B14F-4D97-AF65-F5344CB8AC3E}">
        <p14:creationId xmlns:p14="http://schemas.microsoft.com/office/powerpoint/2010/main" val="3780447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Pendlarstraumar </a:t>
            </a:r>
            <a:endParaRPr lang="nn-N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74" y="884135"/>
            <a:ext cx="8047165" cy="535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842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b-NO" smtClean="0"/>
              <a:t>Ole Helge Haugen - Fylkesplansjef  -  Møre og Romsdal Fylkeskommune</a:t>
            </a:r>
            <a:endParaRPr lang="nb-NO"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325" y="1052736"/>
            <a:ext cx="6915150" cy="507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390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20688"/>
            <a:ext cx="8077200" cy="591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182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76672"/>
            <a:ext cx="8077200" cy="605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810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20688"/>
            <a:ext cx="8077200" cy="591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81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21"/>
          <a:stretch/>
        </p:blipFill>
        <p:spPr bwMode="auto">
          <a:xfrm>
            <a:off x="395536" y="596612"/>
            <a:ext cx="8391421" cy="589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ssholder for lysbildenummer 1"/>
          <p:cNvSpPr>
            <a:spLocks noGrp="1"/>
          </p:cNvSpPr>
          <p:nvPr>
            <p:ph type="sldNum" sz="quarter" idx="12"/>
          </p:nvPr>
        </p:nvSpPr>
        <p:spPr/>
        <p:txBody>
          <a:bodyPr/>
          <a:lstStyle/>
          <a:p>
            <a:fld id="{67B7EEB4-15D3-E947-868C-4BE074D4A386}" type="slidenum">
              <a:rPr lang="nb-NO" smtClean="0"/>
              <a:t>29</a:t>
            </a:fld>
            <a:endParaRPr lang="nb-NO"/>
          </a:p>
        </p:txBody>
      </p:sp>
    </p:spTree>
    <p:extLst>
      <p:ext uri="{BB962C8B-B14F-4D97-AF65-F5344CB8AC3E}">
        <p14:creationId xmlns:p14="http://schemas.microsoft.com/office/powerpoint/2010/main" val="2419351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810758174"/>
              </p:ext>
            </p:extLst>
          </p:nvPr>
        </p:nvGraphicFramePr>
        <p:xfrm>
          <a:off x="323528" y="721320"/>
          <a:ext cx="8640961" cy="5764064"/>
        </p:xfrm>
        <a:graphic>
          <a:graphicData uri="http://schemas.openxmlformats.org/drawingml/2006/table">
            <a:tbl>
              <a:tblPr>
                <a:tableStyleId>{5C22544A-7EE6-4342-B048-85BDC9FD1C3A}</a:tableStyleId>
              </a:tblPr>
              <a:tblGrid>
                <a:gridCol w="2091362"/>
                <a:gridCol w="911008"/>
                <a:gridCol w="1534134"/>
                <a:gridCol w="110735"/>
                <a:gridCol w="1739558"/>
                <a:gridCol w="751388"/>
                <a:gridCol w="751388"/>
                <a:gridCol w="751388"/>
              </a:tblGrid>
              <a:tr h="634531">
                <a:tc>
                  <a:txBody>
                    <a:bodyPr/>
                    <a:lstStyle/>
                    <a:p>
                      <a:pPr algn="ctr" fontAlgn="ctr"/>
                      <a:r>
                        <a:rPr lang="nn-NO" sz="1400" u="none" strike="noStrike" dirty="0" err="1">
                          <a:effectLst/>
                        </a:rPr>
                        <a:t>Bostedskommune</a:t>
                      </a:r>
                      <a:endParaRPr lang="nn-NO" sz="1400" b="0" i="0" u="none" strike="noStrike" dirty="0">
                        <a:solidFill>
                          <a:srgbClr val="000000"/>
                        </a:solidFill>
                        <a:effectLst/>
                        <a:latin typeface="Calibri"/>
                      </a:endParaRPr>
                    </a:p>
                  </a:txBody>
                  <a:tcPr marL="0" marR="0" marT="0" marB="0" anchor="ctr"/>
                </a:tc>
                <a:tc>
                  <a:txBody>
                    <a:bodyPr/>
                    <a:lstStyle/>
                    <a:p>
                      <a:pPr algn="ctr" fontAlgn="b"/>
                      <a:r>
                        <a:rPr lang="nn-NO" sz="1400" u="none" strike="noStrike" dirty="0">
                          <a:effectLst/>
                        </a:rPr>
                        <a:t>Største kommune utpendling</a:t>
                      </a:r>
                      <a:endParaRPr lang="nn-NO" sz="1400" b="0" i="0" u="none" strike="noStrike" dirty="0">
                        <a:solidFill>
                          <a:srgbClr val="000000"/>
                        </a:solidFill>
                        <a:effectLst/>
                        <a:latin typeface="Calibri"/>
                      </a:endParaRPr>
                    </a:p>
                  </a:txBody>
                  <a:tcPr marL="0" marR="0" marT="0" marB="0" anchor="b"/>
                </a:tc>
                <a:tc>
                  <a:txBody>
                    <a:bodyPr/>
                    <a:lstStyle/>
                    <a:p>
                      <a:pPr algn="ctr" fontAlgn="b"/>
                      <a:r>
                        <a:rPr lang="nn-NO" sz="1400" u="none" strike="noStrike" dirty="0" smtClean="0">
                          <a:effectLst/>
                        </a:rPr>
                        <a:t>Utpendling til denne kommune i prosent av arbeidsstyrken</a:t>
                      </a:r>
                      <a:endParaRPr lang="nn-NO" sz="14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1511 Vanylven</a:t>
                      </a:r>
                      <a:endParaRPr lang="nn-NO" sz="1000" b="1" i="0" u="none" strike="noStrike" dirty="0">
                        <a:solidFill>
                          <a:srgbClr val="000000"/>
                        </a:solidFill>
                        <a:effectLst/>
                        <a:latin typeface="Calibri"/>
                      </a:endParaRPr>
                    </a:p>
                  </a:txBody>
                  <a:tcPr marL="0" marR="0" marT="0" marB="0" anchor="b"/>
                </a:tc>
                <a:tc>
                  <a:txBody>
                    <a:bodyPr/>
                    <a:lstStyle/>
                    <a:p>
                      <a:pPr algn="l" fontAlgn="b"/>
                      <a:r>
                        <a:rPr lang="nn-NO" sz="1000" u="none" strike="noStrike">
                          <a:effectLst/>
                        </a:rPr>
                        <a:t>Ulstein</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a:effectLst/>
                        </a:rPr>
                        <a:t>3,1 %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rowSpan="12" gridSpan="4">
                  <a:txBody>
                    <a:bodyPr/>
                    <a:lstStyle/>
                    <a:p>
                      <a:pPr algn="l" fontAlgn="ctr"/>
                      <a:r>
                        <a:rPr lang="nb-NO" sz="1200" u="none" strike="noStrike" dirty="0" smtClean="0">
                          <a:effectLst/>
                        </a:rPr>
                        <a:t>I </a:t>
                      </a:r>
                      <a:r>
                        <a:rPr lang="nb-NO" sz="1200" u="none" strike="noStrike" dirty="0">
                          <a:effectLst/>
                        </a:rPr>
                        <a:t>«Ekspertutvalget» sin sluttrapport heter det bla.:</a:t>
                      </a:r>
                      <a:br>
                        <a:rPr lang="nb-NO" sz="1200" u="none" strike="noStrike" dirty="0">
                          <a:effectLst/>
                        </a:rPr>
                      </a:br>
                      <a:r>
                        <a:rPr lang="nb-NO" sz="1200" u="none" strike="noStrike" dirty="0">
                          <a:effectLst/>
                        </a:rPr>
                        <a:t>«Utvalget mener at arbeidsmarkedet er tett integrert når rundt 25 prosent eller flere av de sysselsatte bosatt i en kommune jobber i regionens senterkommune(r). Hva som vil være den eksakte grensen for en funksjonelt avgrenset kommune, bør avgjøres av lokale og regionale forhold. For (eventuell overføring av) tjenester som er rettet mot bestemte befolkningsgrupper (eksempelvis videregående opplæring og kollektivtransport) bør en også ta i betraktning pendlingsmønsteret til tjenestemottakerne</a:t>
                      </a:r>
                      <a:r>
                        <a:rPr lang="nb-NO" sz="1200" u="none" strike="noStrike" dirty="0" smtClean="0">
                          <a:effectLst/>
                        </a:rPr>
                        <a:t>.»</a:t>
                      </a:r>
                      <a:endParaRPr lang="nb-NO" sz="1200" b="0" i="0" u="none" strike="noStrike" dirty="0">
                        <a:solidFill>
                          <a:srgbClr val="000000"/>
                        </a:solidFill>
                        <a:effectLst/>
                        <a:latin typeface="Calibri"/>
                      </a:endParaRPr>
                    </a:p>
                  </a:txBody>
                  <a:tcPr marL="0" marR="0" marT="0" marB="0" anchor="ctr"/>
                </a:tc>
                <a:tc rowSpan="12" hMerge="1">
                  <a:txBody>
                    <a:bodyPr/>
                    <a:lstStyle/>
                    <a:p>
                      <a:endParaRPr lang="nn-NO"/>
                    </a:p>
                  </a:txBody>
                  <a:tcPr/>
                </a:tc>
                <a:tc rowSpan="12" hMerge="1">
                  <a:txBody>
                    <a:bodyPr/>
                    <a:lstStyle/>
                    <a:p>
                      <a:endParaRPr lang="nn-NO"/>
                    </a:p>
                  </a:txBody>
                  <a:tcPr/>
                </a:tc>
                <a:tc rowSpan="12" hMerge="1">
                  <a:txBody>
                    <a:bodyPr/>
                    <a:lstStyle/>
                    <a:p>
                      <a:endParaRPr lang="nn-NO"/>
                    </a:p>
                  </a:txBody>
                  <a:tcPr/>
                </a:tc>
              </a:tr>
              <a:tr h="151504">
                <a:tc>
                  <a:txBody>
                    <a:bodyPr/>
                    <a:lstStyle/>
                    <a:p>
                      <a:pPr algn="l" fontAlgn="b"/>
                      <a:r>
                        <a:rPr lang="nn-NO" sz="1000" u="none" strike="noStrike" dirty="0">
                          <a:effectLst/>
                        </a:rPr>
                        <a:t>1514 Sande </a:t>
                      </a:r>
                      <a:endParaRPr lang="nn-NO" sz="1000" b="1" i="0" u="none" strike="noStrike" dirty="0">
                        <a:solidFill>
                          <a:srgbClr val="000000"/>
                        </a:solidFill>
                        <a:effectLst/>
                        <a:latin typeface="Calibri"/>
                      </a:endParaRPr>
                    </a:p>
                  </a:txBody>
                  <a:tcPr marL="0" marR="0" marT="0" marB="0" anchor="b"/>
                </a:tc>
                <a:tc>
                  <a:txBody>
                    <a:bodyPr/>
                    <a:lstStyle/>
                    <a:p>
                      <a:pPr algn="l" fontAlgn="b"/>
                      <a:r>
                        <a:rPr lang="nn-NO" sz="1000" u="none" strike="noStrike">
                          <a:effectLst/>
                        </a:rPr>
                        <a:t>Herøy</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a:effectLst/>
                        </a:rPr>
                        <a:t>8,9 %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1515 Herøy </a:t>
                      </a:r>
                      <a:endParaRPr lang="nn-NO" sz="1000" b="1" i="0" u="none" strike="noStrike" dirty="0">
                        <a:solidFill>
                          <a:srgbClr val="000000"/>
                        </a:solidFill>
                        <a:effectLst/>
                        <a:latin typeface="Calibri"/>
                      </a:endParaRPr>
                    </a:p>
                  </a:txBody>
                  <a:tcPr marL="0" marR="0" marT="0" marB="0" anchor="b"/>
                </a:tc>
                <a:tc>
                  <a:txBody>
                    <a:bodyPr/>
                    <a:lstStyle/>
                    <a:p>
                      <a:pPr algn="l" fontAlgn="b"/>
                      <a:r>
                        <a:rPr lang="nn-NO" sz="1000" u="none" strike="noStrike">
                          <a:effectLst/>
                        </a:rPr>
                        <a:t>Ulstein</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a:effectLst/>
                        </a:rPr>
                        <a:t>11,9 %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a:effectLst/>
                        </a:rPr>
                        <a:t>1516 Ulstein</a:t>
                      </a:r>
                      <a:endParaRPr lang="nn-NO" sz="1000" b="1" i="0" u="none" strike="noStrike">
                        <a:solidFill>
                          <a:srgbClr val="000000"/>
                        </a:solidFill>
                        <a:effectLst/>
                        <a:latin typeface="Calibri"/>
                      </a:endParaRPr>
                    </a:p>
                  </a:txBody>
                  <a:tcPr marL="0" marR="0" marT="0" marB="0" anchor="b"/>
                </a:tc>
                <a:tc>
                  <a:txBody>
                    <a:bodyPr/>
                    <a:lstStyle/>
                    <a:p>
                      <a:pPr algn="l" fontAlgn="b"/>
                      <a:r>
                        <a:rPr lang="nn-NO" sz="1000" u="none" strike="noStrike" dirty="0">
                          <a:effectLst/>
                        </a:rPr>
                        <a:t>Hareid</a:t>
                      </a:r>
                      <a:endParaRPr lang="nn-NO" sz="1000" b="0" i="0" u="none" strike="noStrike" dirty="0">
                        <a:solidFill>
                          <a:srgbClr val="000000"/>
                        </a:solidFill>
                        <a:effectLst/>
                        <a:latin typeface="Calibri"/>
                      </a:endParaRPr>
                    </a:p>
                  </a:txBody>
                  <a:tcPr marL="0" marR="0" marT="0" marB="0" anchor="b"/>
                </a:tc>
                <a:tc>
                  <a:txBody>
                    <a:bodyPr/>
                    <a:lstStyle/>
                    <a:p>
                      <a:pPr algn="r" fontAlgn="b"/>
                      <a:r>
                        <a:rPr lang="nn-NO" sz="1000" u="none" strike="noStrike">
                          <a:effectLst/>
                        </a:rPr>
                        <a:t>8,3 %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1517 Hareid</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l" fontAlgn="b"/>
                      <a:r>
                        <a:rPr lang="nn-NO" sz="1000" u="none" strike="noStrike" dirty="0">
                          <a:effectLst/>
                        </a:rPr>
                        <a:t>Ulstein</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r" fontAlgn="b"/>
                      <a:r>
                        <a:rPr lang="nn-NO" sz="1000" u="none" strike="noStrike" dirty="0">
                          <a:effectLst/>
                        </a:rPr>
                        <a:t>28,5 %</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a:effectLst/>
                        </a:rPr>
                        <a:t>1519 Volda</a:t>
                      </a:r>
                      <a:endParaRPr lang="nn-NO" sz="1000" b="1" i="0" u="none" strike="noStrike">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tcPr>
                </a:tc>
                <a:tc>
                  <a:txBody>
                    <a:bodyPr/>
                    <a:lstStyle/>
                    <a:p>
                      <a:pPr algn="l" fontAlgn="b"/>
                      <a:r>
                        <a:rPr lang="nn-NO" sz="1000" u="none" strike="noStrike">
                          <a:effectLst/>
                        </a:rPr>
                        <a:t>Ørsta</a:t>
                      </a:r>
                      <a:endParaRPr lang="nn-NO" sz="1000" b="0" i="0" u="none" strike="noStrike">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tcPr>
                </a:tc>
                <a:tc>
                  <a:txBody>
                    <a:bodyPr/>
                    <a:lstStyle/>
                    <a:p>
                      <a:pPr algn="r" fontAlgn="b"/>
                      <a:r>
                        <a:rPr lang="nn-NO" sz="1000" u="none" strike="noStrike">
                          <a:effectLst/>
                        </a:rPr>
                        <a:t>17,5 %</a:t>
                      </a:r>
                      <a:endParaRPr lang="nn-NO" sz="1000" b="0" i="0" u="none" strike="noStrike">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1520 Ørsta</a:t>
                      </a:r>
                      <a:endParaRPr lang="nn-NO" sz="1000" b="1" i="0" u="none" strike="noStrike" dirty="0">
                        <a:solidFill>
                          <a:srgbClr val="000000"/>
                        </a:solidFill>
                        <a:effectLst/>
                        <a:latin typeface="Calibri"/>
                      </a:endParaRPr>
                    </a:p>
                  </a:txBody>
                  <a:tcPr marL="0" marR="0" marT="0" marB="0" anchor="b"/>
                </a:tc>
                <a:tc>
                  <a:txBody>
                    <a:bodyPr/>
                    <a:lstStyle/>
                    <a:p>
                      <a:pPr algn="l" fontAlgn="b"/>
                      <a:r>
                        <a:rPr lang="nn-NO" sz="1000" u="none" strike="noStrike" dirty="0">
                          <a:effectLst/>
                        </a:rPr>
                        <a:t>Volda</a:t>
                      </a:r>
                      <a:endParaRPr lang="nn-NO" sz="1000" b="0" i="0" u="none" strike="noStrike" dirty="0">
                        <a:solidFill>
                          <a:srgbClr val="000000"/>
                        </a:solidFill>
                        <a:effectLst/>
                        <a:latin typeface="Calibri"/>
                      </a:endParaRPr>
                    </a:p>
                  </a:txBody>
                  <a:tcPr marL="0" marR="0" marT="0" marB="0" anchor="b"/>
                </a:tc>
                <a:tc>
                  <a:txBody>
                    <a:bodyPr/>
                    <a:lstStyle/>
                    <a:p>
                      <a:pPr algn="r" fontAlgn="b"/>
                      <a:r>
                        <a:rPr lang="nn-NO" sz="1000" u="none" strike="noStrike">
                          <a:effectLst/>
                        </a:rPr>
                        <a:t>17,8 %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1523 Ørskog</a:t>
                      </a:r>
                      <a:endParaRPr lang="nn-NO" sz="1000" b="1"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tcPr>
                </a:tc>
                <a:tc>
                  <a:txBody>
                    <a:bodyPr/>
                    <a:lstStyle/>
                    <a:p>
                      <a:pPr algn="l" fontAlgn="b"/>
                      <a:r>
                        <a:rPr lang="nn-NO" sz="1000" u="none" strike="noStrike" dirty="0">
                          <a:effectLst/>
                        </a:rPr>
                        <a:t>Ålesund</a:t>
                      </a:r>
                      <a:endParaRPr lang="nn-NO" sz="1000" b="0"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tcPr>
                </a:tc>
                <a:tc>
                  <a:txBody>
                    <a:bodyPr/>
                    <a:lstStyle/>
                    <a:p>
                      <a:pPr algn="r" fontAlgn="b"/>
                      <a:r>
                        <a:rPr lang="nn-NO" sz="1000" u="none" strike="noStrike" dirty="0">
                          <a:effectLst/>
                        </a:rPr>
                        <a:t>22,3 %</a:t>
                      </a:r>
                      <a:endParaRPr lang="nn-NO" sz="1000" b="0"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1524 Norddal</a:t>
                      </a:r>
                      <a:endParaRPr lang="nn-NO" sz="1000" b="1" i="0" u="none" strike="noStrike" dirty="0">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tcPr>
                </a:tc>
                <a:tc>
                  <a:txBody>
                    <a:bodyPr/>
                    <a:lstStyle/>
                    <a:p>
                      <a:pPr algn="l" fontAlgn="b"/>
                      <a:r>
                        <a:rPr lang="nn-NO" sz="1000" u="none" strike="noStrike">
                          <a:effectLst/>
                        </a:rPr>
                        <a:t>Stranda</a:t>
                      </a:r>
                      <a:endParaRPr lang="nn-NO" sz="1000" b="0" i="0" u="none" strike="noStrike">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tcPr>
                </a:tc>
                <a:tc>
                  <a:txBody>
                    <a:bodyPr/>
                    <a:lstStyle/>
                    <a:p>
                      <a:pPr algn="r" fontAlgn="b"/>
                      <a:r>
                        <a:rPr lang="nn-NO" sz="1000" u="none" strike="noStrike">
                          <a:effectLst/>
                        </a:rPr>
                        <a:t>5,7 %</a:t>
                      </a:r>
                      <a:endParaRPr lang="nn-NO" sz="1000" b="0" i="0" u="none" strike="noStrike">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tcPr>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1525 Stranda</a:t>
                      </a:r>
                      <a:endParaRPr lang="nn-NO" sz="1000" b="1" i="0" u="none" strike="noStrike" dirty="0">
                        <a:solidFill>
                          <a:srgbClr val="000000"/>
                        </a:solidFill>
                        <a:effectLst/>
                        <a:latin typeface="Calibri"/>
                      </a:endParaRPr>
                    </a:p>
                  </a:txBody>
                  <a:tcPr marL="0" marR="0" marT="0" marB="0" anchor="b"/>
                </a:tc>
                <a:tc>
                  <a:txBody>
                    <a:bodyPr/>
                    <a:lstStyle/>
                    <a:p>
                      <a:pPr algn="l" fontAlgn="b"/>
                      <a:r>
                        <a:rPr lang="nn-NO" sz="1000" u="none" strike="noStrike">
                          <a:effectLst/>
                        </a:rPr>
                        <a:t>Sykkulven</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a:effectLst/>
                        </a:rPr>
                        <a:t>4,5 %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effectLst/>
                        </a:rPr>
                        <a:t>1526 Stordal</a:t>
                      </a:r>
                      <a:endParaRPr lang="nn-NO" sz="1000" b="1" i="0" u="none" strike="noStrike" dirty="0">
                        <a:solidFill>
                          <a:srgbClr val="000000"/>
                        </a:solidFill>
                        <a:effectLst/>
                        <a:latin typeface="Calibri"/>
                      </a:endParaRPr>
                    </a:p>
                  </a:txBody>
                  <a:tcPr marL="0" marR="0" marT="0" marB="0" anchor="b"/>
                </a:tc>
                <a:tc>
                  <a:txBody>
                    <a:bodyPr/>
                    <a:lstStyle/>
                    <a:p>
                      <a:pPr algn="l" fontAlgn="b"/>
                      <a:r>
                        <a:rPr lang="nn-NO" sz="1000" u="none" strike="noStrike" dirty="0">
                          <a:effectLst/>
                        </a:rPr>
                        <a:t>Ålesund</a:t>
                      </a:r>
                      <a:endParaRPr lang="nn-NO" sz="1000" b="0" i="0" u="none" strike="noStrike" dirty="0">
                        <a:solidFill>
                          <a:srgbClr val="000000"/>
                        </a:solidFill>
                        <a:effectLst/>
                        <a:latin typeface="Calibri"/>
                      </a:endParaRPr>
                    </a:p>
                  </a:txBody>
                  <a:tcPr marL="0" marR="0" marT="0" marB="0" anchor="b"/>
                </a:tc>
                <a:tc>
                  <a:txBody>
                    <a:bodyPr/>
                    <a:lstStyle/>
                    <a:p>
                      <a:pPr algn="r" fontAlgn="b"/>
                      <a:r>
                        <a:rPr lang="nn-NO" sz="1000" u="none" strike="noStrike">
                          <a:effectLst/>
                        </a:rPr>
                        <a:t>9,6 %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247184">
                <a:tc>
                  <a:txBody>
                    <a:bodyPr/>
                    <a:lstStyle/>
                    <a:p>
                      <a:pPr algn="l" fontAlgn="b"/>
                      <a:r>
                        <a:rPr lang="nn-NO" sz="1000" u="none" strike="noStrike" dirty="0">
                          <a:effectLst/>
                        </a:rPr>
                        <a:t>1528 </a:t>
                      </a:r>
                      <a:r>
                        <a:rPr lang="nn-NO" sz="1000" u="none" strike="noStrike" dirty="0" smtClean="0">
                          <a:effectLst/>
                        </a:rPr>
                        <a:t>Sykkylven</a:t>
                      </a:r>
                      <a:endParaRPr lang="nn-NO" sz="1000" b="1" i="0" u="none" strike="noStrike" dirty="0">
                        <a:solidFill>
                          <a:srgbClr val="000000"/>
                        </a:solidFill>
                        <a:effectLst/>
                        <a:latin typeface="Calibri"/>
                      </a:endParaRPr>
                    </a:p>
                  </a:txBody>
                  <a:tcPr marL="0" marR="0" marT="0" marB="0" anchor="b"/>
                </a:tc>
                <a:tc>
                  <a:txBody>
                    <a:bodyPr/>
                    <a:lstStyle/>
                    <a:p>
                      <a:pPr algn="l" fontAlgn="b"/>
                      <a:r>
                        <a:rPr lang="nn-NO" sz="1000" u="none" strike="noStrike" dirty="0">
                          <a:effectLst/>
                        </a:rPr>
                        <a:t>Ålesund</a:t>
                      </a:r>
                      <a:endParaRPr lang="nn-NO" sz="1000" b="0" i="0" u="none" strike="noStrike" dirty="0">
                        <a:solidFill>
                          <a:srgbClr val="000000"/>
                        </a:solidFill>
                        <a:effectLst/>
                        <a:latin typeface="Calibri"/>
                      </a:endParaRPr>
                    </a:p>
                  </a:txBody>
                  <a:tcPr marL="0" marR="0" marT="0" marB="0" anchor="b"/>
                </a:tc>
                <a:tc>
                  <a:txBody>
                    <a:bodyPr/>
                    <a:lstStyle/>
                    <a:p>
                      <a:pPr algn="r" fontAlgn="b"/>
                      <a:r>
                        <a:rPr lang="nn-NO" sz="1000" u="none" strike="noStrike" dirty="0">
                          <a:effectLst/>
                        </a:rPr>
                        <a:t>7,8 %</a:t>
                      </a:r>
                      <a:endParaRPr lang="nn-NO" sz="10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gridSpan="4" vMerge="1">
                  <a:txBody>
                    <a:bodyPr/>
                    <a:lstStyle/>
                    <a:p>
                      <a:endParaRPr lang="nn-NO"/>
                    </a:p>
                  </a:txBody>
                  <a:tcPr/>
                </a:tc>
                <a:tc hMerge="1" vMerge="1">
                  <a:txBody>
                    <a:bodyPr/>
                    <a:lstStyle/>
                    <a:p>
                      <a:endParaRPr lang="nn-NO"/>
                    </a:p>
                  </a:txBody>
                  <a:tcPr/>
                </a:tc>
                <a:tc hMerge="1" vMerge="1">
                  <a:txBody>
                    <a:bodyPr/>
                    <a:lstStyle/>
                    <a:p>
                      <a:endParaRPr lang="nn-NO"/>
                    </a:p>
                  </a:txBody>
                  <a:tcPr/>
                </a:tc>
                <a:tc hMerge="1" vMerge="1">
                  <a:txBody>
                    <a:bodyPr/>
                    <a:lstStyle/>
                    <a:p>
                      <a:endParaRPr lang="nn-NO"/>
                    </a:p>
                  </a:txBody>
                  <a:tcPr/>
                </a:tc>
              </a:tr>
              <a:tr h="151504">
                <a:tc>
                  <a:txBody>
                    <a:bodyPr/>
                    <a:lstStyle/>
                    <a:p>
                      <a:pPr algn="l" fontAlgn="b"/>
                      <a:r>
                        <a:rPr lang="nn-NO" sz="1000" u="none" strike="noStrike" dirty="0">
                          <a:ln>
                            <a:noFill/>
                          </a:ln>
                          <a:solidFill>
                            <a:schemeClr val="tx1"/>
                          </a:solidFill>
                          <a:effectLst/>
                        </a:rPr>
                        <a:t>1529 Skodje</a:t>
                      </a:r>
                      <a:endParaRPr lang="nn-NO" sz="1000" b="0" i="0" u="none" strike="noStrike" dirty="0">
                        <a:ln>
                          <a:noFill/>
                        </a:ln>
                        <a:solidFill>
                          <a:schemeClr val="tx1"/>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l" fontAlgn="b"/>
                      <a:r>
                        <a:rPr lang="nn-NO" sz="1000" u="none" strike="noStrike" dirty="0">
                          <a:ln>
                            <a:noFill/>
                          </a:ln>
                          <a:solidFill>
                            <a:schemeClr val="tx1"/>
                          </a:solidFill>
                          <a:effectLst/>
                        </a:rPr>
                        <a:t>Ålesund</a:t>
                      </a:r>
                      <a:endParaRPr lang="nn-NO" sz="1000" b="0" i="0" u="none" strike="noStrike" dirty="0">
                        <a:ln>
                          <a:noFill/>
                        </a:ln>
                        <a:solidFill>
                          <a:schemeClr val="tx1"/>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r" fontAlgn="b"/>
                      <a:r>
                        <a:rPr lang="nn-NO" sz="1000" u="none" strike="noStrike" dirty="0">
                          <a:ln>
                            <a:noFill/>
                          </a:ln>
                          <a:solidFill>
                            <a:schemeClr val="tx1"/>
                          </a:solidFill>
                          <a:effectLst/>
                        </a:rPr>
                        <a:t>38,3 %</a:t>
                      </a:r>
                      <a:endParaRPr lang="nn-NO" sz="1000" b="0" i="0" u="none" strike="noStrike" dirty="0">
                        <a:ln>
                          <a:noFill/>
                        </a:ln>
                        <a:solidFill>
                          <a:schemeClr val="tx1"/>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l" fontAlgn="b"/>
                      <a:endParaRPr lang="nn-NO" sz="700" b="0" i="0" u="none" strike="noStrike" dirty="0">
                        <a:ln>
                          <a:noFill/>
                        </a:ln>
                        <a:solidFill>
                          <a:srgbClr val="00B05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r>
              <a:tr h="151504">
                <a:tc>
                  <a:txBody>
                    <a:bodyPr/>
                    <a:lstStyle/>
                    <a:p>
                      <a:pPr algn="l" fontAlgn="b"/>
                      <a:r>
                        <a:rPr lang="nn-NO" sz="1000" u="none" strike="noStrike" dirty="0">
                          <a:ln>
                            <a:noFill/>
                          </a:ln>
                          <a:solidFill>
                            <a:schemeClr val="tx1"/>
                          </a:solidFill>
                          <a:effectLst/>
                        </a:rPr>
                        <a:t>1531 Sula</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l" fontAlgn="b"/>
                      <a:r>
                        <a:rPr lang="nn-NO" sz="1000" u="none" strike="noStrike" dirty="0">
                          <a:ln>
                            <a:noFill/>
                          </a:ln>
                          <a:solidFill>
                            <a:schemeClr val="tx1"/>
                          </a:solidFill>
                          <a:effectLst/>
                        </a:rPr>
                        <a:t>Ålesund</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r" fontAlgn="b"/>
                      <a:r>
                        <a:rPr lang="nn-NO" sz="1000" u="none" strike="noStrike" dirty="0">
                          <a:ln>
                            <a:noFill/>
                          </a:ln>
                          <a:solidFill>
                            <a:schemeClr val="tx1"/>
                          </a:solidFill>
                          <a:effectLst/>
                        </a:rPr>
                        <a:t>42,3 %</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l" fontAlgn="b"/>
                      <a:endParaRPr lang="nn-NO" sz="700" b="0" i="0" u="none" strike="noStrike" dirty="0">
                        <a:ln>
                          <a:noFill/>
                        </a:ln>
                        <a:solidFill>
                          <a:srgbClr val="00B05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ln>
                            <a:noFill/>
                          </a:ln>
                          <a:solidFill>
                            <a:schemeClr val="tx1"/>
                          </a:solidFill>
                          <a:effectLst/>
                        </a:rPr>
                        <a:t>1532 Giske</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l" fontAlgn="b"/>
                      <a:r>
                        <a:rPr lang="nn-NO" sz="1000" u="none" strike="noStrike" dirty="0">
                          <a:ln>
                            <a:noFill/>
                          </a:ln>
                          <a:solidFill>
                            <a:schemeClr val="tx1"/>
                          </a:solidFill>
                          <a:effectLst/>
                        </a:rPr>
                        <a:t>Ålesund</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r" fontAlgn="b"/>
                      <a:r>
                        <a:rPr lang="nn-NO" sz="1000" u="none" strike="noStrike" dirty="0">
                          <a:ln>
                            <a:noFill/>
                          </a:ln>
                          <a:solidFill>
                            <a:schemeClr val="tx1"/>
                          </a:solidFill>
                          <a:effectLst/>
                        </a:rPr>
                        <a:t>36,2 %</a:t>
                      </a:r>
                      <a:endParaRPr lang="nn-NO" sz="1000" b="0" i="0" u="none" strike="noStrike" dirty="0">
                        <a:ln>
                          <a:noFill/>
                        </a:ln>
                        <a:solidFill>
                          <a:schemeClr val="tx1"/>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l" fontAlgn="b"/>
                      <a:endParaRPr lang="nn-NO" sz="700" b="0" i="0" u="none" strike="noStrike" dirty="0">
                        <a:ln>
                          <a:noFill/>
                        </a:ln>
                        <a:solidFill>
                          <a:srgbClr val="00B05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1534 Haram</a:t>
                      </a:r>
                      <a:endParaRPr lang="nn-NO" sz="1000" b="1" i="0" u="none" strike="noStrike">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tcPr>
                </a:tc>
                <a:tc>
                  <a:txBody>
                    <a:bodyPr/>
                    <a:lstStyle/>
                    <a:p>
                      <a:pPr algn="l" fontAlgn="b"/>
                      <a:r>
                        <a:rPr lang="nn-NO" sz="1000" u="none" strike="noStrike" dirty="0">
                          <a:effectLst/>
                        </a:rPr>
                        <a:t>Ålesund</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tcPr>
                </a:tc>
                <a:tc>
                  <a:txBody>
                    <a:bodyPr/>
                    <a:lstStyle/>
                    <a:p>
                      <a:pPr algn="r" fontAlgn="b"/>
                      <a:r>
                        <a:rPr lang="nn-NO" sz="1000" u="none" strike="noStrike">
                          <a:effectLst/>
                        </a:rPr>
                        <a:t>14,9 %</a:t>
                      </a:r>
                      <a:endParaRPr lang="nn-NO" sz="1000" b="0" i="0" u="none" strike="noStrike">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1535 Vestnes</a:t>
                      </a:r>
                      <a:endParaRPr lang="nn-NO" sz="1000" b="1" i="0" u="none" strike="noStrike">
                        <a:solidFill>
                          <a:srgbClr val="000000"/>
                        </a:solidFill>
                        <a:effectLst/>
                        <a:latin typeface="Calibri"/>
                      </a:endParaRPr>
                    </a:p>
                  </a:txBody>
                  <a:tcPr marL="0" marR="0" marT="0" marB="0" anchor="b"/>
                </a:tc>
                <a:tc>
                  <a:txBody>
                    <a:bodyPr/>
                    <a:lstStyle/>
                    <a:p>
                      <a:pPr algn="l" fontAlgn="b"/>
                      <a:r>
                        <a:rPr lang="nn-NO" sz="1000" u="none" strike="noStrike" dirty="0">
                          <a:effectLst/>
                        </a:rPr>
                        <a:t>Molde</a:t>
                      </a:r>
                      <a:endParaRPr lang="nn-NO" sz="1000" b="0" i="0" u="none" strike="noStrike" dirty="0">
                        <a:solidFill>
                          <a:srgbClr val="000000"/>
                        </a:solidFill>
                        <a:effectLst/>
                        <a:latin typeface="Calibri"/>
                      </a:endParaRPr>
                    </a:p>
                  </a:txBody>
                  <a:tcPr marL="0" marR="0" marT="0" marB="0" anchor="b"/>
                </a:tc>
                <a:tc>
                  <a:txBody>
                    <a:bodyPr/>
                    <a:lstStyle/>
                    <a:p>
                      <a:pPr algn="r" fontAlgn="b"/>
                      <a:r>
                        <a:rPr lang="nn-NO" sz="1000" u="none" strike="noStrike">
                          <a:effectLst/>
                        </a:rPr>
                        <a:t>8,5 %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1539 Rauma</a:t>
                      </a:r>
                      <a:endParaRPr lang="nn-NO" sz="1000" b="1" i="0" u="none" strike="noStrike">
                        <a:solidFill>
                          <a:srgbClr val="000000"/>
                        </a:solidFill>
                        <a:effectLst/>
                        <a:latin typeface="Calibri"/>
                      </a:endParaRPr>
                    </a:p>
                  </a:txBody>
                  <a:tcPr marL="0" marR="0" marT="0" marB="0" anchor="b"/>
                </a:tc>
                <a:tc>
                  <a:txBody>
                    <a:bodyPr/>
                    <a:lstStyle/>
                    <a:p>
                      <a:pPr algn="l" fontAlgn="b"/>
                      <a:r>
                        <a:rPr lang="nn-NO" sz="1000" u="none" strike="noStrike" dirty="0">
                          <a:effectLst/>
                        </a:rPr>
                        <a:t>Molde</a:t>
                      </a:r>
                      <a:endParaRPr lang="nn-NO" sz="1000" b="0" i="0" u="none" strike="noStrike" dirty="0">
                        <a:solidFill>
                          <a:srgbClr val="000000"/>
                        </a:solidFill>
                        <a:effectLst/>
                        <a:latin typeface="Calibri"/>
                      </a:endParaRPr>
                    </a:p>
                  </a:txBody>
                  <a:tcPr marL="0" marR="0" marT="0" marB="0" anchor="b"/>
                </a:tc>
                <a:tc>
                  <a:txBody>
                    <a:bodyPr/>
                    <a:lstStyle/>
                    <a:p>
                      <a:pPr algn="r" fontAlgn="b"/>
                      <a:r>
                        <a:rPr lang="nn-NO" sz="1000" u="none" strike="noStrike">
                          <a:effectLst/>
                        </a:rPr>
                        <a:t>7,3 %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1543 Nesset</a:t>
                      </a:r>
                      <a:endParaRPr lang="nn-NO" sz="1000" b="1"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tcPr>
                </a:tc>
                <a:tc>
                  <a:txBody>
                    <a:bodyPr/>
                    <a:lstStyle/>
                    <a:p>
                      <a:pPr algn="l" fontAlgn="b"/>
                      <a:r>
                        <a:rPr lang="nn-NO" sz="1000" u="none" strike="noStrike" dirty="0">
                          <a:effectLst/>
                        </a:rPr>
                        <a:t>Molde</a:t>
                      </a:r>
                      <a:endParaRPr lang="nn-NO" sz="1000" b="0"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tcPr>
                </a:tc>
                <a:tc>
                  <a:txBody>
                    <a:bodyPr/>
                    <a:lstStyle/>
                    <a:p>
                      <a:pPr algn="r" fontAlgn="b"/>
                      <a:r>
                        <a:rPr lang="nn-NO" sz="1000" u="none" strike="noStrike" dirty="0">
                          <a:effectLst/>
                        </a:rPr>
                        <a:t>20,9 %</a:t>
                      </a:r>
                      <a:endParaRPr lang="nn-NO" sz="1000" b="0" i="0" u="none" strike="noStrike" dirty="0">
                        <a:solidFill>
                          <a:srgbClr val="000000"/>
                        </a:solidFill>
                        <a:effectLst/>
                        <a:latin typeface="Calibri"/>
                      </a:endParaRPr>
                    </a:p>
                  </a:txBody>
                  <a:tcPr marL="0" marR="0" marT="0" marB="0" anchor="b">
                    <a:lnB w="28575" cap="flat" cmpd="sng" algn="ctr">
                      <a:solidFill>
                        <a:srgbClr val="92D050"/>
                      </a:solidFill>
                      <a:prstDash val="solid"/>
                      <a:round/>
                      <a:headEnd type="none" w="med" len="med"/>
                      <a:tailEnd type="none" w="med" len="med"/>
                    </a:lnB>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1545 Midsund</a:t>
                      </a:r>
                      <a:endParaRPr lang="nn-NO" sz="1000" b="1" i="0" u="none" strike="noStrike">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tcPr>
                </a:tc>
                <a:tc>
                  <a:txBody>
                    <a:bodyPr/>
                    <a:lstStyle/>
                    <a:p>
                      <a:pPr algn="l" fontAlgn="b"/>
                      <a:r>
                        <a:rPr lang="nn-NO" sz="1000" u="none" strike="noStrike">
                          <a:effectLst/>
                        </a:rPr>
                        <a:t>Molde</a:t>
                      </a:r>
                      <a:endParaRPr lang="nn-NO" sz="1000" b="0" i="0" u="none" strike="noStrike">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tcPr>
                </a:tc>
                <a:tc>
                  <a:txBody>
                    <a:bodyPr/>
                    <a:lstStyle/>
                    <a:p>
                      <a:pPr algn="r" fontAlgn="b"/>
                      <a:r>
                        <a:rPr lang="nn-NO" sz="1000" u="none" strike="noStrike" dirty="0">
                          <a:effectLst/>
                        </a:rPr>
                        <a:t>15,3 %</a:t>
                      </a:r>
                      <a:endParaRPr lang="nn-NO" sz="1000" b="0" i="0" u="none" strike="noStrike" dirty="0">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1546 Sandøy</a:t>
                      </a:r>
                      <a:endParaRPr lang="nn-NO" sz="1000" b="1" i="0" u="none" strike="noStrike">
                        <a:solidFill>
                          <a:srgbClr val="000000"/>
                        </a:solidFill>
                        <a:effectLst/>
                        <a:latin typeface="Calibri"/>
                      </a:endParaRPr>
                    </a:p>
                  </a:txBody>
                  <a:tcPr marL="0" marR="0" marT="0" marB="0" anchor="b"/>
                </a:tc>
                <a:tc>
                  <a:txBody>
                    <a:bodyPr/>
                    <a:lstStyle/>
                    <a:p>
                      <a:pPr algn="l" fontAlgn="b"/>
                      <a:r>
                        <a:rPr lang="nn-NO" sz="1000" u="none" strike="noStrike">
                          <a:effectLst/>
                        </a:rPr>
                        <a:t>Ålesund</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a:effectLst/>
                        </a:rPr>
                        <a:t>2,6 %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1547 Aukra</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l" fontAlgn="b"/>
                      <a:r>
                        <a:rPr lang="nn-NO" sz="1000" u="none" strike="noStrike" dirty="0">
                          <a:effectLst/>
                        </a:rPr>
                        <a:t>Molde</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r" fontAlgn="b"/>
                      <a:r>
                        <a:rPr lang="nn-NO" sz="1000" u="none" strike="noStrike" dirty="0">
                          <a:effectLst/>
                        </a:rPr>
                        <a:t>26,4 %</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1548 Fræna</a:t>
                      </a:r>
                      <a:endParaRPr lang="nn-NO" sz="1000" b="0" i="0" u="none" strike="noStrike" dirty="0">
                        <a:solidFill>
                          <a:srgbClr val="0061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l" fontAlgn="b"/>
                      <a:r>
                        <a:rPr lang="nn-NO" sz="1000" u="none" strike="noStrike" dirty="0">
                          <a:effectLst/>
                        </a:rPr>
                        <a:t>Molde</a:t>
                      </a:r>
                      <a:endParaRPr lang="nn-NO" sz="1000" b="0" i="0" u="none" strike="noStrike" dirty="0">
                        <a:solidFill>
                          <a:srgbClr val="0061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r" fontAlgn="b"/>
                      <a:r>
                        <a:rPr lang="nn-NO" sz="1000" u="none" strike="noStrike" dirty="0">
                          <a:effectLst/>
                        </a:rPr>
                        <a:t>29,7 %</a:t>
                      </a:r>
                      <a:endParaRPr lang="nn-NO" sz="1000" b="0" i="0" u="none" strike="noStrike" dirty="0">
                        <a:solidFill>
                          <a:srgbClr val="0061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1551 Eide</a:t>
                      </a:r>
                      <a:endParaRPr lang="nn-NO" sz="1000" b="1"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l" fontAlgn="b"/>
                      <a:r>
                        <a:rPr lang="nn-NO" sz="1000" u="none" strike="noStrike" dirty="0">
                          <a:effectLst/>
                        </a:rPr>
                        <a:t>Molde</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r" fontAlgn="b"/>
                      <a:r>
                        <a:rPr lang="nn-NO" sz="1000" u="none" strike="noStrike" dirty="0">
                          <a:effectLst/>
                        </a:rPr>
                        <a:t>21,0 %</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1554 Averøy</a:t>
                      </a:r>
                      <a:endParaRPr lang="nn-NO" sz="1000" b="1" i="0" u="none" strike="noStrike">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tcPr>
                </a:tc>
                <a:tc>
                  <a:txBody>
                    <a:bodyPr/>
                    <a:lstStyle/>
                    <a:p>
                      <a:pPr algn="l" fontAlgn="b"/>
                      <a:r>
                        <a:rPr lang="nn-NO" sz="1000" u="none" strike="noStrike">
                          <a:effectLst/>
                        </a:rPr>
                        <a:t>Kristiansund</a:t>
                      </a:r>
                      <a:endParaRPr lang="nn-NO" sz="1000" b="0" i="0" u="none" strike="noStrike">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tcPr>
                </a:tc>
                <a:tc>
                  <a:txBody>
                    <a:bodyPr/>
                    <a:lstStyle/>
                    <a:p>
                      <a:pPr algn="r" fontAlgn="b"/>
                      <a:r>
                        <a:rPr lang="nn-NO" sz="1000" u="none" strike="noStrike" dirty="0">
                          <a:effectLst/>
                        </a:rPr>
                        <a:t>18,5 %</a:t>
                      </a:r>
                      <a:endParaRPr lang="nn-NO" sz="1000" b="0" i="0" u="none" strike="noStrike" dirty="0">
                        <a:solidFill>
                          <a:srgbClr val="000000"/>
                        </a:solidFill>
                        <a:effectLst/>
                        <a:latin typeface="Calibri"/>
                      </a:endParaRPr>
                    </a:p>
                  </a:txBody>
                  <a:tcPr marL="0" marR="0" marT="0" marB="0" anchor="b">
                    <a:lnT w="28575" cap="flat" cmpd="sng" algn="ctr">
                      <a:solidFill>
                        <a:srgbClr val="92D050"/>
                      </a:solidFill>
                      <a:prstDash val="solid"/>
                      <a:round/>
                      <a:headEnd type="none" w="med" len="med"/>
                      <a:tailEnd type="none" w="med" len="med"/>
                    </a:lnT>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dirty="0">
                          <a:effectLst/>
                        </a:rPr>
                        <a:t>1557 Gjemnes</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l" fontAlgn="b"/>
                      <a:r>
                        <a:rPr lang="nn-NO" sz="1000" u="none" strike="noStrike" dirty="0">
                          <a:effectLst/>
                        </a:rPr>
                        <a:t>Molde</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r" fontAlgn="b"/>
                      <a:r>
                        <a:rPr lang="nn-NO" sz="1000" u="none" strike="noStrike" dirty="0">
                          <a:effectLst/>
                        </a:rPr>
                        <a:t>26,3 %</a:t>
                      </a:r>
                      <a:endParaRPr lang="nn-NO" sz="1000" b="0" i="0" u="none" strike="noStrike" dirty="0">
                        <a:solidFill>
                          <a:srgbClr val="006100"/>
                        </a:solidFill>
                        <a:effectLst/>
                        <a:latin typeface="Calibri"/>
                      </a:endParaRPr>
                    </a:p>
                  </a:txBody>
                  <a:tcPr marL="0" marR="0" marT="0" marB="0" anchor="b">
                    <a:lnB w="38100" cap="flat" cmpd="sng" algn="ctr">
                      <a:solidFill>
                        <a:srgbClr val="00B050"/>
                      </a:solidFill>
                      <a:prstDash val="solid"/>
                      <a:round/>
                      <a:headEnd type="none" w="med" len="med"/>
                      <a:tailEnd type="none" w="med" len="med"/>
                    </a:lnB>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1560 Tingvoll</a:t>
                      </a:r>
                      <a:endParaRPr lang="nn-NO" sz="1000" b="1" i="0" u="none" strike="noStrike">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tcPr>
                </a:tc>
                <a:tc>
                  <a:txBody>
                    <a:bodyPr/>
                    <a:lstStyle/>
                    <a:p>
                      <a:pPr algn="l" fontAlgn="b"/>
                      <a:r>
                        <a:rPr lang="nn-NO" sz="1000" u="none" strike="noStrike">
                          <a:effectLst/>
                        </a:rPr>
                        <a:t>Kristiansund</a:t>
                      </a:r>
                      <a:endParaRPr lang="nn-NO" sz="1000" b="0" i="0" u="none" strike="noStrike">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tcPr>
                </a:tc>
                <a:tc>
                  <a:txBody>
                    <a:bodyPr/>
                    <a:lstStyle/>
                    <a:p>
                      <a:pPr algn="r" fontAlgn="b"/>
                      <a:r>
                        <a:rPr lang="nn-NO" sz="1000" u="none" strike="noStrike" dirty="0">
                          <a:effectLst/>
                        </a:rPr>
                        <a:t>13,8 %</a:t>
                      </a:r>
                      <a:endParaRPr lang="nn-NO" sz="1000" b="0" i="0" u="none" strike="noStrike" dirty="0">
                        <a:solidFill>
                          <a:srgbClr val="000000"/>
                        </a:solidFill>
                        <a:effectLst/>
                        <a:latin typeface="Calibri"/>
                      </a:endParaRPr>
                    </a:p>
                  </a:txBody>
                  <a:tcPr marL="0" marR="0" marT="0" marB="0" anchor="b">
                    <a:lnT w="38100" cap="flat" cmpd="sng" algn="ctr">
                      <a:solidFill>
                        <a:srgbClr val="00B050"/>
                      </a:solidFill>
                      <a:prstDash val="solid"/>
                      <a:round/>
                      <a:headEnd type="none" w="med" len="med"/>
                      <a:tailEnd type="none" w="med" len="med"/>
                    </a:lnT>
                  </a:tcPr>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1563 Sunndal</a:t>
                      </a:r>
                      <a:endParaRPr lang="nn-NO" sz="1000" b="1" i="0" u="none" strike="noStrike">
                        <a:solidFill>
                          <a:srgbClr val="000000"/>
                        </a:solidFill>
                        <a:effectLst/>
                        <a:latin typeface="Calibri"/>
                      </a:endParaRPr>
                    </a:p>
                  </a:txBody>
                  <a:tcPr marL="0" marR="0" marT="0" marB="0" anchor="b"/>
                </a:tc>
                <a:tc>
                  <a:txBody>
                    <a:bodyPr/>
                    <a:lstStyle/>
                    <a:p>
                      <a:pPr algn="l" fontAlgn="b"/>
                      <a:r>
                        <a:rPr lang="nn-NO" sz="1000" u="none" strike="noStrike">
                          <a:effectLst/>
                        </a:rPr>
                        <a:t>Molde</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a:effectLst/>
                        </a:rPr>
                        <a:t>2,1 %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1566 Surnadal</a:t>
                      </a:r>
                      <a:endParaRPr lang="nn-NO" sz="1000" b="1" i="0" u="none" strike="noStrike">
                        <a:solidFill>
                          <a:srgbClr val="000000"/>
                        </a:solidFill>
                        <a:effectLst/>
                        <a:latin typeface="Calibri"/>
                      </a:endParaRPr>
                    </a:p>
                  </a:txBody>
                  <a:tcPr marL="0" marR="0" marT="0" marB="0" anchor="b"/>
                </a:tc>
                <a:tc>
                  <a:txBody>
                    <a:bodyPr/>
                    <a:lstStyle/>
                    <a:p>
                      <a:pPr algn="l" fontAlgn="b"/>
                      <a:r>
                        <a:rPr lang="nn-NO" sz="1000" u="none" strike="noStrike">
                          <a:effectLst/>
                        </a:rPr>
                        <a:t>Sunndal</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dirty="0">
                          <a:effectLst/>
                        </a:rPr>
                        <a:t>3,7 %</a:t>
                      </a:r>
                      <a:endParaRPr lang="nn-NO" sz="10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1567 Rindal</a:t>
                      </a:r>
                      <a:endParaRPr lang="nn-NO" sz="1000" b="1" i="0" u="none" strike="noStrike">
                        <a:solidFill>
                          <a:srgbClr val="000000"/>
                        </a:solidFill>
                        <a:effectLst/>
                        <a:latin typeface="Calibri"/>
                      </a:endParaRPr>
                    </a:p>
                  </a:txBody>
                  <a:tcPr marL="0" marR="0" marT="0" marB="0" anchor="b"/>
                </a:tc>
                <a:tc>
                  <a:txBody>
                    <a:bodyPr/>
                    <a:lstStyle/>
                    <a:p>
                      <a:pPr algn="l" fontAlgn="b"/>
                      <a:r>
                        <a:rPr lang="nn-NO" sz="1000" u="none" strike="noStrike">
                          <a:effectLst/>
                        </a:rPr>
                        <a:t>Surnadal</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a:effectLst/>
                        </a:rPr>
                        <a:t>16,2 %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1571 Halsa</a:t>
                      </a:r>
                      <a:endParaRPr lang="nn-NO" sz="1000" b="1" i="0" u="none" strike="noStrike">
                        <a:solidFill>
                          <a:srgbClr val="000000"/>
                        </a:solidFill>
                        <a:effectLst/>
                        <a:latin typeface="Calibri"/>
                      </a:endParaRPr>
                    </a:p>
                  </a:txBody>
                  <a:tcPr marL="0" marR="0" marT="0" marB="0" anchor="b"/>
                </a:tc>
                <a:tc>
                  <a:txBody>
                    <a:bodyPr/>
                    <a:lstStyle/>
                    <a:p>
                      <a:pPr algn="l" fontAlgn="b"/>
                      <a:r>
                        <a:rPr lang="nn-NO" sz="1000" u="none" strike="noStrike">
                          <a:effectLst/>
                        </a:rPr>
                        <a:t>Surnadal</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a:effectLst/>
                        </a:rPr>
                        <a:t>11,3 %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1573 Smøla</a:t>
                      </a:r>
                      <a:endParaRPr lang="nn-NO" sz="1000" b="1" i="0" u="none" strike="noStrike">
                        <a:solidFill>
                          <a:srgbClr val="000000"/>
                        </a:solidFill>
                        <a:effectLst/>
                        <a:latin typeface="Calibri"/>
                      </a:endParaRPr>
                    </a:p>
                  </a:txBody>
                  <a:tcPr marL="0" marR="0" marT="0" marB="0" anchor="b"/>
                </a:tc>
                <a:tc>
                  <a:txBody>
                    <a:bodyPr/>
                    <a:lstStyle/>
                    <a:p>
                      <a:pPr algn="l" fontAlgn="b"/>
                      <a:r>
                        <a:rPr lang="nn-NO" sz="1000" u="none" strike="noStrike">
                          <a:effectLst/>
                        </a:rPr>
                        <a:t>Kristiansund</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a:effectLst/>
                        </a:rPr>
                        <a:t>5,3 %</a:t>
                      </a:r>
                      <a:endParaRPr lang="nn-NO" sz="10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r>
              <a:tr h="151504">
                <a:tc>
                  <a:txBody>
                    <a:bodyPr/>
                    <a:lstStyle/>
                    <a:p>
                      <a:pPr algn="l" fontAlgn="b"/>
                      <a:r>
                        <a:rPr lang="nn-NO" sz="1000" u="none" strike="noStrike">
                          <a:effectLst/>
                        </a:rPr>
                        <a:t>1576 Aure</a:t>
                      </a:r>
                      <a:endParaRPr lang="nn-NO" sz="1000" b="1" i="0" u="none" strike="noStrike">
                        <a:solidFill>
                          <a:srgbClr val="000000"/>
                        </a:solidFill>
                        <a:effectLst/>
                        <a:latin typeface="Calibri"/>
                      </a:endParaRPr>
                    </a:p>
                  </a:txBody>
                  <a:tcPr marL="0" marR="0" marT="0" marB="0" anchor="b"/>
                </a:tc>
                <a:tc>
                  <a:txBody>
                    <a:bodyPr/>
                    <a:lstStyle/>
                    <a:p>
                      <a:pPr algn="l" fontAlgn="b"/>
                      <a:r>
                        <a:rPr lang="nn-NO" sz="1000" u="none" strike="noStrike">
                          <a:effectLst/>
                        </a:rPr>
                        <a:t>Kristiansund</a:t>
                      </a:r>
                      <a:endParaRPr lang="nn-NO" sz="1000" b="0" i="0" u="none" strike="noStrike">
                        <a:solidFill>
                          <a:srgbClr val="000000"/>
                        </a:solidFill>
                        <a:effectLst/>
                        <a:latin typeface="Calibri"/>
                      </a:endParaRPr>
                    </a:p>
                  </a:txBody>
                  <a:tcPr marL="0" marR="0" marT="0" marB="0" anchor="b"/>
                </a:tc>
                <a:tc>
                  <a:txBody>
                    <a:bodyPr/>
                    <a:lstStyle/>
                    <a:p>
                      <a:pPr algn="r" fontAlgn="b"/>
                      <a:r>
                        <a:rPr lang="nn-NO" sz="1000" u="none" strike="noStrike" dirty="0">
                          <a:effectLst/>
                        </a:rPr>
                        <a:t>7,1 %</a:t>
                      </a:r>
                      <a:endParaRPr lang="nn-NO" sz="10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c>
                  <a:txBody>
                    <a:bodyPr/>
                    <a:lstStyle/>
                    <a:p>
                      <a:pPr algn="l" fontAlgn="b"/>
                      <a:endParaRPr lang="nn-NO" sz="7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2896446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p:cNvGrpSpPr/>
          <p:nvPr/>
        </p:nvGrpSpPr>
        <p:grpSpPr>
          <a:xfrm>
            <a:off x="467544" y="548680"/>
            <a:ext cx="8503928" cy="5990143"/>
            <a:chOff x="467544" y="548680"/>
            <a:chExt cx="8280919" cy="5544615"/>
          </a:xfrm>
        </p:grpSpPr>
        <p:graphicFrame>
          <p:nvGraphicFramePr>
            <p:cNvPr id="4" name="Diagram 3"/>
            <p:cNvGraphicFramePr>
              <a:graphicFrameLocks/>
            </p:cNvGraphicFramePr>
            <p:nvPr>
              <p:extLst>
                <p:ext uri="{D42A27DB-BD31-4B8C-83A1-F6EECF244321}">
                  <p14:modId xmlns:p14="http://schemas.microsoft.com/office/powerpoint/2010/main" val="1980570249"/>
                </p:ext>
              </p:extLst>
            </p:nvPr>
          </p:nvGraphicFramePr>
          <p:xfrm>
            <a:off x="467544" y="548680"/>
            <a:ext cx="8280919" cy="55446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p:cNvSpPr txBox="1"/>
            <p:nvPr/>
          </p:nvSpPr>
          <p:spPr>
            <a:xfrm>
              <a:off x="1763688" y="1628800"/>
              <a:ext cx="1008112" cy="307777"/>
            </a:xfrm>
            <a:prstGeom prst="rect">
              <a:avLst/>
            </a:prstGeom>
            <a:noFill/>
          </p:spPr>
          <p:txBody>
            <a:bodyPr wrap="square" rtlCol="0">
              <a:spAutoFit/>
            </a:bodyPr>
            <a:lstStyle/>
            <a:p>
              <a:r>
                <a:rPr lang="nb-NO" sz="1400" dirty="0" smtClean="0"/>
                <a:t>Utpendling</a:t>
              </a:r>
              <a:endParaRPr lang="nn-NO" sz="1400" dirty="0"/>
            </a:p>
          </p:txBody>
        </p:sp>
      </p:grpSp>
      <p:sp>
        <p:nvSpPr>
          <p:cNvPr id="3" name="Plassholder for lysbildenummer 2"/>
          <p:cNvSpPr>
            <a:spLocks noGrp="1"/>
          </p:cNvSpPr>
          <p:nvPr>
            <p:ph type="sldNum" sz="quarter" idx="12"/>
          </p:nvPr>
        </p:nvSpPr>
        <p:spPr/>
        <p:txBody>
          <a:bodyPr/>
          <a:lstStyle/>
          <a:p>
            <a:fld id="{67B7EEB4-15D3-E947-868C-4BE074D4A386}" type="slidenum">
              <a:rPr lang="nb-NO" smtClean="0"/>
              <a:t>30</a:t>
            </a:fld>
            <a:endParaRPr lang="nb-NO"/>
          </a:p>
        </p:txBody>
      </p:sp>
    </p:spTree>
    <p:extLst>
      <p:ext uri="{BB962C8B-B14F-4D97-AF65-F5344CB8AC3E}">
        <p14:creationId xmlns:p14="http://schemas.microsoft.com/office/powerpoint/2010/main" val="4281335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dirty="0"/>
          </a:p>
        </p:txBody>
      </p:sp>
      <p:sp>
        <p:nvSpPr>
          <p:cNvPr id="3" name="Plassholder for innhold 2"/>
          <p:cNvSpPr>
            <a:spLocks noGrp="1"/>
          </p:cNvSpPr>
          <p:nvPr>
            <p:ph idx="1"/>
          </p:nvPr>
        </p:nvSpPr>
        <p:spPr>
          <a:xfrm>
            <a:off x="467544" y="1585975"/>
            <a:ext cx="8229600" cy="4525963"/>
          </a:xfrm>
        </p:spPr>
        <p:txBody>
          <a:bodyPr/>
          <a:lstStyle/>
          <a:p>
            <a:endParaRPr lang="nn-NO" dirty="0"/>
          </a:p>
        </p:txBody>
      </p:sp>
      <p:sp>
        <p:nvSpPr>
          <p:cNvPr id="4" name="Plassholder for bunntekst 3"/>
          <p:cNvSpPr>
            <a:spLocks noGrp="1"/>
          </p:cNvSpPr>
          <p:nvPr>
            <p:ph type="ftr" sz="quarter" idx="11"/>
          </p:nvPr>
        </p:nvSpPr>
        <p:spPr/>
        <p:txBody>
          <a:bodyPr/>
          <a:lstStyle/>
          <a:p>
            <a:r>
              <a:rPr lang="nb-NO" smtClean="0"/>
              <a:t>Ole Helge Haugen - Fylkesplansjef  -  Møre og Romsdal Fylkeskommune</a:t>
            </a:r>
            <a:endParaRPr lang="nb-NO"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10" y="827763"/>
            <a:ext cx="6821359" cy="5308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Sylinder 6"/>
          <p:cNvSpPr txBox="1"/>
          <p:nvPr/>
        </p:nvSpPr>
        <p:spPr>
          <a:xfrm>
            <a:off x="118650" y="552646"/>
            <a:ext cx="3692530" cy="507831"/>
          </a:xfrm>
          <a:prstGeom prst="rect">
            <a:avLst/>
          </a:prstGeom>
          <a:noFill/>
        </p:spPr>
        <p:txBody>
          <a:bodyPr wrap="square" rtlCol="0">
            <a:spAutoFit/>
          </a:bodyPr>
          <a:lstStyle/>
          <a:p>
            <a:r>
              <a:rPr lang="nb-NO" dirty="0" smtClean="0"/>
              <a:t>Eiksund kommune         :       47 078 </a:t>
            </a:r>
          </a:p>
          <a:p>
            <a:r>
              <a:rPr lang="nb-NO" sz="800" dirty="0" smtClean="0"/>
              <a:t>Vanylven, Volda, Ørsta, Hareid, Ulstein, Herøy, Sande        </a:t>
            </a:r>
            <a:endParaRPr lang="nn-NO" sz="800" dirty="0"/>
          </a:p>
        </p:txBody>
      </p:sp>
      <p:sp>
        <p:nvSpPr>
          <p:cNvPr id="8" name="TekstSylinder 7"/>
          <p:cNvSpPr txBox="1"/>
          <p:nvPr/>
        </p:nvSpPr>
        <p:spPr>
          <a:xfrm>
            <a:off x="118649" y="1092646"/>
            <a:ext cx="3935776" cy="492443"/>
          </a:xfrm>
          <a:prstGeom prst="rect">
            <a:avLst/>
          </a:prstGeom>
          <a:noFill/>
        </p:spPr>
        <p:txBody>
          <a:bodyPr wrap="square" rtlCol="0">
            <a:spAutoFit/>
          </a:bodyPr>
          <a:lstStyle/>
          <a:p>
            <a:r>
              <a:rPr lang="nb-NO" dirty="0" smtClean="0"/>
              <a:t>Ålesund kommune        :        91 614</a:t>
            </a:r>
          </a:p>
          <a:p>
            <a:r>
              <a:rPr lang="nb-NO" sz="800" dirty="0" smtClean="0"/>
              <a:t>Stranda, Norddal. Stordal, Ørskog, Sykkylven, Sula, Skodje, Ålesund, Haram, Giske; Sandøy     </a:t>
            </a:r>
            <a:endParaRPr lang="nn-NO" sz="800" dirty="0"/>
          </a:p>
        </p:txBody>
      </p:sp>
      <p:sp>
        <p:nvSpPr>
          <p:cNvPr id="9" name="TekstSylinder 8"/>
          <p:cNvSpPr txBox="1"/>
          <p:nvPr/>
        </p:nvSpPr>
        <p:spPr>
          <a:xfrm>
            <a:off x="118650" y="1632646"/>
            <a:ext cx="3692530" cy="507831"/>
          </a:xfrm>
          <a:prstGeom prst="rect">
            <a:avLst/>
          </a:prstGeom>
          <a:noFill/>
        </p:spPr>
        <p:txBody>
          <a:bodyPr wrap="square" rtlCol="0">
            <a:spAutoFit/>
          </a:bodyPr>
          <a:lstStyle/>
          <a:p>
            <a:r>
              <a:rPr lang="nb-NO" dirty="0" smtClean="0"/>
              <a:t>Molde kommune           :        62 708 </a:t>
            </a:r>
          </a:p>
          <a:p>
            <a:r>
              <a:rPr lang="nb-NO" sz="800" dirty="0" smtClean="0"/>
              <a:t>Vestnes, Rauma, Nesset, Molde, Midsund, Aukra, Fræna, Eide       </a:t>
            </a:r>
            <a:endParaRPr lang="nn-NO" sz="800" dirty="0"/>
          </a:p>
        </p:txBody>
      </p:sp>
      <p:sp>
        <p:nvSpPr>
          <p:cNvPr id="10" name="TekstSylinder 9"/>
          <p:cNvSpPr txBox="1"/>
          <p:nvPr/>
        </p:nvSpPr>
        <p:spPr>
          <a:xfrm>
            <a:off x="118649" y="2136646"/>
            <a:ext cx="3929425" cy="492443"/>
          </a:xfrm>
          <a:prstGeom prst="rect">
            <a:avLst/>
          </a:prstGeom>
          <a:noFill/>
        </p:spPr>
        <p:txBody>
          <a:bodyPr wrap="square" rtlCol="0">
            <a:spAutoFit/>
          </a:bodyPr>
          <a:lstStyle/>
          <a:p>
            <a:r>
              <a:rPr lang="nb-NO" dirty="0" smtClean="0"/>
              <a:t>Kristiansund kommune :       58 004</a:t>
            </a:r>
          </a:p>
          <a:p>
            <a:r>
              <a:rPr lang="nb-NO" sz="800" dirty="0" smtClean="0"/>
              <a:t>Sunndal, Gjemnes, Surnadal. Rindal. Halsa, Tingvoll. Kristiansund,  Averøy, Aure, Smøla      </a:t>
            </a:r>
            <a:endParaRPr lang="nn-NO" sz="8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372" y="4124388"/>
            <a:ext cx="3847801" cy="27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248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75559"/>
            <a:ext cx="8604447" cy="618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Plassholder for innhold 5"/>
          <p:cNvGraphicFramePr>
            <a:graphicFrameLocks noGrp="1"/>
          </p:cNvGraphicFramePr>
          <p:nvPr>
            <p:ph idx="1"/>
            <p:extLst>
              <p:ext uri="{D42A27DB-BD31-4B8C-83A1-F6EECF244321}">
                <p14:modId xmlns:p14="http://schemas.microsoft.com/office/powerpoint/2010/main" val="3591283449"/>
              </p:ext>
            </p:extLst>
          </p:nvPr>
        </p:nvGraphicFramePr>
        <p:xfrm>
          <a:off x="107504" y="1628800"/>
          <a:ext cx="1800200" cy="3543801"/>
        </p:xfrm>
        <a:graphic>
          <a:graphicData uri="http://schemas.openxmlformats.org/drawingml/2006/table">
            <a:tbl>
              <a:tblPr>
                <a:tableStyleId>{5C22544A-7EE6-4342-B048-85BDC9FD1C3A}</a:tableStyleId>
              </a:tblPr>
              <a:tblGrid>
                <a:gridCol w="720080"/>
                <a:gridCol w="1080120"/>
              </a:tblGrid>
              <a:tr h="245134">
                <a:tc>
                  <a:txBody>
                    <a:bodyPr/>
                    <a:lstStyle/>
                    <a:p>
                      <a:pPr algn="l" fontAlgn="b"/>
                      <a:r>
                        <a:rPr lang="nn-NO" sz="1100" u="none" strike="noStrike" dirty="0">
                          <a:effectLst/>
                        </a:rPr>
                        <a:t>Ålesund</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85 265</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dirty="0">
                          <a:effectLst/>
                        </a:rPr>
                        <a:t>Molde</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56 553</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Kristiansund</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32 898</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Ulstein</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24 459</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Ørsta/Volda</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19 283</a:t>
                      </a:r>
                      <a:endParaRPr lang="nn-NO" sz="1100" b="0" i="0" u="none" strike="noStrike" dirty="0">
                        <a:solidFill>
                          <a:srgbClr val="000000"/>
                        </a:solidFill>
                        <a:effectLst/>
                        <a:latin typeface="Calibri"/>
                      </a:endParaRPr>
                    </a:p>
                  </a:txBody>
                  <a:tcPr marL="9525" marR="9525" marT="9525" marB="0" anchor="b"/>
                </a:tc>
              </a:tr>
              <a:tr h="257390">
                <a:tc>
                  <a:txBody>
                    <a:bodyPr/>
                    <a:lstStyle/>
                    <a:p>
                      <a:pPr algn="l" fontAlgn="b"/>
                      <a:r>
                        <a:rPr lang="nn-NO" sz="1100" u="none" strike="noStrike" dirty="0">
                          <a:effectLst/>
                        </a:rPr>
                        <a:t>Surnadal</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9 594</a:t>
                      </a:r>
                      <a:endParaRPr lang="nn-NO" sz="1100" b="0" i="0" u="none" strike="noStrike" dirty="0">
                        <a:solidFill>
                          <a:srgbClr val="000000"/>
                        </a:solidFill>
                        <a:effectLst/>
                        <a:latin typeface="Calibri"/>
                      </a:endParaRPr>
                    </a:p>
                  </a:txBody>
                  <a:tcPr marL="9525" marR="9525" marT="9525" marB="0" anchor="b"/>
                </a:tc>
              </a:tr>
              <a:tr h="245132">
                <a:tc>
                  <a:txBody>
                    <a:bodyPr/>
                    <a:lstStyle/>
                    <a:p>
                      <a:pPr algn="l" fontAlgn="b"/>
                      <a:r>
                        <a:rPr lang="nn-NO" sz="1100" u="none" strike="noStrike">
                          <a:effectLst/>
                        </a:rPr>
                        <a:t>Rauma </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7 421</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Sunndal</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7 205</a:t>
                      </a:r>
                      <a:endParaRPr lang="nn-NO" sz="1100" b="0" i="0" u="none" strike="noStrike" dirty="0">
                        <a:solidFill>
                          <a:srgbClr val="000000"/>
                        </a:solidFill>
                        <a:effectLst/>
                        <a:latin typeface="Calibri"/>
                      </a:endParaRPr>
                    </a:p>
                  </a:txBody>
                  <a:tcPr marL="9525" marR="9525" marT="9525" marB="0" anchor="b"/>
                </a:tc>
              </a:tr>
              <a:tr h="257390">
                <a:tc>
                  <a:txBody>
                    <a:bodyPr/>
                    <a:lstStyle/>
                    <a:p>
                      <a:pPr algn="l" fontAlgn="b"/>
                      <a:r>
                        <a:rPr lang="nn-NO" sz="1100" u="none" strike="noStrike" dirty="0" smtClean="0">
                          <a:effectLst/>
                        </a:rPr>
                        <a:t>Norddal/ Stranda</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6 349</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Aure </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3 570</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Vanylven</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3 336</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a:effectLst/>
                        </a:rPr>
                        <a:t>Smøla </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2 180</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r>
                        <a:rPr lang="nn-NO" sz="1100" u="none" strike="noStrike" dirty="0">
                          <a:effectLst/>
                        </a:rPr>
                        <a:t>Sandøy </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1 291</a:t>
                      </a:r>
                      <a:endParaRPr lang="nn-NO" sz="1100" b="0" i="0" u="none" strike="noStrike" dirty="0">
                        <a:solidFill>
                          <a:srgbClr val="000000"/>
                        </a:solidFill>
                        <a:effectLst/>
                        <a:latin typeface="Calibri"/>
                      </a:endParaRPr>
                    </a:p>
                  </a:txBody>
                  <a:tcPr marL="9525" marR="9525" marT="9525" marB="0" anchor="b"/>
                </a:tc>
              </a:tr>
              <a:tr h="245134">
                <a:tc>
                  <a:txBody>
                    <a:bodyPr/>
                    <a:lstStyle/>
                    <a:p>
                      <a:pPr algn="l" fontAlgn="b"/>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259 404</a:t>
                      </a:r>
                      <a:endParaRPr lang="nn-NO"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979633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82" y="492914"/>
            <a:ext cx="8223641" cy="636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107504" y="1052736"/>
            <a:ext cx="3692530" cy="507831"/>
          </a:xfrm>
          <a:prstGeom prst="rect">
            <a:avLst/>
          </a:prstGeom>
          <a:noFill/>
        </p:spPr>
        <p:txBody>
          <a:bodyPr wrap="square" rtlCol="0">
            <a:spAutoFit/>
          </a:bodyPr>
          <a:lstStyle/>
          <a:p>
            <a:r>
              <a:rPr lang="nb-NO" dirty="0" smtClean="0"/>
              <a:t>Eiksund kommune         :       47 078 </a:t>
            </a:r>
          </a:p>
          <a:p>
            <a:r>
              <a:rPr lang="nb-NO" sz="800" dirty="0" smtClean="0"/>
              <a:t>Vanylven, Volda, Ørsta, Hareid, Ulstein, Herøy, Sande        </a:t>
            </a:r>
            <a:endParaRPr lang="nn-NO" sz="800" dirty="0"/>
          </a:p>
        </p:txBody>
      </p:sp>
    </p:spTree>
    <p:extLst>
      <p:ext uri="{BB962C8B-B14F-4D97-AF65-F5344CB8AC3E}">
        <p14:creationId xmlns:p14="http://schemas.microsoft.com/office/powerpoint/2010/main" val="23612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548680"/>
            <a:ext cx="8229600" cy="648072"/>
          </a:xfrm>
        </p:spPr>
        <p:txBody>
          <a:bodyPr>
            <a:normAutofit fontScale="90000"/>
          </a:bodyPr>
          <a:lstStyle/>
          <a:p>
            <a:r>
              <a:rPr lang="nn-NO" b="1" dirty="0" err="1" smtClean="0"/>
              <a:t>Eiksundregionen</a:t>
            </a:r>
            <a:r>
              <a:rPr lang="nn-NO" b="1" dirty="0"/>
              <a:t>: </a:t>
            </a:r>
            <a:br>
              <a:rPr lang="nn-NO" b="1" dirty="0"/>
            </a:br>
            <a:endParaRPr lang="nn-NO" dirty="0"/>
          </a:p>
        </p:txBody>
      </p:sp>
      <p:sp>
        <p:nvSpPr>
          <p:cNvPr id="4" name="Plassholder for bunntekst 3"/>
          <p:cNvSpPr>
            <a:spLocks noGrp="1"/>
          </p:cNvSpPr>
          <p:nvPr>
            <p:ph type="ftr" sz="quarter" idx="11"/>
          </p:nvPr>
        </p:nvSpPr>
        <p:spPr/>
        <p:txBody>
          <a:bodyPr/>
          <a:lstStyle/>
          <a:p>
            <a:r>
              <a:rPr lang="nb-NO" smtClean="0"/>
              <a:t>Ole Helge Haugen - Fylkesplansjef  -  Møre og Romsdal Fylkeskommune</a:t>
            </a:r>
            <a:endParaRPr lang="nb-NO" dirty="0"/>
          </a:p>
        </p:txBody>
      </p:sp>
      <p:sp>
        <p:nvSpPr>
          <p:cNvPr id="5" name="Rektangel 4"/>
          <p:cNvSpPr/>
          <p:nvPr/>
        </p:nvSpPr>
        <p:spPr>
          <a:xfrm>
            <a:off x="374792" y="2310227"/>
            <a:ext cx="5688632" cy="1323439"/>
          </a:xfrm>
          <a:prstGeom prst="rect">
            <a:avLst/>
          </a:prstGeom>
        </p:spPr>
        <p:txBody>
          <a:bodyPr wrap="square">
            <a:spAutoFit/>
          </a:bodyPr>
          <a:lstStyle/>
          <a:p>
            <a:pPr marL="342900" indent="-342900">
              <a:buFont typeface="Arial" panose="020B0604020202020204" pitchFamily="34" charset="0"/>
              <a:buChar char="•"/>
            </a:pPr>
            <a:r>
              <a:rPr lang="nb-NO" sz="2000" dirty="0" smtClean="0"/>
              <a:t>Kraftig </a:t>
            </a:r>
            <a:r>
              <a:rPr lang="nb-NO" sz="2000" dirty="0" err="1" smtClean="0"/>
              <a:t>auke</a:t>
            </a:r>
            <a:r>
              <a:rPr lang="nb-NO" sz="2000" dirty="0" smtClean="0"/>
              <a:t> i pendlinga mellom ytre og indre.</a:t>
            </a:r>
          </a:p>
          <a:p>
            <a:pPr marL="342900" indent="-342900">
              <a:buFont typeface="Arial" panose="020B0604020202020204" pitchFamily="34" charset="0"/>
              <a:buChar char="•"/>
            </a:pPr>
            <a:r>
              <a:rPr lang="nb-NO" sz="2000" dirty="0" smtClean="0"/>
              <a:t>Ulstein stadig </a:t>
            </a:r>
            <a:r>
              <a:rPr lang="nb-NO" sz="2000" dirty="0" err="1" smtClean="0"/>
              <a:t>meir</a:t>
            </a:r>
            <a:r>
              <a:rPr lang="nb-NO" sz="2000" dirty="0" smtClean="0"/>
              <a:t> sentral i regionen.</a:t>
            </a:r>
          </a:p>
          <a:p>
            <a:pPr marL="342900" indent="-342900">
              <a:buFont typeface="Arial" panose="020B0604020202020204" pitchFamily="34" charset="0"/>
              <a:buChar char="•"/>
            </a:pPr>
            <a:r>
              <a:rPr lang="nb-NO" sz="2000" dirty="0" smtClean="0"/>
              <a:t>Liten </a:t>
            </a:r>
            <a:r>
              <a:rPr lang="nb-NO" sz="2000" dirty="0" err="1" smtClean="0"/>
              <a:t>auke</a:t>
            </a:r>
            <a:r>
              <a:rPr lang="nb-NO" sz="2000" dirty="0" smtClean="0"/>
              <a:t> i pendling mot Ålesund </a:t>
            </a:r>
          </a:p>
          <a:p>
            <a:pPr marL="342900" indent="-342900">
              <a:buFont typeface="Arial" panose="020B0604020202020204" pitchFamily="34" charset="0"/>
              <a:buChar char="•"/>
            </a:pPr>
            <a:r>
              <a:rPr lang="nb-NO" sz="2000" dirty="0" err="1" smtClean="0"/>
              <a:t>Eiksundregionen</a:t>
            </a:r>
            <a:r>
              <a:rPr lang="nb-NO" sz="2000" dirty="0" smtClean="0"/>
              <a:t> styrka.</a:t>
            </a:r>
            <a:endParaRPr lang="nn-NO"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203" y="3813372"/>
            <a:ext cx="2905034" cy="242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8408">
            <a:off x="4611885" y="3562570"/>
            <a:ext cx="4106849" cy="217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2691">
            <a:off x="2894031" y="4997310"/>
            <a:ext cx="4610514" cy="97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720980"/>
            <a:ext cx="6019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467544" y="1049985"/>
            <a:ext cx="7704856" cy="923330"/>
          </a:xfrm>
          <a:prstGeom prst="rect">
            <a:avLst/>
          </a:prstGeom>
          <a:noFill/>
        </p:spPr>
        <p:txBody>
          <a:bodyPr wrap="square" rtlCol="0">
            <a:spAutoFit/>
          </a:bodyPr>
          <a:lstStyle/>
          <a:p>
            <a:pPr marL="285750" indent="-285750">
              <a:buFont typeface="Arial" panose="020B0604020202020204" pitchFamily="34" charset="0"/>
              <a:buChar char="•"/>
            </a:pPr>
            <a:r>
              <a:rPr lang="nb-NO" dirty="0" smtClean="0"/>
              <a:t>Hareid og Ulstein </a:t>
            </a:r>
            <a:r>
              <a:rPr lang="nb-NO" dirty="0"/>
              <a:t>oppfyller kriteria ekspertutvalget har sett for «</a:t>
            </a:r>
            <a:r>
              <a:rPr lang="nb-NO" b="1" i="1" dirty="0"/>
              <a:t>et funksjonelt samfunnsutviklingsområde».</a:t>
            </a:r>
          </a:p>
          <a:p>
            <a:endParaRPr lang="nn-NO" dirty="0"/>
          </a:p>
        </p:txBody>
      </p:sp>
    </p:spTree>
    <p:extLst>
      <p:ext uri="{BB962C8B-B14F-4D97-AF65-F5344CB8AC3E}">
        <p14:creationId xmlns:p14="http://schemas.microsoft.com/office/powerpoint/2010/main" val="254153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20688"/>
            <a:ext cx="8077200" cy="590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559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smtClean="0"/>
              <a:t>Ole Helge Haugen - Fylkesplansjef  -  Møre og Romsdal Fylkeskommune</a:t>
            </a:r>
            <a:endParaRPr lang="nb-NO"/>
          </a:p>
        </p:txBody>
      </p:sp>
      <p:graphicFrame>
        <p:nvGraphicFramePr>
          <p:cNvPr id="4" name="Tabell 3"/>
          <p:cNvGraphicFramePr>
            <a:graphicFrameLocks noGrp="1"/>
          </p:cNvGraphicFramePr>
          <p:nvPr>
            <p:extLst>
              <p:ext uri="{D42A27DB-BD31-4B8C-83A1-F6EECF244321}">
                <p14:modId xmlns:p14="http://schemas.microsoft.com/office/powerpoint/2010/main" val="146388094"/>
              </p:ext>
            </p:extLst>
          </p:nvPr>
        </p:nvGraphicFramePr>
        <p:xfrm>
          <a:off x="323528" y="4653135"/>
          <a:ext cx="8208912" cy="1891665"/>
        </p:xfrm>
        <a:graphic>
          <a:graphicData uri="http://schemas.openxmlformats.org/drawingml/2006/table">
            <a:tbl>
              <a:tblPr>
                <a:tableStyleId>{5C22544A-7EE6-4342-B048-85BDC9FD1C3A}</a:tableStyleId>
              </a:tblPr>
              <a:tblGrid>
                <a:gridCol w="2052228"/>
                <a:gridCol w="2052228"/>
                <a:gridCol w="2052228"/>
                <a:gridCol w="2052228"/>
              </a:tblGrid>
              <a:tr h="46484">
                <a:tc>
                  <a:txBody>
                    <a:bodyPr/>
                    <a:lstStyle/>
                    <a:p>
                      <a:pPr algn="l" fontAlgn="b"/>
                      <a:r>
                        <a:rPr lang="nn-NO" sz="1100" u="none" strike="noStrike" dirty="0">
                          <a:effectLst/>
                        </a:rPr>
                        <a:t> </a:t>
                      </a:r>
                      <a:endParaRPr lang="nn-NO" sz="1100" b="0" i="0" u="none" strike="noStrike" dirty="0">
                        <a:solidFill>
                          <a:srgbClr val="000000"/>
                        </a:solidFill>
                        <a:effectLst/>
                        <a:latin typeface="Calibri"/>
                      </a:endParaRPr>
                    </a:p>
                  </a:txBody>
                  <a:tcPr marL="9525" marR="9525" marT="9525" marB="0" anchor="b"/>
                </a:tc>
                <a:tc>
                  <a:txBody>
                    <a:bodyPr/>
                    <a:lstStyle/>
                    <a:p>
                      <a:pPr algn="ctr" fontAlgn="b"/>
                      <a:r>
                        <a:rPr lang="nn-NO" sz="1100" u="none" strike="noStrike" dirty="0">
                          <a:effectLst/>
                        </a:rPr>
                        <a:t>2007</a:t>
                      </a:r>
                      <a:endParaRPr lang="nn-NO" sz="1100" b="0" i="0" u="none" strike="noStrike" dirty="0">
                        <a:solidFill>
                          <a:srgbClr val="000000"/>
                        </a:solidFill>
                        <a:effectLst/>
                        <a:latin typeface="Calibri"/>
                      </a:endParaRPr>
                    </a:p>
                  </a:txBody>
                  <a:tcPr marL="9525" marR="9525" marT="9525" marB="0" anchor="b"/>
                </a:tc>
                <a:tc>
                  <a:txBody>
                    <a:bodyPr/>
                    <a:lstStyle/>
                    <a:p>
                      <a:pPr algn="ctr" fontAlgn="b"/>
                      <a:r>
                        <a:rPr lang="nn-NO" sz="1100" u="none" strike="noStrike" dirty="0">
                          <a:effectLst/>
                        </a:rPr>
                        <a:t>2013</a:t>
                      </a:r>
                      <a:endParaRPr lang="nn-NO" sz="1100" b="0" i="0" u="none" strike="noStrike" dirty="0">
                        <a:solidFill>
                          <a:srgbClr val="000000"/>
                        </a:solidFill>
                        <a:effectLst/>
                        <a:latin typeface="Calibri"/>
                      </a:endParaRPr>
                    </a:p>
                  </a:txBody>
                  <a:tcPr marL="9525" marR="9525" marT="9525" marB="0" anchor="b"/>
                </a:tc>
                <a:tc>
                  <a:txBody>
                    <a:bodyPr/>
                    <a:lstStyle/>
                    <a:p>
                      <a:pPr algn="ctr" fontAlgn="b"/>
                      <a:r>
                        <a:rPr lang="nn-NO" sz="1100" u="none" strike="noStrike" dirty="0">
                          <a:effectLst/>
                        </a:rPr>
                        <a:t>Endring</a:t>
                      </a:r>
                      <a:endParaRPr lang="nn-NO" sz="1100" b="0" i="0" u="none" strike="noStrike" dirty="0">
                        <a:solidFill>
                          <a:srgbClr val="000000"/>
                        </a:solidFill>
                        <a:effectLst/>
                        <a:latin typeface="Calibri"/>
                      </a:endParaRPr>
                    </a:p>
                  </a:txBody>
                  <a:tcPr marL="9525" marR="9525" marT="9525" marB="0" anchor="b"/>
                </a:tc>
              </a:tr>
              <a:tr h="190500">
                <a:tc>
                  <a:txBody>
                    <a:bodyPr/>
                    <a:lstStyle/>
                    <a:p>
                      <a:pPr algn="l" fontAlgn="b"/>
                      <a:r>
                        <a:rPr lang="nn-NO" sz="1100" u="none" strike="noStrike" dirty="0">
                          <a:effectLst/>
                        </a:rPr>
                        <a:t>Ulstein /Ørsta</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28</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51</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82 %</a:t>
                      </a:r>
                      <a:endParaRPr lang="nn-NO" sz="1100" b="0" i="0" u="none" strike="noStrike" dirty="0">
                        <a:solidFill>
                          <a:srgbClr val="000000"/>
                        </a:solidFill>
                        <a:effectLst/>
                        <a:latin typeface="Calibri"/>
                      </a:endParaRPr>
                    </a:p>
                  </a:txBody>
                  <a:tcPr marL="9525" marR="9525" marT="9525" marB="0" anchor="b"/>
                </a:tc>
              </a:tr>
              <a:tr h="190500">
                <a:tc>
                  <a:txBody>
                    <a:bodyPr/>
                    <a:lstStyle/>
                    <a:p>
                      <a:pPr algn="l" fontAlgn="b"/>
                      <a:r>
                        <a:rPr lang="nn-NO" sz="1100" u="none" strike="noStrike" dirty="0">
                          <a:effectLst/>
                        </a:rPr>
                        <a:t>Ørsta/</a:t>
                      </a:r>
                      <a:r>
                        <a:rPr lang="nn-NO" sz="1100" u="none" strike="noStrike" dirty="0" err="1">
                          <a:effectLst/>
                        </a:rPr>
                        <a:t>Ulsten</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95</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182</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92 %</a:t>
                      </a:r>
                      <a:endParaRPr lang="nn-NO" sz="1100" b="0" i="0" u="none" strike="noStrike" dirty="0">
                        <a:solidFill>
                          <a:srgbClr val="000000"/>
                        </a:solidFill>
                        <a:effectLst/>
                        <a:latin typeface="Calibri"/>
                      </a:endParaRPr>
                    </a:p>
                  </a:txBody>
                  <a:tcPr marL="9525" marR="9525" marT="9525" marB="0" anchor="b"/>
                </a:tc>
              </a:tr>
              <a:tr h="190500">
                <a:tc>
                  <a:txBody>
                    <a:bodyPr/>
                    <a:lstStyle/>
                    <a:p>
                      <a:pPr algn="l" fontAlgn="b"/>
                      <a:r>
                        <a:rPr lang="nn-NO" sz="1100" u="none" strike="noStrike" dirty="0">
                          <a:effectLst/>
                        </a:rPr>
                        <a:t>Ulstein/Volda</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43</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76</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77 %</a:t>
                      </a:r>
                      <a:endParaRPr lang="nn-NO" sz="1100" b="0" i="0" u="none" strike="noStrike" dirty="0">
                        <a:solidFill>
                          <a:srgbClr val="000000"/>
                        </a:solidFill>
                        <a:effectLst/>
                        <a:latin typeface="Calibri"/>
                      </a:endParaRPr>
                    </a:p>
                  </a:txBody>
                  <a:tcPr marL="9525" marR="9525" marT="9525" marB="0" anchor="b"/>
                </a:tc>
              </a:tr>
              <a:tr h="190500">
                <a:tc>
                  <a:txBody>
                    <a:bodyPr/>
                    <a:lstStyle/>
                    <a:p>
                      <a:pPr algn="l" fontAlgn="b"/>
                      <a:r>
                        <a:rPr lang="nn-NO" sz="1100" u="none" strike="noStrike" dirty="0">
                          <a:effectLst/>
                        </a:rPr>
                        <a:t>Volda/Ulstein</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55</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a:effectLst/>
                        </a:rPr>
                        <a:t>133</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142 %</a:t>
                      </a:r>
                      <a:endParaRPr lang="nn-NO" sz="1100" b="0" i="0" u="none" strike="noStrike" dirty="0">
                        <a:solidFill>
                          <a:srgbClr val="000000"/>
                        </a:solidFill>
                        <a:effectLst/>
                        <a:latin typeface="Calibri"/>
                      </a:endParaRPr>
                    </a:p>
                  </a:txBody>
                  <a:tcPr marL="9525" marR="9525" marT="9525" marB="0" anchor="b"/>
                </a:tc>
              </a:tr>
              <a:tr h="190500">
                <a:tc>
                  <a:txBody>
                    <a:bodyPr/>
                    <a:lstStyle/>
                    <a:p>
                      <a:pPr algn="l" fontAlgn="b"/>
                      <a:r>
                        <a:rPr lang="nn-NO" sz="1100" u="none" strike="noStrike" dirty="0">
                          <a:effectLst/>
                        </a:rPr>
                        <a:t>Volda/Herøy</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21</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47</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124 %</a:t>
                      </a:r>
                      <a:endParaRPr lang="nn-NO" sz="1100" b="0" i="0" u="none" strike="noStrike" dirty="0">
                        <a:solidFill>
                          <a:srgbClr val="000000"/>
                        </a:solidFill>
                        <a:effectLst/>
                        <a:latin typeface="Calibri"/>
                      </a:endParaRPr>
                    </a:p>
                  </a:txBody>
                  <a:tcPr marL="9525" marR="9525" marT="9525" marB="0" anchor="b"/>
                </a:tc>
              </a:tr>
              <a:tr h="190500">
                <a:tc>
                  <a:txBody>
                    <a:bodyPr/>
                    <a:lstStyle/>
                    <a:p>
                      <a:pPr algn="l" fontAlgn="b"/>
                      <a:r>
                        <a:rPr lang="nn-NO" sz="1100" u="none" strike="noStrike" dirty="0">
                          <a:effectLst/>
                        </a:rPr>
                        <a:t>Herøy/Ørsta</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a:effectLst/>
                        </a:rPr>
                        <a:t>18</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32</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78 %</a:t>
                      </a:r>
                      <a:endParaRPr lang="nn-NO" sz="1100" b="0" i="0" u="none" strike="noStrike" dirty="0">
                        <a:solidFill>
                          <a:srgbClr val="000000"/>
                        </a:solidFill>
                        <a:effectLst/>
                        <a:latin typeface="Calibri"/>
                      </a:endParaRPr>
                    </a:p>
                  </a:txBody>
                  <a:tcPr marL="9525" marR="9525" marT="9525" marB="0" anchor="b"/>
                </a:tc>
              </a:tr>
              <a:tr h="190500">
                <a:tc>
                  <a:txBody>
                    <a:bodyPr/>
                    <a:lstStyle/>
                    <a:p>
                      <a:pPr algn="l" fontAlgn="b"/>
                      <a:r>
                        <a:rPr lang="nn-NO" sz="1100" u="none" strike="noStrike" dirty="0">
                          <a:effectLst/>
                        </a:rPr>
                        <a:t>Ørsta/Herøy</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a:effectLst/>
                        </a:rPr>
                        <a:t>31</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39</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dirty="0">
                          <a:effectLst/>
                        </a:rPr>
                        <a:t>26 %</a:t>
                      </a:r>
                      <a:endParaRPr lang="nn-NO" sz="1100" b="0" i="0" u="none" strike="noStrike" dirty="0">
                        <a:solidFill>
                          <a:srgbClr val="000000"/>
                        </a:solidFill>
                        <a:effectLst/>
                        <a:latin typeface="Calibri"/>
                      </a:endParaRPr>
                    </a:p>
                  </a:txBody>
                  <a:tcPr marL="9525" marR="9525" marT="9525" marB="0" anchor="b"/>
                </a:tc>
              </a:tr>
              <a:tr h="190500">
                <a:tc>
                  <a:txBody>
                    <a:bodyPr/>
                    <a:lstStyle/>
                    <a:p>
                      <a:pPr algn="l" fontAlgn="b"/>
                      <a:r>
                        <a:rPr lang="nn-NO" sz="1100" u="none" strike="noStrike" dirty="0">
                          <a:effectLst/>
                        </a:rPr>
                        <a:t>Hareid/Ulstein</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a:effectLst/>
                        </a:rPr>
                        <a:t>625</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a:effectLst/>
                        </a:rPr>
                        <a:t>729</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17 %</a:t>
                      </a:r>
                      <a:endParaRPr lang="nn-NO" sz="1100" b="0" i="0" u="none" strike="noStrike" dirty="0">
                        <a:solidFill>
                          <a:srgbClr val="000000"/>
                        </a:solidFill>
                        <a:effectLst/>
                        <a:latin typeface="Calibri"/>
                      </a:endParaRPr>
                    </a:p>
                  </a:txBody>
                  <a:tcPr marL="9525" marR="9525" marT="9525" marB="0" anchor="b"/>
                </a:tc>
              </a:tr>
              <a:tr h="190500">
                <a:tc>
                  <a:txBody>
                    <a:bodyPr/>
                    <a:lstStyle/>
                    <a:p>
                      <a:pPr algn="l" fontAlgn="b"/>
                      <a:r>
                        <a:rPr lang="nn-NO" sz="1100" u="none" strike="noStrike" dirty="0">
                          <a:effectLst/>
                        </a:rPr>
                        <a:t>Hareid/Ålesund</a:t>
                      </a:r>
                      <a:endParaRPr lang="nn-NO" sz="1100" b="0" i="0" u="none" strike="noStrike" dirty="0">
                        <a:solidFill>
                          <a:srgbClr val="000000"/>
                        </a:solidFill>
                        <a:effectLst/>
                        <a:latin typeface="Calibri"/>
                      </a:endParaRPr>
                    </a:p>
                  </a:txBody>
                  <a:tcPr marL="9525" marR="9525" marT="9525" marB="0" anchor="b"/>
                </a:tc>
                <a:tc>
                  <a:txBody>
                    <a:bodyPr/>
                    <a:lstStyle/>
                    <a:p>
                      <a:pPr algn="r" fontAlgn="b"/>
                      <a:r>
                        <a:rPr lang="nn-NO" sz="1100" u="none" strike="noStrike">
                          <a:effectLst/>
                        </a:rPr>
                        <a:t>165</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a:effectLst/>
                        </a:rPr>
                        <a:t>139</a:t>
                      </a:r>
                      <a:endParaRPr lang="nn-NO" sz="1100" b="0" i="0" u="none" strike="noStrike">
                        <a:solidFill>
                          <a:srgbClr val="000000"/>
                        </a:solidFill>
                        <a:effectLst/>
                        <a:latin typeface="Calibri"/>
                      </a:endParaRPr>
                    </a:p>
                  </a:txBody>
                  <a:tcPr marL="9525" marR="9525" marT="9525" marB="0" anchor="b"/>
                </a:tc>
                <a:tc>
                  <a:txBody>
                    <a:bodyPr/>
                    <a:lstStyle/>
                    <a:p>
                      <a:pPr algn="r" fontAlgn="b"/>
                      <a:r>
                        <a:rPr lang="nn-NO" sz="1100" u="none" strike="noStrike" dirty="0">
                          <a:effectLst/>
                        </a:rPr>
                        <a:t>-16 %</a:t>
                      </a:r>
                      <a:endParaRPr lang="nn-NO" sz="1100" b="0" i="0" u="none" strike="noStrike" dirty="0">
                        <a:solidFill>
                          <a:srgbClr val="000000"/>
                        </a:solidFill>
                        <a:effectLst/>
                        <a:latin typeface="Calibri"/>
                      </a:endParaRPr>
                    </a:p>
                  </a:txBody>
                  <a:tcPr marL="9525" marR="9525" marT="9525" marB="0" anchor="b"/>
                </a:tc>
              </a:tr>
            </a:tbl>
          </a:graphicData>
        </a:graphic>
      </p:graphicFrame>
      <p:graphicFrame>
        <p:nvGraphicFramePr>
          <p:cNvPr id="5" name="Diagram 4"/>
          <p:cNvGraphicFramePr/>
          <p:nvPr>
            <p:extLst>
              <p:ext uri="{D42A27DB-BD31-4B8C-83A1-F6EECF244321}">
                <p14:modId xmlns:p14="http://schemas.microsoft.com/office/powerpoint/2010/main" val="4046813491"/>
              </p:ext>
            </p:extLst>
          </p:nvPr>
        </p:nvGraphicFramePr>
        <p:xfrm>
          <a:off x="251520" y="476672"/>
          <a:ext cx="8496944"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8131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92696"/>
            <a:ext cx="8077200" cy="583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754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kommunerform Møre og Romsd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rfylke-mal_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rfylke-mal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rfylke-mal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rfylke-mal_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rfylke-mal_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rfylke-mal_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rfylke-mal_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rfylke-mal_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rfylke-mal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kommunerform Møre og Romsdal</Template>
  <TotalTime>4118</TotalTime>
  <Words>930</Words>
  <Application>Microsoft Office PowerPoint</Application>
  <PresentationFormat>Skjermfremvisning (4:3)</PresentationFormat>
  <Paragraphs>243</Paragraphs>
  <Slides>31</Slides>
  <Notes>0</Notes>
  <HiddenSlides>0</HiddenSlides>
  <MMClips>0</MMClips>
  <ScaleCrop>false</ScaleCrop>
  <HeadingPairs>
    <vt:vector size="4" baseType="variant">
      <vt:variant>
        <vt:lpstr>Tema</vt:lpstr>
      </vt:variant>
      <vt:variant>
        <vt:i4>10</vt:i4>
      </vt:variant>
      <vt:variant>
        <vt:lpstr>Lysbildetitler</vt:lpstr>
      </vt:variant>
      <vt:variant>
        <vt:i4>31</vt:i4>
      </vt:variant>
    </vt:vector>
  </HeadingPairs>
  <TitlesOfParts>
    <vt:vector size="41" baseType="lpstr">
      <vt:lpstr>kommunerform Møre og Romsdal</vt:lpstr>
      <vt:lpstr>Mrfylke-mal_2</vt:lpstr>
      <vt:lpstr>Mrfylke-mal_3</vt:lpstr>
      <vt:lpstr>Mrfylke-mal_4</vt:lpstr>
      <vt:lpstr>Mrfylke-mal_5</vt:lpstr>
      <vt:lpstr>Mrfylke-mal_6</vt:lpstr>
      <vt:lpstr>Mrfylke-mal_7</vt:lpstr>
      <vt:lpstr>Mrfylke-mal_8</vt:lpstr>
      <vt:lpstr>Mrfylke-mal_9</vt:lpstr>
      <vt:lpstr>Mrfylke-mal_10</vt:lpstr>
      <vt:lpstr>PowerPoint-presentasjon</vt:lpstr>
      <vt:lpstr>Et funksjonelt samfunnsutviklingsområde:  </vt:lpstr>
      <vt:lpstr>PowerPoint-presentasjon</vt:lpstr>
      <vt:lpstr>PowerPoint-presentasjon</vt:lpstr>
      <vt:lpstr>PowerPoint-presentasjon</vt:lpstr>
      <vt:lpstr>Eiksundregionen:  </vt:lpstr>
      <vt:lpstr>PowerPoint-presentasjon</vt:lpstr>
      <vt:lpstr>PowerPoint-presentasjon</vt:lpstr>
      <vt:lpstr>PowerPoint-presentasjon</vt:lpstr>
      <vt:lpstr>PowerPoint-presentasjon</vt:lpstr>
      <vt:lpstr>Nordre Sunnmøre</vt:lpstr>
      <vt:lpstr>PowerPoint-presentasjon</vt:lpstr>
      <vt:lpstr>PowerPoint-presentasjon</vt:lpstr>
      <vt:lpstr>PowerPoint-presentasjon</vt:lpstr>
      <vt:lpstr>PowerPoint-presentasjon</vt:lpstr>
      <vt:lpstr>Romsdal</vt:lpstr>
      <vt:lpstr>PowerPoint-presentasjon</vt:lpstr>
      <vt:lpstr>PowerPoint-presentasjon</vt:lpstr>
      <vt:lpstr>PowerPoint-presentasjon</vt:lpstr>
      <vt:lpstr>PowerPoint-presentasjon</vt:lpstr>
      <vt:lpstr>PowerPoint-presentasjon</vt:lpstr>
      <vt:lpstr>PowerPoint-presentasjon</vt:lpstr>
      <vt:lpstr>Nordmøre</vt:lpstr>
      <vt:lpstr>Pendlarstraumar </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MR Fylke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Ole Helge Haugen</dc:creator>
  <cp:lastModifiedBy>Ole Helge Haugen</cp:lastModifiedBy>
  <cp:revision>101</cp:revision>
  <dcterms:created xsi:type="dcterms:W3CDTF">2014-01-02T07:32:49Z</dcterms:created>
  <dcterms:modified xsi:type="dcterms:W3CDTF">2015-02-25T07:58:27Z</dcterms:modified>
</cp:coreProperties>
</file>