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60" r:id="rId4"/>
    <p:sldId id="261" r:id="rId5"/>
    <p:sldId id="287" r:id="rId6"/>
    <p:sldId id="268" r:id="rId7"/>
    <p:sldId id="269" r:id="rId8"/>
    <p:sldId id="272" r:id="rId9"/>
    <p:sldId id="276" r:id="rId10"/>
    <p:sldId id="294" r:id="rId11"/>
    <p:sldId id="277" r:id="rId12"/>
    <p:sldId id="263" r:id="rId13"/>
    <p:sldId id="290" r:id="rId14"/>
    <p:sldId id="281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266" r:id="rId23"/>
    <p:sldId id="293" r:id="rId24"/>
    <p:sldId id="279" r:id="rId25"/>
    <p:sldId id="292" r:id="rId26"/>
    <p:sldId id="295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>
      <p:cViewPr varScale="1">
        <p:scale>
          <a:sx n="111" d="100"/>
          <a:sy n="111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regnear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Alt i alt, hvor fornøyd eller misfornøyd er du med Arena Sunnmøre?</c:v>
                </c:pt>
              </c:strCache>
            </c:strRef>
          </c:tx>
          <c:spPr>
            <a:solidFill>
              <a:srgbClr val="4682B4"/>
            </a:solidFill>
            <a:ln>
              <a:solidFill>
                <a:srgbClr val="4682B4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4682B4"/>
              </a:solidFill>
            </c:spPr>
          </c:dPt>
          <c:dPt>
            <c:idx val="1"/>
            <c:invertIfNegative val="1"/>
            <c:bubble3D val="0"/>
            <c:spPr>
              <a:solidFill>
                <a:srgbClr val="9ACD32"/>
              </a:solidFill>
            </c:spPr>
          </c:dPt>
          <c:dPt>
            <c:idx val="2"/>
            <c:invertIfNegative val="1"/>
            <c:bubble3D val="0"/>
            <c:spPr>
              <a:solidFill>
                <a:srgbClr val="708090"/>
              </a:solidFill>
            </c:spPr>
          </c:dPt>
          <c:dPt>
            <c:idx val="3"/>
            <c:invertIfNegative val="1"/>
            <c:bubble3D val="0"/>
            <c:spPr>
              <a:solidFill>
                <a:srgbClr val="CD853F"/>
              </a:solidFill>
            </c:spPr>
          </c:dPt>
          <c:dPt>
            <c:idx val="4"/>
            <c:invertIfNegative val="1"/>
            <c:bubble3D val="0"/>
            <c:spPr>
              <a:solidFill>
                <a:srgbClr val="B22222"/>
              </a:solidFill>
            </c:spPr>
          </c:dPt>
          <c:dPt>
            <c:idx val="5"/>
            <c:invertIfNegative val="1"/>
            <c:bubble3D val="0"/>
            <c:spPr>
              <a:solidFill>
                <a:srgbClr val="FFA500"/>
              </a:solidFill>
            </c:spPr>
          </c:dPt>
          <c:dPt>
            <c:idx val="6"/>
            <c:invertIfNegative val="1"/>
            <c:bubble3D val="0"/>
            <c:spPr>
              <a:solidFill>
                <a:srgbClr val="A1A1A1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0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</c:v>
                </c:pt>
                <c:pt idx="1">
                  <c:v>0.94339622641509435</c:v>
                </c:pt>
                <c:pt idx="2">
                  <c:v>6.6037735849056602</c:v>
                </c:pt>
                <c:pt idx="3">
                  <c:v>22.641509433962263</c:v>
                </c:pt>
                <c:pt idx="4">
                  <c:v>37.735849056603776</c:v>
                </c:pt>
                <c:pt idx="5">
                  <c:v>30.188679245283019</c:v>
                </c:pt>
                <c:pt idx="6">
                  <c:v>1.8867924528301887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4682B4"/>
                    </a:solidFill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2310272"/>
        <c:axId val="42320256"/>
      </c:barChart>
      <c:catAx>
        <c:axId val="42310272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42320256"/>
        <c:crosses val="autoZero"/>
        <c:auto val="1"/>
        <c:lblAlgn val="ctr"/>
        <c:lblOffset val="100"/>
        <c:noMultiLvlLbl val="1"/>
      </c:catAx>
      <c:valAx>
        <c:axId val="42320256"/>
        <c:scaling>
          <c:orientation val="minMax"/>
          <c:max val="100"/>
        </c:scaling>
        <c:delete val="0"/>
        <c:axPos val="l"/>
        <c:majorGridlines>
          <c:spPr>
            <a:ln w="12700" cmpd="sng">
              <a:solidFill>
                <a:srgbClr val="D3D3D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nb-NO"/>
                  <a:t>Prosent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42310272"/>
        <c:crosses val="autoZero"/>
        <c:crossBetween val="between"/>
        <c:dispUnits>
          <c:builtInUnit val="hundreds"/>
        </c:dispUnits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Målet med Arena Sunnmøre var å legge et godt grunnlag for det videre arbeidet med kommunereformen på Sunnmøre, både lokalt og regionalt. I hvilken grad mener du Arena Sunnmøre bidro til dette?</c:v>
                </c:pt>
              </c:strCache>
            </c:strRef>
          </c:tx>
          <c:spPr>
            <a:solidFill>
              <a:srgbClr val="4682B4"/>
            </a:solidFill>
            <a:ln>
              <a:solidFill>
                <a:srgbClr val="4682B4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4682B4"/>
              </a:solidFill>
            </c:spPr>
          </c:dPt>
          <c:dPt>
            <c:idx val="1"/>
            <c:invertIfNegative val="1"/>
            <c:bubble3D val="0"/>
            <c:spPr>
              <a:solidFill>
                <a:srgbClr val="9ACD32"/>
              </a:solidFill>
            </c:spPr>
          </c:dPt>
          <c:dPt>
            <c:idx val="2"/>
            <c:invertIfNegative val="1"/>
            <c:bubble3D val="0"/>
            <c:spPr>
              <a:solidFill>
                <a:srgbClr val="708090"/>
              </a:solidFill>
            </c:spPr>
          </c:dPt>
          <c:dPt>
            <c:idx val="3"/>
            <c:invertIfNegative val="1"/>
            <c:bubble3D val="0"/>
            <c:spPr>
              <a:solidFill>
                <a:srgbClr val="CD853F"/>
              </a:solidFill>
            </c:spPr>
          </c:dPt>
          <c:dPt>
            <c:idx val="4"/>
            <c:invertIfNegative val="1"/>
            <c:bubble3D val="0"/>
            <c:spPr>
              <a:solidFill>
                <a:srgbClr val="B22222"/>
              </a:solidFill>
            </c:spPr>
          </c:dPt>
          <c:dPt>
            <c:idx val="5"/>
            <c:invertIfNegative val="1"/>
            <c:bubble3D val="0"/>
            <c:spPr>
              <a:solidFill>
                <a:srgbClr val="FFA500"/>
              </a:solidFill>
            </c:spPr>
          </c:dPt>
          <c:dPt>
            <c:idx val="6"/>
            <c:invertIfNegative val="1"/>
            <c:bubble3D val="0"/>
            <c:spPr>
              <a:solidFill>
                <a:srgbClr val="A1A1A1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0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</c:v>
                </c:pt>
                <c:pt idx="1">
                  <c:v>3.7735849056603774</c:v>
                </c:pt>
                <c:pt idx="2">
                  <c:v>10.377358490566039</c:v>
                </c:pt>
                <c:pt idx="3">
                  <c:v>25.471698113207548</c:v>
                </c:pt>
                <c:pt idx="4">
                  <c:v>39.622641509433961</c:v>
                </c:pt>
                <c:pt idx="5">
                  <c:v>20.754716981132077</c:v>
                </c:pt>
                <c:pt idx="6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4682B4"/>
                    </a:solidFill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3532672"/>
        <c:axId val="153534464"/>
      </c:barChart>
      <c:catAx>
        <c:axId val="153532672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153534464"/>
        <c:crosses val="autoZero"/>
        <c:auto val="1"/>
        <c:lblAlgn val="ctr"/>
        <c:lblOffset val="100"/>
        <c:noMultiLvlLbl val="1"/>
      </c:catAx>
      <c:valAx>
        <c:axId val="153534464"/>
        <c:scaling>
          <c:orientation val="minMax"/>
          <c:max val="100"/>
        </c:scaling>
        <c:delete val="0"/>
        <c:axPos val="l"/>
        <c:majorGridlines>
          <c:spPr>
            <a:ln w="12700" cmpd="sng">
              <a:solidFill>
                <a:srgbClr val="D3D3D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nb-NO"/>
                  <a:t>Prosent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153532672"/>
        <c:crosses val="autoZero"/>
        <c:crossBetween val="between"/>
        <c:dispUnits>
          <c:builtInUnit val="hundreds"/>
        </c:dispUnits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 hvilken grad mener du at det er behov for flere slike konferanser i forbindelse med arbeidet med kommunereformen?</c:v>
                </c:pt>
              </c:strCache>
            </c:strRef>
          </c:tx>
          <c:spPr>
            <a:solidFill>
              <a:srgbClr val="4682B4"/>
            </a:solidFill>
            <a:ln>
              <a:solidFill>
                <a:srgbClr val="4682B4"/>
              </a:solidFill>
            </a:ln>
          </c:spPr>
          <c:invertIfNegative val="1"/>
          <c:dPt>
            <c:idx val="0"/>
            <c:invertIfNegative val="1"/>
            <c:bubble3D val="0"/>
            <c:spPr>
              <a:solidFill>
                <a:srgbClr val="4682B4"/>
              </a:solidFill>
            </c:spPr>
          </c:dPt>
          <c:dPt>
            <c:idx val="1"/>
            <c:invertIfNegative val="1"/>
            <c:bubble3D val="0"/>
            <c:spPr>
              <a:solidFill>
                <a:srgbClr val="9ACD32"/>
              </a:solidFill>
            </c:spPr>
          </c:dPt>
          <c:dPt>
            <c:idx val="2"/>
            <c:invertIfNegative val="1"/>
            <c:bubble3D val="0"/>
            <c:spPr>
              <a:solidFill>
                <a:srgbClr val="708090"/>
              </a:solidFill>
            </c:spPr>
          </c:dPt>
          <c:dPt>
            <c:idx val="3"/>
            <c:invertIfNegative val="1"/>
            <c:bubble3D val="0"/>
            <c:spPr>
              <a:solidFill>
                <a:srgbClr val="CD853F"/>
              </a:solidFill>
            </c:spPr>
          </c:dPt>
          <c:dPt>
            <c:idx val="4"/>
            <c:invertIfNegative val="1"/>
            <c:bubble3D val="0"/>
            <c:spPr>
              <a:solidFill>
                <a:srgbClr val="B22222"/>
              </a:solidFill>
            </c:spPr>
          </c:dPt>
          <c:dPt>
            <c:idx val="5"/>
            <c:invertIfNegative val="1"/>
            <c:bubble3D val="0"/>
            <c:spPr>
              <a:solidFill>
                <a:srgbClr val="FFA500"/>
              </a:solidFill>
            </c:spPr>
          </c:dPt>
          <c:dPt>
            <c:idx val="6"/>
            <c:invertIfNegative val="1"/>
            <c:bubble3D val="0"/>
            <c:spPr>
              <a:solidFill>
                <a:srgbClr val="A1A1A1"/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0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0.96153846153846156</c:v>
                </c:pt>
                <c:pt idx="1">
                  <c:v>3.8461538461538463</c:v>
                </c:pt>
                <c:pt idx="2">
                  <c:v>7.6923076923076925</c:v>
                </c:pt>
                <c:pt idx="3">
                  <c:v>26.923076923076923</c:v>
                </c:pt>
                <c:pt idx="4">
                  <c:v>32.692307692307693</c:v>
                </c:pt>
                <c:pt idx="5">
                  <c:v>27.884615384615383</c:v>
                </c:pt>
                <c:pt idx="6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solidFill>
                      <a:srgbClr val="4682B4"/>
                    </a:solidFill>
                  </a:ln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53478272"/>
        <c:axId val="153479808"/>
      </c:barChart>
      <c:catAx>
        <c:axId val="153478272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153479808"/>
        <c:crosses val="autoZero"/>
        <c:auto val="1"/>
        <c:lblAlgn val="ctr"/>
        <c:lblOffset val="100"/>
        <c:noMultiLvlLbl val="1"/>
      </c:catAx>
      <c:valAx>
        <c:axId val="153479808"/>
        <c:scaling>
          <c:orientation val="minMax"/>
          <c:max val="100"/>
        </c:scaling>
        <c:delete val="0"/>
        <c:axPos val="l"/>
        <c:majorGridlines>
          <c:spPr>
            <a:ln w="12700" cmpd="sng">
              <a:solidFill>
                <a:srgbClr val="D3D3D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nb-NO"/>
                  <a:t>Prosent</a:t>
                </a:r>
              </a:p>
            </c:rich>
          </c:tx>
          <c:layout/>
          <c:overlay val="0"/>
        </c:title>
        <c:numFmt formatCode="0%" sourceLinked="0"/>
        <c:majorTickMark val="cross"/>
        <c:minorTickMark val="cross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nb-NO"/>
          </a:p>
        </c:txPr>
        <c:crossAx val="153478272"/>
        <c:crosses val="autoZero"/>
        <c:crossBetween val="between"/>
        <c:dispUnits>
          <c:builtInUnit val="hundreds"/>
        </c:dispUnits>
      </c:valAx>
    </c:plotArea>
    <c:plotVisOnly val="1"/>
    <c:dispBlanksAs val="zero"/>
    <c:showDLblsOverMax val="1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812F5-E731-43B5-BA18-7188E63CF668}" type="datetimeFigureOut">
              <a:rPr lang="nb-NO" smtClean="0"/>
              <a:t>06.11.2014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1DAD8-8E39-40D8-A758-B281AE5F107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377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F4C5A-12B8-477A-B36D-356F2C801F5C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28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E1B74-1B3C-4FF7-AF3B-E36D3100C46B}" type="slidenum">
              <a:rPr lang="nb-NO" smtClean="0">
                <a:solidFill>
                  <a:prstClr val="black"/>
                </a:solidFill>
              </a:rPr>
              <a:pPr/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8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1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15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9856"/>
            <a:ext cx="8229600" cy="998984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49052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pe 6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525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5787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1723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uppe 5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4960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uppe 4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5053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510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21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uppe 7"/>
          <p:cNvGrpSpPr/>
          <p:nvPr userDrawn="1"/>
        </p:nvGrpSpPr>
        <p:grpSpPr>
          <a:xfrm>
            <a:off x="-7937" y="-27384"/>
            <a:ext cx="9151937" cy="676275"/>
            <a:chOff x="-7937" y="-27384"/>
            <a:chExt cx="9151937" cy="6762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139"/>
            <a:stretch/>
          </p:blipFill>
          <p:spPr bwMode="auto">
            <a:xfrm>
              <a:off x="0" y="-27384"/>
              <a:ext cx="9144000" cy="676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 descr="\\Storage1s\trykkeriet\Hege Kirkbak\ÅRU\Ny logo\kun bro tiff.g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1" t="90306" r="7353"/>
            <a:stretch/>
          </p:blipFill>
          <p:spPr bwMode="auto">
            <a:xfrm>
              <a:off x="-7937" y="-27384"/>
              <a:ext cx="9144000" cy="66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15799"/>
              <a:ext cx="1532037" cy="43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049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8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C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67544" y="217616"/>
            <a:ext cx="8229600" cy="547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>
            <a:normAutofit/>
          </a:bodyPr>
          <a:lstStyle>
            <a:lvl1pPr>
              <a:defRPr lang="en-US" sz="1800" kern="1200" cap="none" spc="-100" baseline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9" name="Cont1"/>
          <p:cNvSpPr>
            <a:spLocks noGrp="1"/>
          </p:cNvSpPr>
          <p:nvPr>
            <p:ph sz="quarter" idx="14"/>
          </p:nvPr>
        </p:nvSpPr>
        <p:spPr>
          <a:xfrm>
            <a:off x="467544" y="836712"/>
            <a:ext cx="8207375" cy="3096344"/>
          </a:xfrm>
        </p:spPr>
        <p:txBody>
          <a:bodyPr anchor="ctr">
            <a:normAutofit/>
          </a:bodyPr>
          <a:lstStyle>
            <a:lvl1pPr marL="11430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Cont"/>
          <p:cNvSpPr>
            <a:spLocks noGrp="1"/>
          </p:cNvSpPr>
          <p:nvPr>
            <p:ph sz="quarter" idx="15"/>
          </p:nvPr>
        </p:nvSpPr>
        <p:spPr>
          <a:xfrm>
            <a:off x="467544" y="4005064"/>
            <a:ext cx="8207375" cy="2376264"/>
          </a:xfrm>
          <a:noFill/>
          <a:ln>
            <a:noFill/>
          </a:ln>
        </p:spPr>
        <p:txBody>
          <a:bodyPr anchor="t">
            <a:normAutofit/>
          </a:bodyPr>
          <a:lstStyle>
            <a:lvl1pPr marL="11430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Warn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3068638"/>
            <a:ext cx="8642350" cy="5762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>
              <a:defRPr sz="1800">
                <a:solidFill>
                  <a:srgbClr val="FF0000"/>
                </a:solidFill>
              </a:defRPr>
            </a:lvl3pPr>
            <a:lvl4pPr>
              <a:defRPr sz="1800">
                <a:solidFill>
                  <a:srgbClr val="FF0000"/>
                </a:solidFill>
              </a:defRPr>
            </a:lvl4pPr>
            <a:lvl5pPr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Warning</a:t>
            </a:r>
            <a:endParaRPr lang="el-GR"/>
          </a:p>
        </p:txBody>
      </p:sp>
      <p:sp>
        <p:nvSpPr>
          <p:cNvPr id="8" name="RepTitle"/>
          <p:cNvSpPr>
            <a:spLocks noGrp="1"/>
          </p:cNvSpPr>
          <p:nvPr>
            <p:ph sz="quarter" idx="16" hasCustomPrompt="1"/>
          </p:nvPr>
        </p:nvSpPr>
        <p:spPr>
          <a:xfrm>
            <a:off x="0" y="2523"/>
            <a:ext cx="9144000" cy="228254"/>
          </a:xfrm>
          <a:noFill/>
          <a:ln>
            <a:noFill/>
          </a:ln>
        </p:spPr>
        <p:txBody>
          <a:bodyPr>
            <a:noAutofit/>
          </a:bodyPr>
          <a:lstStyle>
            <a:lvl1pPr marL="114300" indent="0"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sz="1200" smtClean="0"/>
              <a:t>Report Title</a:t>
            </a:r>
            <a:endParaRPr lang="el-GR"/>
          </a:p>
        </p:txBody>
      </p:sp>
      <p:sp>
        <p:nvSpPr>
          <p:cNvPr id="11" name="MetaFoot"/>
          <p:cNvSpPr>
            <a:spLocks noGrp="1"/>
          </p:cNvSpPr>
          <p:nvPr>
            <p:ph sz="quarter" idx="17"/>
          </p:nvPr>
        </p:nvSpPr>
        <p:spPr>
          <a:xfrm>
            <a:off x="2557" y="6669360"/>
            <a:ext cx="6121251" cy="188640"/>
          </a:xfrm>
        </p:spPr>
        <p:txBody>
          <a:bodyPr anchor="ctr">
            <a:noAutofit/>
          </a:bodyPr>
          <a:lstStyle>
            <a:lvl1pPr marL="1143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defRPr lang="el-GR" sz="1000">
                <a:solidFill>
                  <a:srgbClr val="7F7F7F"/>
                </a:solidFill>
                <a:cs typeface="Angsana New" panose="02020603050405020304" pitchFamily="18" charset="-34"/>
              </a:defRPr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itchFamily="34" charset="0"/>
              <a:buNone/>
              <a:defRPr/>
            </a:pPr>
            <a:endParaRPr lang="el-GR" smtClean="0"/>
          </a:p>
        </p:txBody>
      </p:sp>
    </p:spTree>
    <p:extLst>
      <p:ext uri="{BB962C8B-B14F-4D97-AF65-F5344CB8AC3E}">
        <p14:creationId xmlns:p14="http://schemas.microsoft.com/office/powerpoint/2010/main" val="19310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39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73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2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3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2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2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A3640-1DBF-4CC8-B578-78A533C43DB1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DF307-6C47-438C-B154-A1AC178A030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17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A5CBB-8E97-4D26-BF3D-73448010F407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06.11.2014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9AB2-F2DA-4E81-8316-99C3C3CD3F1A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mp.no/nyheter/article10164260.ece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1" t="21685" r="42251" b="9214"/>
          <a:stretch/>
        </p:blipFill>
        <p:spPr bwMode="auto">
          <a:xfrm>
            <a:off x="-36512" y="-97436"/>
            <a:ext cx="9180512" cy="689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Kommunereform på Sunnmøre</a:t>
            </a:r>
            <a:endParaRPr lang="nb-NO" sz="48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68688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nb-NO" dirty="0" smtClean="0">
                <a:solidFill>
                  <a:schemeClr val="tx1"/>
                </a:solidFill>
              </a:rPr>
              <a:t>05.11.14</a:t>
            </a:r>
            <a:br>
              <a:rPr lang="nb-NO" dirty="0" smtClean="0">
                <a:solidFill>
                  <a:schemeClr val="tx1"/>
                </a:solidFill>
              </a:rPr>
            </a:br>
            <a:r>
              <a:rPr lang="nb-NO" dirty="0">
                <a:solidFill>
                  <a:schemeClr val="tx1"/>
                </a:solidFill>
              </a:rPr>
              <a:t/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dirty="0" smtClean="0">
                <a:solidFill>
                  <a:schemeClr val="tx1"/>
                </a:solidFill>
              </a:rPr>
              <a:t>orientering på fylkesmannens tenketank</a:t>
            </a:r>
          </a:p>
          <a:p>
            <a:r>
              <a:rPr lang="nb-NO" sz="3000" i="1" dirty="0" smtClean="0">
                <a:solidFill>
                  <a:schemeClr val="tx1"/>
                </a:solidFill>
              </a:rPr>
              <a:t>Anne Mette Liavaag, r</a:t>
            </a:r>
            <a:r>
              <a:rPr lang="nb-NO" i="1" dirty="0" smtClean="0">
                <a:solidFill>
                  <a:schemeClr val="tx1"/>
                </a:solidFill>
              </a:rPr>
              <a:t>ådgiver </a:t>
            </a:r>
            <a:endParaRPr lang="nb-NO" i="1" dirty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024336" cy="85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0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Videre planer for 2014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 smtClean="0"/>
              <a:t>Dialogmøter/møteplasser:</a:t>
            </a:r>
          </a:p>
          <a:p>
            <a:pPr lvl="1"/>
            <a:r>
              <a:rPr lang="nb-NO" dirty="0" smtClean="0"/>
              <a:t>27</a:t>
            </a:r>
            <a:r>
              <a:rPr lang="nb-NO" dirty="0"/>
              <a:t>. – 28. november, «Status og utfordringer for enkeltkommunene» </a:t>
            </a:r>
          </a:p>
          <a:p>
            <a:pPr lvl="1"/>
            <a:r>
              <a:rPr lang="nb-NO" dirty="0" smtClean="0"/>
              <a:t>12. desember «Hvem skal gjøre hva?»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med </a:t>
            </a:r>
            <a:r>
              <a:rPr lang="nb-NO" dirty="0" smtClean="0"/>
              <a:t>Halvor </a:t>
            </a:r>
            <a:r>
              <a:rPr lang="nb-NO" dirty="0" err="1" smtClean="0"/>
              <a:t>Holmli</a:t>
            </a:r>
            <a:r>
              <a:rPr lang="nb-NO" dirty="0" smtClean="0"/>
              <a:t> og Jørgen Amdam.</a:t>
            </a:r>
          </a:p>
          <a:p>
            <a:r>
              <a:rPr lang="nb-NO" dirty="0"/>
              <a:t>Utfordringsnotat </a:t>
            </a:r>
          </a:p>
          <a:p>
            <a:pPr lvl="1"/>
            <a:r>
              <a:rPr lang="nb-NO" dirty="0"/>
              <a:t>Bidra til å gi kommunene kunnskap om innholdet og konsekvensene av reformen. </a:t>
            </a:r>
          </a:p>
          <a:p>
            <a:pPr lvl="1"/>
            <a:r>
              <a:rPr lang="nb-NO" dirty="0"/>
              <a:t>Bidra til gode diskusjoner og gode lokale prosesser. </a:t>
            </a:r>
          </a:p>
          <a:p>
            <a:pPr lvl="1"/>
            <a:r>
              <a:rPr lang="nb-NO" dirty="0"/>
              <a:t>Bidra til et best mulig beslutningsgrunnlag.</a:t>
            </a:r>
          </a:p>
          <a:p>
            <a:pPr lvl="1"/>
            <a:r>
              <a:rPr lang="nb-NO" dirty="0"/>
              <a:t>Avlaste administrasjonen i kommunene</a:t>
            </a:r>
            <a:r>
              <a:rPr lang="nb-NO" dirty="0" smtClean="0"/>
              <a:t>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6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998984"/>
          </a:xfrm>
        </p:spPr>
        <p:txBody>
          <a:bodyPr/>
          <a:lstStyle/>
          <a:p>
            <a:r>
              <a:rPr lang="nb-NO" dirty="0" smtClean="0"/>
              <a:t>Utfordringsnotat, innhold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281339"/>
          </a:xfrm>
        </p:spPr>
        <p:txBody>
          <a:bodyPr>
            <a:noAutofit/>
          </a:bodyPr>
          <a:lstStyle/>
          <a:p>
            <a:r>
              <a:rPr lang="nb-NO" sz="2000" dirty="0" smtClean="0"/>
              <a:t>Fakta</a:t>
            </a:r>
          </a:p>
          <a:p>
            <a:pPr lvl="1"/>
            <a:r>
              <a:rPr lang="nb-NO" sz="1600" dirty="0" smtClean="0"/>
              <a:t>Bakgrunn og mål for kommunereformen</a:t>
            </a:r>
          </a:p>
          <a:p>
            <a:pPr lvl="1"/>
            <a:r>
              <a:rPr lang="nb-NO" sz="1600" dirty="0" smtClean="0"/>
              <a:t>Ekspertgruppas konklusjoner</a:t>
            </a:r>
          </a:p>
          <a:p>
            <a:pPr lvl="1"/>
            <a:r>
              <a:rPr lang="nb-NO" sz="1600" dirty="0" smtClean="0"/>
              <a:t>Dagens kommunestruktur på Sunnmøre</a:t>
            </a:r>
          </a:p>
          <a:p>
            <a:pPr lvl="1"/>
            <a:r>
              <a:rPr lang="nb-NO" sz="1600" dirty="0" smtClean="0"/>
              <a:t>Resultater av innbyggerundersøkelsen</a:t>
            </a:r>
          </a:p>
          <a:p>
            <a:pPr lvl="1"/>
            <a:r>
              <a:rPr lang="nb-NO" sz="1600" dirty="0" smtClean="0"/>
              <a:t>Status for interkommunalt samarbeid</a:t>
            </a:r>
          </a:p>
          <a:p>
            <a:pPr lvl="1"/>
            <a:r>
              <a:rPr lang="nb-NO" sz="1600" dirty="0" smtClean="0"/>
              <a:t>Utviklingstrekk, demografi og befolkningsstatistikk</a:t>
            </a:r>
          </a:p>
          <a:p>
            <a:r>
              <a:rPr lang="nb-NO" sz="2000" dirty="0" smtClean="0"/>
              <a:t>Utfordringer og anbefalinger</a:t>
            </a:r>
          </a:p>
          <a:p>
            <a:pPr lvl="1"/>
            <a:r>
              <a:rPr lang="nb-NO" sz="1600" dirty="0" smtClean="0"/>
              <a:t>Analyse av den enkelte kommunes utfordringer knyttet til kommunereformen</a:t>
            </a:r>
          </a:p>
          <a:p>
            <a:pPr lvl="1"/>
            <a:r>
              <a:rPr lang="nb-NO" sz="1600" dirty="0" smtClean="0"/>
              <a:t>Anbefalinger til lokale prosesser fram mot ny kommunestruktur</a:t>
            </a:r>
          </a:p>
          <a:p>
            <a:pPr lvl="1"/>
            <a:r>
              <a:rPr lang="nb-NO" sz="1600" dirty="0" smtClean="0"/>
              <a:t>Økonomiske virkemidler og lokale / regionale konsekvenser</a:t>
            </a:r>
          </a:p>
          <a:p>
            <a:pPr lvl="1"/>
            <a:r>
              <a:rPr lang="nb-NO" sz="1600" dirty="0" smtClean="0"/>
              <a:t>Konsekvenser for tjenesteproduksjon, økonomi og rollen som samfunns- og næringsutvikler</a:t>
            </a:r>
          </a:p>
          <a:p>
            <a:pPr lvl="1"/>
            <a:r>
              <a:rPr lang="nb-NO" sz="1600" dirty="0" smtClean="0"/>
              <a:t>Prognoser for bosettingsmønster, senterstruktur og folketallsutvikling  </a:t>
            </a:r>
          </a:p>
          <a:p>
            <a:pPr lvl="1"/>
            <a:r>
              <a:rPr lang="nb-NO" sz="1600" dirty="0" smtClean="0"/>
              <a:t>Konsekvenser for lokalpolitisk styring og deltagelse i demokratiske prosesser</a:t>
            </a:r>
          </a:p>
          <a:p>
            <a:pPr lvl="1"/>
            <a:r>
              <a:rPr lang="nb-NO" sz="1600" dirty="0" smtClean="0"/>
              <a:t>Byens rolle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40032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status?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474840" cy="4065315"/>
          </a:xfrm>
        </p:spPr>
        <p:txBody>
          <a:bodyPr/>
          <a:lstStyle/>
          <a:p>
            <a:r>
              <a:rPr lang="nb-NO" dirty="0" smtClean="0"/>
              <a:t>«På ballen»</a:t>
            </a:r>
          </a:p>
          <a:p>
            <a:r>
              <a:rPr lang="nb-NO" dirty="0" smtClean="0"/>
              <a:t>Gode lokale prosesser</a:t>
            </a:r>
          </a:p>
          <a:p>
            <a:r>
              <a:rPr lang="nb-NO" dirty="0" smtClean="0"/>
              <a:t>«Nabopraten» er i gang</a:t>
            </a:r>
          </a:p>
          <a:p>
            <a:r>
              <a:rPr lang="nb-NO" dirty="0" smtClean="0"/>
              <a:t>Regionrådet støttespiller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15366" name="Picture 6" descr="http://www.moldefk.no/di/library/molde/37/bd/mfk-aafk-gulbrandsen_1r2bns642u8rc1pew97mrlxxgd.jpg?t=207245112&amp;w=940&amp;quality=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r="3897"/>
          <a:stretch/>
        </p:blipFill>
        <p:spPr bwMode="auto">
          <a:xfrm>
            <a:off x="4776016" y="2208780"/>
            <a:ext cx="4194690" cy="2876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4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9498" r="17790" b="4570"/>
          <a:stretch/>
        </p:blipFill>
        <p:spPr bwMode="auto">
          <a:xfrm>
            <a:off x="179512" y="188640"/>
            <a:ext cx="8687645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88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6970" r="18843" b="5794"/>
          <a:stretch/>
        </p:blipFill>
        <p:spPr bwMode="auto">
          <a:xfrm>
            <a:off x="755576" y="404664"/>
            <a:ext cx="789207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92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t="5970" r="18192" b="7858"/>
          <a:stretch/>
        </p:blipFill>
        <p:spPr bwMode="auto">
          <a:xfrm>
            <a:off x="179512" y="188640"/>
            <a:ext cx="864977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3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5586" r="20815" b="3930"/>
          <a:stretch/>
        </p:blipFill>
        <p:spPr bwMode="auto">
          <a:xfrm>
            <a:off x="179512" y="116632"/>
            <a:ext cx="7848872" cy="639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5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5" t="5648" r="17971" b="4706"/>
          <a:stretch/>
        </p:blipFill>
        <p:spPr bwMode="auto">
          <a:xfrm>
            <a:off x="395536" y="188640"/>
            <a:ext cx="7992888" cy="619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6246" r="17802" b="4582"/>
          <a:stretch/>
        </p:blipFill>
        <p:spPr bwMode="auto">
          <a:xfrm>
            <a:off x="611560" y="452200"/>
            <a:ext cx="7848872" cy="600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8" t="6638" r="23819" b="9232"/>
          <a:stretch/>
        </p:blipFill>
        <p:spPr bwMode="auto">
          <a:xfrm>
            <a:off x="755576" y="165642"/>
            <a:ext cx="7488832" cy="62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3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4" r="14975"/>
          <a:stretch/>
        </p:blipFill>
        <p:spPr bwMode="auto">
          <a:xfrm>
            <a:off x="5760931" y="1978158"/>
            <a:ext cx="3280408" cy="3539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Regionrådets rolle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5482952" cy="4281339"/>
          </a:xfrm>
        </p:spPr>
        <p:txBody>
          <a:bodyPr>
            <a:normAutofit lnSpcReduction="10000"/>
          </a:bodyPr>
          <a:lstStyle/>
          <a:p>
            <a:r>
              <a:rPr lang="nb-NO" sz="2400" dirty="0" smtClean="0"/>
              <a:t>Vedtak i styret og representantskapet: </a:t>
            </a:r>
            <a:r>
              <a:rPr lang="nb-NO" sz="2400" i="1" dirty="0" smtClean="0"/>
              <a:t>«regionrådet skal ha en offensiv rolle»</a:t>
            </a:r>
          </a:p>
          <a:p>
            <a:endParaRPr lang="nb-NO" sz="2400" dirty="0" smtClean="0"/>
          </a:p>
          <a:p>
            <a:r>
              <a:rPr lang="nb-NO" sz="2400" dirty="0"/>
              <a:t>Bidra til å styrke kommunenes 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kapasitet </a:t>
            </a:r>
            <a:r>
              <a:rPr lang="nb-NO" sz="2400" dirty="0"/>
              <a:t>til å møte reformen </a:t>
            </a:r>
            <a:r>
              <a:rPr lang="nb-NO" sz="2400" dirty="0" smtClean="0"/>
              <a:t/>
            </a:r>
            <a:br>
              <a:rPr lang="nb-NO" sz="2400" dirty="0" smtClean="0"/>
            </a:br>
            <a:r>
              <a:rPr lang="nb-NO" sz="2400" dirty="0" smtClean="0"/>
              <a:t>på </a:t>
            </a:r>
            <a:r>
              <a:rPr lang="nb-NO" sz="2400" dirty="0"/>
              <a:t>en best mulig måte</a:t>
            </a:r>
          </a:p>
          <a:p>
            <a:pPr lvl="1"/>
            <a:r>
              <a:rPr lang="nb-NO" sz="2000" dirty="0"/>
              <a:t>Møteplasser/prosessarbeid </a:t>
            </a:r>
          </a:p>
          <a:p>
            <a:pPr lvl="1"/>
            <a:r>
              <a:rPr lang="nb-NO" sz="2000" dirty="0"/>
              <a:t>Kunnskapsproduksjon</a:t>
            </a:r>
          </a:p>
          <a:p>
            <a:pPr lvl="1"/>
            <a:r>
              <a:rPr lang="nb-NO" sz="2000" dirty="0" smtClean="0"/>
              <a:t>Kunnskapsformidling</a:t>
            </a:r>
          </a:p>
          <a:p>
            <a:pPr lvl="1"/>
            <a:endParaRPr lang="nb-NO" sz="2000" dirty="0"/>
          </a:p>
          <a:p>
            <a:r>
              <a:rPr lang="nb-NO" sz="2400" dirty="0" smtClean="0"/>
              <a:t>Formell legitimitet         reell legitimitet </a:t>
            </a:r>
          </a:p>
          <a:p>
            <a:endParaRPr lang="nb-NO" sz="2400" dirty="0" smtClean="0"/>
          </a:p>
          <a:p>
            <a:endParaRPr lang="nb-NO" sz="2400" dirty="0" smtClean="0"/>
          </a:p>
        </p:txBody>
      </p:sp>
      <p:sp>
        <p:nvSpPr>
          <p:cNvPr id="5" name="AutoShape 2" descr="data:image/jpeg;base64,/9j/4AAQSkZJRgABAQAAAQABAAD/2wCEAAkGBxQTEhUTEhQWFhUXFxobFxgVGBoXHhwZGhgaFxcgHBcYHCggGxslHBgaITEiJSkrLi4uGB8zODMsNygtLiwBCgoKDg0OFxAQGywcHCQsLCwsLCwsLCwsLCwsLCwsLCwsLCwsLCwsLCwsLCwsLCwsLCwsLCwsLCwsLCwsLCwsLP/AABEIALcBEwMBIgACEQEDEQH/xAAbAAACAwEBAQAAAAAAAAAAAAAEBQIDBgABB//EAEMQAAECBAQDBQcBBgQEBwAAAAECEQADITEEEkFRBSJhE3GBkaEGMkKxwdHwFCNSYnKC4QczsvEVJJKiFjRDRHOTs//EABgBAAMBAQAAAAAAAAAAAAAAAAABAgME/8QAIBEBAQACAwEAAwEBAAAAAAAAAAECERIhMQMTQVFhMv/aAAwDAQACEQMRAD8AQqXSPJb9POBwqkQExjCaDFGPUqqIG7SkRVNgLbR4WbDGTNjO4abQVhhh50MztE2OMyBJa48XMhAwkTIfSTQd0ZfCzI0eHVQQyoomIvHhVEHgEWPHPEHjwqgNN4ioxAqjP472lMhT4jDTpUhmM3lmgKej9iVMgjU1cikPZetApUUrXFGEx0ucnPJmImIdsyC9bsdQehYxNdYZXpSuYdCfCB5nrEeJY+XICO0PNMWlEtIuolQTQbB6mCFIipYVlUgt+fQ3iBWPz8tFi5b6iIKQwpeHsnFIazfnf9I9WHLk1318TcnreKFHR/WPQqt4AIyil6Wqb9DpHqg5JJrqSyn8RpFKW3fujsUvs5S5gBdI5cxYZiQEuWs5B7ng2NMv7Yca/wAzDj/LSwmkUchjlKhcOwy6lPhGRkYhC1/s0uwZ1USHr7tia6h+kE8dUiaAO3UQDUIAKSagnSrm5JtasCYTChQAzA/wgqGrh8o+oescf1zaYxr/AGbwIl4dxQIUolZc3bMdzRx1yiOxnHUywQhAYCmd38gGA0vAkyacpQhIyhKEpJUaBCiTRNKm4/hG0dh+GofNNSVKeiSvlANnCWJVTcCMplcrJKvonz/qJpypShayVKcE62cAlr384bcN4VLlqQZpDhQ5mBIt7qAOYX3DXg6WiSg8kkBZoS5J9XAdq9CIF4rjMsznDHKMoDAZXJYNcgkve8VnbJ0JYeYzjUohQEpTkFLnKksQzukuPAAxjuxUpTIUlw3gB0rFkzHpJYFX8stL+FfnXWPEnEKSyEoQ4FO0ST0zVoejCFJl7T8anDGWhCUzJ684HMy1IDmtEpDAR0Z//guK0lKI3/3rHQAIldIiFQPLWTEyqkdTEQJjCKZ64rRMjlwwNwuItDfDrhFhRDjCGkBw1lz4mtbwAFVgp6QjX4dcabhy+RP5qYyKVMY0nCFfsx4/MwA2UqIZogpcVdpDAnNHhVFOeOzQBYpUeZvseo6g3HSIPHAw0sVx7g03BKVjeHAJTl/byGKklL+8Efu6kBimpFHizB/4iYdUkrUlSZoH+V8KjoRM0Tu4cdY2OaPkP+IHB0ycUoywEpmpEzKAwSSVJWABpmSSB1aIz6m3R8JM8uNm219mcOqY2PxBefNT+zSwCZUo0TlG6hV9lbkmHCpsBcJxYmYeStPumWgXdilIQoPuCkjwicxflrGmM6YfTK29iETdTFU6aTZ44rBteJJ2fvMUhGXhlHSDZPD36nygzCoDD8MHyJNQGqTSJuRyFy5aJSe0mLShAuo0Hnc/OPmXtX7VLxClS0FpGbkTlyksGBWXfUluse+1/Hji57J/y5ZUJY2DsVH+JTeAYbkpThts3eG+t45Pp9b4uR5gkpUrLmQDW7/QH1hxJUEoKXHMxJFCK7kCE/CuGrmzky6AzFhJmJulDZlkpB2Tc60jZ8W9mJJDSphQQBRZCrOHLtznewagDxH47fKudFK8YlAuKaD7xVMxOZ2GUOXd30BrS57oDnezC0uRNSwFSQSWH8Iqf7xehRzCWC5YAkOyhlDUZyW9YrDCYeCwTKIAcqAcUT1FqNTxcR7h8YgqJmye1SzIDGh3GtQGNNBAEzEpYFSwosw+ENawuW6n6QMvHMQoH3S7vUsa920aSbSe4/DrWtEvDy0yglBWUAAVoEhVuZRIActetIvwXAsQBnXPQlYYhOUqS+jk0GtQk99XhEjjhllfY0BAUXVnVmYtUlywBp1gaf7XzWqslxsB02jOy/xUyjSzZnECTzyf/rzf9zl49jIf+KlnR+4t9I8h6yG4vlKjwripJiKjHQyXS1xbnvA6FRaU0eGBmH0MNMJCzCpg+UYDg7NFiJkCnaPUKaEY0KrGj4QeQd5jLSplWjR8KXyeJgBnMmRVnimbMiCVwAWFx6FwMFxNKoYEhUe5oqTFgECSvj/EpkrsUSEIVNnTChPaEhKWTmJLfl4xHtdwHGqSrFYiZJVkSkES8wIS9WGUChU/VzG149h5qlYYySgKROJBmPlfslBiBVinP4hI1izESlhDTFCaS5MpEpIStAPMkheZRSUuMxIqRqwhWba4fW4eM7/h5XCqS4OWaqz/ABJQoXjQTEbQq9jUIlSV4YFJVJnLchudCmXKWKuUlCkse4Q6yveKnUZ53llaoCT9vvF8uWQATQbAO+0Edg42b/b6xHE0qLgU8DYuYORaXYVZdz+FnPlDbDTLHxhAhRu7vdi47nfepakX4vivYSVziM2QUTfMs0SkbuWto8IMDxzg0rDYqamUpSgCKKY5CoA5X1bN6wnXPUVZEJzKUeVKRmJPQAOaP6w2wGBxM0qJQxUVKUokAFRJKqg1LnR7wSeCTXOdSEJ+IS3SVJ+IKW4LEBiC4ra0ctx5Zbqyv2WUROWoEOlBcB6EkJDl2zCtKRqkgquQA46O1HJ3Pn5wtwuGk4fOiWyFOFEAKqhkgKdvdzKKRubAw34YQUJUtJBshJqwNNfiOsadQQRLwyiCBQAd3y+sY32hloC2mAFqCoKifoNYa8f9pwgZZZc1ByqDA69CevpGFnYyconKlgdGFtHegv3xN3l1FDhhpRuC72crdrgmwiAmoMxKAjMxAFAWANAWHSgLxTg+HKnDIgsPjJLdSz+8o1bo5MafhHC5UoDKg3BJWXclkmpGX4r7gdYOoeluM4EugVJlkKfkSplbO4ILnarQox3s8VDKJJCg+VOVIP8AUulLs9Y0ON4yCDmVa7hQYijkM4STvQizxfw7iUlTZJ0taiKAKAJNqBTE7WeJtpyMZL9k1sHQ51IUj6mOj6GcGDWp7kkj0EdB+U/xx8xR0iJFfGJpOwp5x6iQo2SrwB/DHTuOfTkGC5cQRgZh+BXl94Jw+FXqk+LfeFyh6XSTFqJrGJJwyv4fP+0ejCrcMEkPXmysPG8LnifGiEqcRRxDFCVLKyDSwGpNB6wfKwX70xA7i/zaPeKcMQqTMQQpTpLVCeYVS3i0HKHxpV7PcR7VJcutDBRoHd2IA0o3hGz4Srk8T9I+f+zuFnSJhIKOzI50kO7D4amxsXGtIMx/GZiTQkDRiRX7w9pjdzFR4lcJ+BcZE8BC6TglyNFDUjruNO6GoEM16TF0uBZcFS4YEoi4CKpcXpgSqxOHK0FKSyqFB2WkhUs9wUlL9HhTKnTVqSUoMpEzMxUtOdS0AvmVLzKeiwEgy27M10D8CFWIwhVNVLBypP7ZCh7yVlaRNypAFSoZnJ/9wsMbABHKw0vDrUQkZ0TE9osAJ/YqQWBckgISFHK5P7BybQ9UWYWr3VtrEZ3D0AjKAAEqSzO6VMavcuLl3zK3juxMAS/VgunKFbv01p1+kCzp+Y8za0Fh0Hy9YJnS+Vhr8rQKZRT7v55wG9lLDsqh0BqWZx/t1EU8SOeYmWaJTUjdRoA96J/1xOVKJqSa369YzWC4gZ02blZ1KJH8vw+QbeFkI1H6xA5Ut5M355wHNxRtLRmezWFyXNx9zHsnBJSkFanLEslLqLB2SLlW1BWPMMVVVmew7MkDKbhygHORs4FS5MZLBDCPNQlSD2ZyqmrKSlmzFgfiqr3dGJrFHttOUjDlUl+YpRyuGBcvuDRtq66PgvskGYpTJAPTWgG2zCMmqaoqzBRzHV6k6lz39O+Mvp9ZhrYjO8PUhglIJIuUAkeJ0h/hOGAALmEnbQHYVqoHZtbGDMDxALHZuDMJYJIFRQu6RQDmvW0eYlSaUUv3lWBYVIYhgGI10TeghXPfjWJKCQB76gbhNQFAAt2ZUx7ikWq1jRxfHGWkFASsBQCieZQA0IqczO1DvFq1DKQyya1QjMr/ALcwApQmhFYR8YxKQSJk9auUABSNyHdQCVWeiQesVjP2VNMRJRPCs7rQapTRJcAA8xIrSrgDrFmC4WmUoTZaJaCghyvMsgqOSgzXY67wDhMQvsssqUoWALBKSCf3ipywpQC+to0/D8IpKUGYoEu4SS2RjfMav/ESWem8R34ro2kSVlIZbCzFSwaUqEhgekdFMrGoId13PuoW1zaofvjoX4y2wvD+JS1USkgvsHPVnr6wzkqUfdSTuwHzsPOEmD4DlIM0uo1YFgG3I5vkOkOMSCUgPV9C17FmIB8I3uLOXpYHN2HiFf6SQPOBykAk5z826AAW8Y8PDnFSX7z9AI44DKL0vUsO9yWEOYwbr0TEtUnwS31iZmIamZ+oDehMBEoH/qI1upNWLFtb0iZS2o2NvItD4QuVX510yTVII2Qg+b/eB5mFnqcHFEPcKQR6pURrtEhTv7vtBUhdK/cf2h8YWwkvAT8oAMtbXILE3aik6QBjMLiNZaqfussHycxo5RfQN3GLtKJfveGWmFTOmSZiZvMlSVBQzOHI0roRRtjH1cMQ6bEOO4hx6GEJKmYgZToav/SXEX4Od2SAhCWSHYEuE1JZNXZzaw0g2NHCUwRLEK8HxVKl9moFCiSE2KVNZjcEjQiGyYoL0GLkqgVJi1MNK/PC39WP1SUuP/LzGYu/7WS9GYMX1rBzwEtR/VIqWOHnU0BE3DOXvV9doANmJjkSxEmj0CEEFy4EmIg1UUrRAC7GKyypirZZaz5IJjGexMpiVKDu5YuORNBatVG2zPGs9qFZcLN/iCUD+tQB/wC1z4Qn9nMMACqmXKkFO+XMWppzB+6FlTgniOJKlLlMUhncsCUs6mIfKmwtodnJmBwwABsAKbWuTvWKJMx5ql6kuTSgelfHp6xcZzuGbcdPvGagvtNMUqUMnuhXM4GovXQfWECZiQl3+HUbfvHQPp4RpcdglTJK0A5VH3fS/wAvGMBxGcsLMtTgC40NNx3629I5/t8uVOeD8RhgohTFw2lPA5SQLmvQdYJw2IVOz5WCmBA7JJbZ152KduQk0eoJhauelMvmqRo7bECgtWCeDrKFKKk5OSucDlSWcpzihKVBhUUrC+Uykpw4ThypCs4mEkMWWB190BQ0rcAtSF03sc7y5alqW+ZbgrLgn4mDmp07haGuDxSZqaqTMCR8VUksbASgFf03AZoP4RipE5L9qk8ozISpQUD1Q7nc1LARr2oN7H8K96bMEtItLAWJhAupSnUec2ozAavGkElknLQlwgkOX0NDvo/2jN4QIlTVzE4dWZVpoShSgCGUHzOLCws4iXEfaJMv30zMzOBkUKf1ADyNYd/sAPEYnElRJlqB27Q6U0o0dFSMStQClJ5lAEubEh2rtbwjornmXGK5OHU1T5MPUufWLEYYB3Jf+Y0r33i5CBTfoG+jRYmUSCLagEM+z2YRVxTyCDDpLuh+8JPmIpTwuSXeUgEa5U3rqBDFMtJDkDM1W/BeKZk4gM56AsPk0VorbQS+HSk1ShIe5bxrtWK1B6Aa91YsWsmlb6P829KxWhunX++394ZPZRJ6+tPCCJKfxvOkRA6esXpR4D5+VYQGJlpAdRHc7P4J0pHqcWkUCQe9z5Vp5QumT30JHj6UpA8zEAXcU6+paJM4E5Je5LXGgHjAOKxWZ2JFLink3dC9WIFqVI762+VIon4h+Wvga+nfAKIxOPSxamhHvU16k2Ndo1Xsrxr9RKdXvpYK6g0BbdwQf7xgBhlKXlDsTQ666tvDT2XxBkzpTmkwdmqv7xGQuLjOE+CjFQn0hJi0GBELi5Kool7wtWtP6yWARm/TTnD1Ce2w2UlL0BOaurdIOCoCWr/mZW3YT9d5uGengICNAYkDFIMSzQGsjwxDNHPATOe1zqMiWKDMpajswCE0/qX5QuwcwUSQyasWcg6dxYFu6L8ZjhPxCglimWQndwCak7FRUBF6JUuZmSlQLVISSDlzNQNRlMxe4bcRnldrxirDSRnyiimOUECqCRZr5aA9wMM5WFL1+/zgREgJWJKiTNbMkjlKRZKwoUBcFJAJJY0YiHWfs5SlzlDKlSjnYgCXdJUwoR3VhSKRlSbwo4x7OCasLltrmcsDSvMxI0sNDvAeD9p5mIxPZ4WWnsA37WYlTOC5IAIuKBJZnc7Q/wAZjlHkkhJWa82YJSmoJUUClaVvWHlooRp9k5ZI7QJLPoBe5d8xvdSiYNwmAw8llS5aKe6oIFNaFvGmsS/WkKyFIsHUlYyFWoSlXPl1Yi79IhMxYfmUp32I0o7Bgnq8Rpb3tCVUBD12Gg0pb0ir/honICpc1nIIVJAACWulSVkKd7KBFXuBEDOmhy8prj3jToKa6kmA8dxKYkPne9k5e5nXvSF0W3uIkLB/zCw2QlLmo5lJD/8ATlhPxjiJlpShOVIUoKIzLWVMaOHSVOWFS7BoXzOJzlKJKwQcoY5lMNCAAHqTXw2imbJExRUubnWgAhL5QwYqJaxBIoa16GCYi0wmcQCTl5SRd2vr6x0Uics1Eskbg/aPYNQttLJQlOuY+frT5x5Px6RapvbXyOurawhzne7X766/SOVh1kUdtT3fl43SafqSQXAAewfzL6wIo5jSh7x8ngWaJmjsxp5C9IlKcXLt0IrCC5ugOzX+kQmF/eFetKaM33jxU1+vcXPgO78rEBiEaX2UC9O80MBL0TMvxBhofuLabxGdxF7pOUapLjTYOPI+ETkzhsL6geVXi/8AUEknKkOzjKhqWpE+mVnHIIfMlrUUCH23HlA0yc4Ov5t+Wh0qYkmoSP6QLeDQArBy1l2q90MmtdiD49LQ9ABKc1Zwz+XVm89/GL8Lgw/R30CiPha7H8LQX+iEtJyKJH8aRMvXYEG+7MYhIxiUoyqQpMwMwNQ1uRQFQCXvtE7JYtAQCTQ9NKU0uw0u8BYmYQjMKKFUjYpLj5QYhy6lMzsKuSoFjSwAIp4XgGeKenpWGb6RKmhQChZQCh3KAI+cXBUZb2e42nsJKVggpQEkir5eV2o1usPpmNQmWqaVDs0glSg5oL036RptNG5oFUr/AJiX/wDDP/8A0w0YrH/4gE0ky8v8SyFHwAYQowvtpOTOExbLSlKkhKiQ2diogg35B0G1oZbfXAqPXhRh+NyilKlKylSQcpBJBIBIoKsS1NoMl42WSwmIJs2YO/cTC2Y3NAXGcd2MiZMFwk5f5iKeVT4QS8Y/2+xxBRJSW5FLX/U6EV8FeZhW9DQLg+GKE5UgEuLsWNjVunfVo0mHUCSSlL5WcOCBQskg0sLbCM1glApQp6gMoAsBQ6dHPm/cww2Irel4zi4arnkLCVkKTMSoOQkKQpIKg6gA4Zm1dOrwTxHEy1JEvEIRMzEgJmJBDhTEB+oHc3dAGImhJSFgFK0l0qDjUMet69RWK14olRSHUCah0lyzKDKcE5gbszMTQCFaqQbw/DJQhIl8ktnQhLF3rQOzHoXj2ZMclJKeocAt1AJN4qw+CRlJyhiwCQGBP8pYaOzVi+bLblLKFgkITlA6ABh3l9YmUVAygfdSx3ejX1FT0bSL5IOh5X5ic1dw1B6U9Iq7AAuwDapAD1tW4YN9oucAE5WLePn+axSQWJSHYBu4NVtRqfKMz7QTOUg7VFe+2oeHuLnPZwLfvWvSh09YzPtM/Z1vmCfMte9RXwiVb67JuHpWcmSgL5lP7oJD01LfOGfHZ2XLlSBmcUAetnO9AbxRwbDgl6EJF71LE2tT6wXicH2qspBCEsqYoFuUEUD1UouLWCnpFIoCRhlKSCgkp3AAq7G53eOjSYfBAJAlBWT4cqARvQqreOhccT2qwstO3n+UN4nicUxCUd5ZrCKUrLJIUKglxVgA5JDOwF4EXNALnyajVipf4DVUwmnM5skMNL+6TAxmV+ADRgQ/lA4VqtKQ4dJABfyqLHyjpjsChSCCKhZO2i3JboX3EOUg8zBpKirmBJdwpXyLj0iM3BzzZYUnaYl+ugg7D5gnN2YSqwzqzeFLOemkVYzioS3NcOMpKgaUqkPp0fQ0g2AEyVODjsiofwLDN3KI13rERiZiafp5zdEk+JKTWCp2PXZMySlTi6c3wu3vMfEOKwTMkTQkKGIQX0CSB0qqr9xhkXL4mkOFdojpMSsOKaH8pBEriUs17SmiQgmvn84MwuKm2VNQ13UoBLf1kedYJ7KSazESVG4ygFhW5DEd4gthgxircyXO/LmFqVa/4YDxCybWSxGgCtw3l4mDsVgsPMFCEnTIxNAKqzAqAfYiB5WFVlIXUh813f8Aq0/tEbETcFIIADgEMLa1YUN4GUxDD8NYvlS3GjAA92otuC3gYDWWoK6juNNPPxMEOoSlhCQNioeuYfOBZ3GlJE2WFJyTEFCkly4NHawUGcH52jsY7EdSfEgfaBeHYb3lFLkln2FH9TFxCnCYPticpID0PhWNDwrgAAzMVHur8rwRwrCpSCSyR+W/NYfS5xYZKBPgSSNT+esLKiQCMIop5XYUoDQ6B9/CMxxLGFJLigAb83O8azHY61RSzeX9/CM1xvCigp3ix7vP0iYdNvY32zJWJGILpUQJazdKjQJO6DbcEjSwXt7inxiw5dKUI8EpzK9Zh8ox81GV26t9IZ8R4l+onLnENn5mu3KAQ7bj1jS+FDfg2IJOWrC/3jT4DDsQo2dvF9fKM77My8xVSjivRg7fmsalSqEJcUYWo1oz/wAWjj1gqALgJW4IALtzNWCcNJVLSnl511PXe9hW+znpAcmSyzMUwawNQ4BJJANQHHgkPeDpE8nmVZWjVypJIqDrRRarG4iFeGGEw5JIULMSXJLfCzlkh3BDCrXg6VJqUpoBUtc+t6bxUgEVYFXu3CNRmYapeup0s8eywSopCqsM1EEZrPR2OUWsHp0qVNWKVo3XTWmhffuIN6QHjVAAgEDqdBoQ7/KPcSqYA+cBtWLkNs7VPNV7WgA5ynOVMkuBVhdjytSzXeDZwHLSASXDDLq4DMKs726dYRe0dRLlg1MzVr3JJt5vDbESEJLsVXu4sQwdJYlxVxbxjMe0WRWWigC5JdSzVk3Llq0G8EgtMuBcB/aJCFAgrKZmiQgCpYsc123KmjXf8CQC6WAS5clgkXJKQqtAanaB/ZTBpThlzTdRCXLe6gAK5jupy/8ADDMzEOQtL3FGNszpNHF/U+JsX+EnDeETp8sTkpQUrKlJJmBLpKjk5dBlZujR7BZWmnLNDABpSWSGADAAgUtbSOjLcNiV4JfwkV945Vf6Uks/UQNiCt2cAPRi7GoS+YFv7RfKOV2U9DRaQdGcOb7d0CqkgnM7gUYAAXIc11c33jo1Eep9rMSPfAdwK0LZQaEOaMDtSOm42dLVVLk2KC5O9C1W2ir9Pzcz0t71ARXSv94tn4aSwFSGozXf+KgD38YXUGlcziMxRSFpVl0SUs5NKh7V+UeYniQUheZCnowmJp/E7bhNAGsInJwiiTynYDT957nT8rFy5HZqJq5zOVh6JIBBBDOGZ9eWFy70eiKUSWXygueUApJvlLAMQHZ6vR4d8Px4zNMQlaXym/vEPYMwFC9qF3jglCyUrlZyHtd6uAkk5S722tFEmWjtOzqlxyBZu5YgLD2HU3irNwtHiMOFEmWGA1o12HMLk1A3PhFGMlykVU5N2QoCr6qQXOlL9IrkoygjLQ0NX5g4B3Te0DTVlTgJprc9QTpodoiW+BLBrJ5gE3o4BYjV/wB5mrekMJRrzcz6PezuetYDwYFlW6uWo359YLmrb3dNqdL+DeEFOKcUsBmFgxfYnb+avneBVGh7y7xObOYtr/YP6vFCFhg+mluhv5Q4SmahzHvBw4XR+Y28w/lEp4p4P6H/AGhbhsUtJUE0D23794qJaFU8ipf6DyttFsriKSHKgaUDj5v+PCvC4pSi7B/EUalRb7xfkSs1QQRe7iuhp5whsWcULuLh9Otr33hRxbEZlBq2AHX4n6aX3i7FYb90g0+Pu0VQtbvhdKDrGpdwGa3TQfaHoAuJS27+nl94CkKsPWDsfMzE958rfPWA8Omnd94r9JbP2TmZUK/iV6ZU0bveNNIlmhFTW/dW58dqxlPZi4Tvzbjb7+ka9ax2aiCzAsQ5al6Xa9oztawLiA7IvnVYt7pW6gbUc1GoS1BDrBIGQdC1a71AFlMC5uxMJpau0KFgUZ6aNp30CfHRoZysUUJYAOHytarUJ3rSM716Y2VPGcp8qk2Fb9Yni1AIASnKXNXBJD/FU1Z/PvhUkZlS0g5TmcF2A0UCziz+mtQ1nzylwpNqKLUrbnNKj5w5lN6IvxWJDu3K45VCrhn76DQRPCzAA2YMH90OLO9NGZzZxaE3EseklZTQhJIB5Q6UlqagtWB8QtaGClE0GcvUlgCWBrUVf5Rdmz2ZcQxBRy0LAhshJUWtU+Z84w3EsQVK5hlBBIatubTuFe6NHi5xCQ7+Kqhw9PDr5WjM4aU6lrXZwhqlRJUkWF0nMH7jQ2g0W9vqEhKE4KVKIopCcz7L51u9H5mcg3PSFoxnM7F2qo3Pj3g1/DHHzwtwXDAgNUWNx3b7tpCqXJUuYpLhndRAblYEUJu7p76xOuzaTB8QGQe8L2NLnePIXqkk1Deg779Y6K4wM7h8MlsuXKnMOors5ofvHkwE2DljzMw/6FHrvpHfqUlxWlRWniLku/gxNYoxmJKWKRUsDUBgQd7PvdnrDJeUMHJfuIrbcClb+kCqQrMzgCriiragWfr0F9EauKKUSSaPSxoHaIyMYoKvQXFRQ0o0PsSxplrKC8xSUpZqKYkkVGUswbrpc6A4nHBS2CQqrpyORQl0tVyQTzbt3QCnGqKgky0lSvdASAaUu0M0cMUOfswkZmypcHbYOKX+UTf9Hq2bqXNFPQUu9dfnr3RV2xJsQn0PTSsGhAs4ejBSHN6NUVtrrA07DzAaSe0FS8suWFSSk8wobQSwVILZNHF2q4GnukvW1NhFcsMwoNHDsSX01LC3UQOeLIqMpTWxIuKdLdI9l4x6At0odd/y8OpHYdXMaNvTo2l49xE5yT0bfvsdcxp3wOmZ1a3unyHr63iK5pDg2UGDdCcpboaiIUpJ5nNfrEgrQ3zd3f8ASB7FPh1rFib01ceY+cVALEoKQVGrEBvCngAPXpCOallUoDt+fjw2lTfh0uWf90j5kCFWKRSt9W7/AFMXEUOqYXqS/wCfnhBOGxkxJAzFQ/dU7Np3QGlVfGDJA8D84dEMJfEXosZT3k+VKGBOIYgfDUsAGpQlvGlPExRihRvn+bQPLml/4akXd2LDw+pggQxKsrJFSw8NIvk4JSAnMPeSFj+VQBSfKITJRIr7x23/ACnhGq9pMMBi1y0+7LTKQKaIkob5GC+Eh7OgArNwlIHz+lPGNFhlkAfvKOz16Db7wl4LLyBe2YVt7qUtQ/zGGqlkKAsydS35b174xawRw6QESkpFkpDC5pr33HiIjMSWL8opQ6D3ajd3HjEROLHLcUSbtQMXF73oKvHTV8h2qxJ5tWcgMwcUb4RXSJAdGMeZLs3dQvoAetR4wynzUqSxJUGs7/bV60tGcwstRmBZFM4ubk0NaMlz5kRoVIIfaz6VdtNock3smT4lmSpQQg5ShYNRT9nmBo5a99oazlEgpVpZTm9izXudzAHEEHtAzMTlINQxDP31LWg9akg1q71Yhr+nTpGlCnEKAS1DQ+71+tPnGf4FiE/qggIDlZOYgFghJUG1Bcbw34lPSxa9gdHcD5wp9mSDPzKoyJhpuSU9+vk8E8pVrsVJBlqSaDLYEG9Sxewa/c2sEcETmTm3JbUMKP0PzIMDzljsVJDkm5DHWgt00a3mdwVOVIGo5WvUCveajyidqTGJApkBbXMPvHRUFncef9xHQcg+ZoxhTUF3uA49YacLw/bJUqYpSQVAWfNTQGzWeHMvgKB7jAs5LAtYVeweGOGwqZIqsgXKUEJcm7kuOjjo0TfpNaisfnf2y2I9mWLSlPpzir+HdtDzA+x0rK0wKUvcKI00bTwh/hZkpKc6s965aj3m/htreGkvhBSgTpauU6CigNARqfnpC5W/tXCRmZPBZUohEtLqpnLvWxdRj2bKJIq6SWHh7xatNd2gxc+UM3OgqSWqoAg2LgkEEF6HaKSqrlqihv5E0r4ReMRkpmYROQuBygOKVLguS1+kSALlIIOxAoKglhYilC/XVonMmqoLAbeQ/OkQTNDhLtqKt3nR2ZhQ3i+M0na4ezyJhzrSVuA4SGINySoCoYF3qNYXcV4VKlJITIcKLFaqkalg1S1AW9Ivw80oU/NkN2dr6gXFXPUaxfx7FtLSkXOZyR8LBQv3i48YzsspsnNkV12AUdNir5E7tpXsQsjWtzuGr8h431ic8sqgqdBW/femvWF8y76P9dtR0hzsqmpYtqPB6ADvr498FoBtsCTpQBz3DSFsvYB1coYalqd+njBWKXlQwAUrMzhyVB9H+FrMBvFSElKmMVGrkH3as9z+amAZyngycnKK++QHvyswSnyBJO/dAE0Uiio/iHDx2EmcgN+yR2oA1b3/ABoD57wuRMtY/nyjY4H3Jf8AIn/SIUY/2eBUTKUlIN0Kdh/KQLdNIu4o2W5nH39PHrSKFStH+n+xglfB54NEhXVKk/UgxGZw6eBWUs/yjMPNLxOj2t4Ec+KkIULTEqV1COc/KH/FlBeLmEm+V/GUl2O7RR7L4NUtK1rQUrUWGahyAbaAknvaKJ8wnEzB1A8kot1pCz6xPH054fV7gpOhq2tW1Abw8Y8wxHbEuCwuAdhUXaPeHq5X1L11opVz0JMESZPMpbWDbPZT+YbrGU8a0ThJZMxixFQXcMz0sxJIs/0g5fDcyUlSiHrcD93Sj0eAsOwypUUhnD0FXd2Lc2ZXyhmnGpIOZgQFMbB2cBxqSBXoIRM5jEZCGNlVDufeo/Wjnq0MMTNBDByG6DRjSoep3gDHEFSWoXo27i3cT6+EWzTT8PfpesGuyJJqCqcmtEMTrXOGYtshflBk1BKhcd25Zqm/jAKAROHNZYzA0smY1hoVHzhhOm0IBHTML/J67Rp4IU8bmjMA1MxoLe6T8+usUey8sqUtQY8qQwaz5zzMa8ooOsUcZnjOTcBJvUuWHnR+kE+zEzKFGwLabI/uPPrD/RfsZLxC5cwBTlBO/KwNSKXrYgXjQYOcoKYGjkA6aN5s7bbQjxEkZwdCTSr0Nz3EtbSDcJiKpUTqp26BNh3HSM8r2qGc5VbDTR9K6R0BzsRNc5UEjdhtX1j2DQ2KwCVJTlLOdt2dVdrWizFzcpGYJD7IBNTSr2r6x0dHJf46NoDGgKeqWF0gBwOlQ4I1ieJSuflqSpQAJUQ7XIFCG5qXtpHR0RlbNG9n4pIXLSSFLSUpC1pGZw1yAXVbm761oclJKVLk5sqVZpjKCCosSoNlLuABpozXjo6OvDK6ZWdqcNPRNASOYqoAkAVUAQCVJHw1N9oV4qRLDhgzkggVoGLmjNsKbR0dHRPGVeCeEnmdRamhcijqHjCbiGJzTqAi1HqARQA7W846OiMjgBaydWFh3e7QaXIgRczKB4eTj6geUdHROJVdjcJkWqYaH3SDWqhViPFydQTrEET8qaAZnSfAZh86+EdHRdJ4E/L5ED6+kD4gs72jo6KhVrUKGltO7T0jxa46OjZmimCEGOjoQWZoz+HTmxM56c7eIUB9I6OjP6f8qw9N0unWhBO+tT17oJkkK5AHcVB1qQpxb6R0dGE8a0UtxkUkufdqKl01qTR8voIqk47Mop17MEPvmYCjam+kdHQ4KGx6gP8ArIbqC5DnQNQx5NniWgklgbtuY6OhwqUScUOYpNO0SkU1Z3e/xGDcTigMwJbcVLCljHR0VfRPGPxBzTDtQeJ/3h97N0WA1CpVL/CN93F/rHR0VfCnq9RKJpRRkqYAAMxOnkB3GCVFkJ6Gr6uMp+Qjo6Mc/YvFYla0gBJYAAWGgqa1qa+MdHR0LlT4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il høyre 5"/>
          <p:cNvSpPr/>
          <p:nvPr/>
        </p:nvSpPr>
        <p:spPr>
          <a:xfrm>
            <a:off x="3275856" y="5517232"/>
            <a:ext cx="432048" cy="1897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47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5743" r="23693" b="6636"/>
          <a:stretch/>
        </p:blipFill>
        <p:spPr bwMode="auto">
          <a:xfrm>
            <a:off x="827584" y="214700"/>
            <a:ext cx="7272808" cy="622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7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Planlagte/aktuelle aktiviteter i 2015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 smtClean="0"/>
              <a:t>Dialogmøter/møteplasser</a:t>
            </a:r>
            <a:endParaRPr lang="nb-NO" dirty="0"/>
          </a:p>
          <a:p>
            <a:r>
              <a:rPr lang="nb-NO" dirty="0" smtClean="0"/>
              <a:t>Arena </a:t>
            </a:r>
            <a:r>
              <a:rPr lang="nb-NO" dirty="0"/>
              <a:t>Sunnmøre </a:t>
            </a:r>
            <a:r>
              <a:rPr lang="nb-NO" dirty="0" smtClean="0"/>
              <a:t>2015</a:t>
            </a:r>
          </a:p>
          <a:p>
            <a:r>
              <a:rPr lang="nb-NO" smtClean="0"/>
              <a:t>Sunnmørsk tenketank</a:t>
            </a:r>
            <a:endParaRPr lang="nb-NO" dirty="0"/>
          </a:p>
          <a:p>
            <a:r>
              <a:rPr lang="nb-NO" dirty="0" err="1" smtClean="0"/>
              <a:t>Innbyggerundersøkelse</a:t>
            </a:r>
            <a:endParaRPr lang="nb-NO" dirty="0" smtClean="0"/>
          </a:p>
          <a:p>
            <a:r>
              <a:rPr lang="nb-NO" dirty="0" err="1" smtClean="0"/>
              <a:t>Vertskapsrolle</a:t>
            </a:r>
            <a:r>
              <a:rPr lang="nb-NO" dirty="0" smtClean="0"/>
              <a:t> </a:t>
            </a:r>
            <a:r>
              <a:rPr lang="nb-NO" dirty="0"/>
              <a:t>for «naboprat» mellom </a:t>
            </a:r>
            <a:r>
              <a:rPr lang="nb-NO" dirty="0" smtClean="0"/>
              <a:t>kommuner</a:t>
            </a:r>
          </a:p>
          <a:p>
            <a:r>
              <a:rPr lang="nb-NO" dirty="0" smtClean="0"/>
              <a:t>Studietur </a:t>
            </a:r>
          </a:p>
          <a:p>
            <a:r>
              <a:rPr lang="nb-NO" dirty="0" smtClean="0"/>
              <a:t>Praktisk </a:t>
            </a:r>
            <a:r>
              <a:rPr lang="nb-NO" dirty="0"/>
              <a:t>og faglig bistand på </a:t>
            </a:r>
            <a:r>
              <a:rPr lang="nb-NO" dirty="0" smtClean="0"/>
              <a:t>folkemøter</a:t>
            </a:r>
            <a:endParaRPr lang="nb-NO" dirty="0"/>
          </a:p>
          <a:p>
            <a:r>
              <a:rPr lang="nb-NO" dirty="0" smtClean="0"/>
              <a:t>Utredninger</a:t>
            </a:r>
          </a:p>
          <a:p>
            <a:r>
              <a:rPr lang="nb-NO" dirty="0" smtClean="0"/>
              <a:t>Kompetanseløft innen innovasjon</a:t>
            </a:r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33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dirty="0" smtClean="0"/>
              <a:t>Kommunereformen som motor for innovasjon</a:t>
            </a:r>
            <a:endParaRPr lang="nb-NO" sz="3200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0" y="5978027"/>
            <a:ext cx="1892524" cy="6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øgskulen i Vol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05" y="6334551"/>
            <a:ext cx="2208727" cy="30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data:image/jpeg;base64,/9j/4AAQSkZJRgABAQAAAQABAAD/2wCEAAkGBxQHBhUUExIVFBUWGBwXGBcXGB4dGRogIR0dIh0cHh4gHSgiIB8lHhwcIj0kJSkrLi4uHSAzODMvNygtLisBCgoKDg0OGhAQGywfHCQsLCwsLCwtNSwsLC01LCwsLCwxLCwvNywsLCwsLC0sLCwvLCwsLDQsNC0sLCwsLzcsL//AABEIAHgBowMBEQACEQEDEQH/xAAcAAEAAgMBAQEAAAAAAAAAAAAABQYDBAcCAQj/xABHEAABAwIEAgcDBwcLBQAAAAABAAIDBBEFBhIhMUETIlFhcYGRBzKhFBZScrHB0SM2QlOCkrIVMzQ1N2JzdOHw8RckVMLi/8QAGgEBAAIDAQAAAAAAAAAAAAAAAAEFAwQGAv/EADgRAQACAQIDBAULBAMBAAAAAAABAgMEEQUhMRJBUWETcZGx0RQVIjIzNFKBweHwI3Kh8UJTVAb/2gAMAwEAAhEDEQA/AO4oCAgICAgICAgICAgICAgICAgICAgICAgICAgICAgICAgICAgICAgICAgICAgICAgICAgICAgICAgICAgICAgICAgICAgICAgICAgICAgICAgICAgICAgICAgICAgICAgICAgICAgICAgICAgIIbN9c/DsuyyRu0vaBY2vzCz6akXyxWejW1mSceG1q8pcu+e1b+vP7rfwVx8jw+DnvnHUfiZaXN2IVc4YyUuc7YANbv8ABeMmn02Os3vG0Q949bqslorWd5l4kznXRSFpmIIJBGluxHHkprpMFoi0RylFtfqazNZnnDz89q39ef3W/gvXyPD4PPzjqPxHz2rf15/db+CfI8PgfOOo/Ez0easRrptMcpc6xNg1vAceSxZcOlw17WTlDLi1mry27NJ3n8mD57Vv68/ut/BZfkeHwYvnHUfiPntW/rz+638E+R4fA+cdR+J2eJ2uIHtAKoZ5S6mJ3jd7UJEBAQEBAQEBAQEBAQEBAQEBAQEBAQEBAQEBAQEBAQEBAQEBAQEBAQEBAQVz2hfmnN+z/EFtaL7aGlxH7vZyDDaUVtWGGRkQN+s82aFcajNOKk3is28o6uawYoy37M2ivnPRaMvYEylxqJ4rKeQtdfS113HY8FR6/X3yae9Jw3rvHWY5Qt9HoqY89bRlrO3dE82tX5ejlr5HGtpm3e42L9xcnY78Qs+DiWSuKsegvO0Rz28mPNoKWyWmctY3me9W6qIQVLmhweGkjU3gbcx3FXGK83pFpiY3jpPWPJU5KRS81id9u+GxhVCK+oLXTRwgC+qQ2B3G3jv8Fi1We2GkWrSb8+kdWXT4Yy27M2ivnK25VwZlFiZcKqCU6HDSx1zvz8AqDieuvlw9mcV6845zHJdcP0lcWXtRkrblPKJQ4y1H/wCfS/v/AOqsfnTJ/wCfJ7Gj83U/7qe1X3t0uIve3Mc1bRO8bqyY2nZ+haX+it+qPsXMW6y7Wn1YZVD08yO0MJ7BdBXMp5xizPK9rGPjcwB1n23B5ix5beoU7I3TmI1rcOoHyv8AdY0uPkoSjMqZkZmWke9jHMDHaSHWvwB5HvQTiAgICAgICAgICCDzRmRuXY4y6N8hkdpaGWvfzPNBGNz7HDK0VFLU0zXGwfIyzb9+9/gp2RutzXBzbg3B4FQl9QEBAQEBAQQGZcfdg1dSsawOFRMIiSbaQXNFx2+8pQn1CRBAzY86PObKPQNLoel133vdwtb9lEJ5EiAgICAgICAgICAgICCue0L805v2f4gtrRfbQ0uI/d7OLK/comMo/nJD9b7iq7iv3PJ6v1b3DfvVPX+jSxb+tZv8R/8AEVtaX7Cn9se5g1P21/XPve8Fw44tibYg4NLr7kXtYE/cvGs1MabDOWY3225fnsnS4PT5YxxO2/w3ab26HkdhstmJ3jdgtG0zCw5D/rw/4b/sCqON/do/uqs+Efbz6pVwcFcKsQfoel/orfqj7Fy9usu2p9WGVQ9MdT/R3fVP2ION5Md/IslFVfoTSPp5Oze2n8f2SvTzC7+0CU10lPQsPWqZAX25MZuT8L/slRCZaXs2lbQ4VWut1Y53mw7Gt/AJJCLhYMWwB1fWVFQDI5zYYYX6Re5a1rG83FwPpcohI+zZ8rcYqY6l0jpo2sb13l2lu508bX3G/ikphp5YweXM8M/S1tS2Jk72hrH7324udfqgWs23ag+4xiLKvNLqaoq309NTNa0APLXSu0t94jjx+Heg2Mm4m2mzc+mhqXVFO9mthc4uLXDi0E91/ghC1Zxxc4Hl2WZvvAANv2uIAPle/koTKuxZMfUYOJX1lT8qczXrEp0h1rgW7Bw2P4Kd0bPNFnGSL2eOqH2dNG7obngXXADj5G/fZNjfk8VWVpG5efUzV1WZxEZbNl0sBDb6QLcOWxHdZNzZYshVDqrKUDnvc9xDrucS5x67uJO52SSEF7UpRTvonuNmtqA4nsAsSfQJBLUzfmiDM+FfJaTVPLK5trMc0Nsbk9YDs+KbErBmLEH5XyVqBBkYxkYPEathfy3KCL+ZT34R0prKr5UWa9XSnTqtfSB9Hlx/BNzZ5hx6TFfZjLMXFsrWuaXtOk3BFnAjgSCOHenedzUiyy+vyk2pkraky9AJGWfZjbMuBbiT2m9zxQ2ZMvYBJmrAWTVFbU3LS1jWO0tbYkXIt1nG25O5QbWTcTqKjIUztRkmiMjGE9Zxs0EceJBPwCEdETk6npsaYxz6+pFXqu9pmLbkHgARu0jsPokkJ7NtbNXZhgoIZXQ9I0ySSN2cGi+zTy90+o70JQOY8uswLG8PLJp5NdSy/Sv1Ws9m42FiUFtzdh8NZ0bp6ySnY240slDA+9uN+NvvQlXMtztw7PDYKerfUU8kRcQ6TWGuF+HIHqjyKCQq/wC1uL/K/fIncd67KEiAgICAgICAgICAgICCCzyzXlSfubf0IWxpJ2zVamujfT39TiC6FySayawvzLDbkSfQFVvF7RGjyb+H6t/hkTOqpt/OTxMYoMwzfKGPczW/Zhsb6jZeq+lvpKegmInavOenRF/RV1N/TRMxvPT1rBleeifjkYhimbJ1tJc4Fo6pvffsuqniePXRprTmvWa8t4iOfWPJY6G+knPWMdbRbntvPlKMkqcO6Q3gqL3N+uPxW9XFxLaNslPZ+zWtk0HanelvayZHaJMwvLAdOh9r8QCRa/fwXjjUzXSVi8896+3vTwqInU2msctp/ZWHNLHEHiNirqJiY3hU2iYnaRrdTrDnshEby/RTG6Wgdi5d20Rs+oljnF4HeB+xBzjC8vS1HswfE+J7JmudIxjmkOu3cWB3uRceanvR3JPJdJPiGNvq6qJ0bmxshja9pB4ddwB7T/ERySSHzJtC+jwauE8UjWvlkNtB1OaW8Wi29+5JIV3K4mwCRhqaGrmLGn5MGR6ms1kucSBwcSedyOxShb8lYVNHWVFXUN6OSocCI+bGjgD38PTvUSmHz2dUUlFRVAkjcwuqXuAcCLghtiL8u9JIRuLUM2BZtlqW0pq4J2jU1jdT2EADYWJ5X8+5BNZdxUYhXEDD5qYBpPSSxBnZsNu/4INzN+EHHMvSQtIDiAW34XBBHra3moSrtNmiqhwsQOw6pNQG6A4M/JE2sHF3C3Du71KNxuTH/wDT51MSOncelO+2u4Om/gNN03NuTXrcy1L8tyQSYfUCQROY+QttEBpsX6uHDew9UFg9nX5mU/g7+NySQ0faDQyVtRRdHG94ZUNc7S0nSLjc24BIJbecMtHFomywER1MJ1RvG17b6T/v4EoSjqmKozflKaGaB0E7C22rZsjhvdvceF9xc8dkOrGzNNX/ACX0H8nVPynTo1aPyV7W16+FufZ3psbsvzdfhXs2lpwC+VzC4hgvdxI2HbYWHkh3JXD6Z7MhMjLHB4pQ3QR1tXR2tbje+1kO589n9K+jypEyRjmOGq7XAgjrHkUkhF5GjmwXKk5fTyF4le9sWkh7hZtrAjnv6JJCEzJqzSGthwuohnLgenkj6MN33Orn5+SCbzTh1RQ45T1sMZnMTOjkY33iN9wOfvHh3IIzGaupzFjFE4UNRFHFUMcXPadXvsuS23VaAOJQbWaKV9LnJtRJRyVkBiDGtjZrLHX46fx7UJa1LHOM6U9ScPfDEWmINYAS2+rrSBo6vvc+QQTNTRSO9p0cojf0YptJfpOkG79r8L7j1TuO9b1CRAQEBAQEBAQEBAQEBBoY/T/K8DnYOLongeOk2+KyYbdnJWfOGHUV7eK1fGJcDaNR25rpJ5OO23nZ0TI2X3UDDNKLPcLNaeLW9p7z9niuQ41xGuaYw453rHWfGfhDpuFaG2KPSXja09I8IaWesvOdOaiJuoH+caOIt+l4dq2uCcSrFY0+Sdvwz+nwYOK6G029Njjfx+KFyN+dEX7X8DlY8b+5X/L3wr+Ffe6fn7pQ72GWqIaCSXEADcndWMWitN5naNmnas2yTEc53dKybgRwijLni0r7XH0QOA8ef/C4zi/EI1WSK0+pXp5z4/B1PDNFOnpvb60/48lazrl51JVumjbeN51Ot+ged+48bq54PxKuXHGG87WjlHnHxVfFNDal5y0j6M9fJCZfp/lWOwM43kbfwuCfgCrnNbs47T5K3TU7WasecO+Lm3YiAgICAgICAgICAgIMFdG+aje2N/RvLSGvtfSeRseNkFSq8uYhiUBimr2dE7Z2iIBxHZy4qULXhtCzDaBkUYs1jQ0du3b3qEtlAQEBAQEBAQEBAQEBAQEBAQEBAQEBAQEBAQEBB8IuEHM8p0rKDMtVC5rdbXXjJG4AJ4eILSvfG7ZLafHesz2e/wDxtv7JVPDKUx6jJjmOfd6v5sua5ZfCCqxwsmz7eNoAijJeWgC7iCN+/f4K+te9OF7ZJme3PLfwj/SoilbcQ3pH1Y57eM/7fMkwtpqmojc0dKyU7262k2tY9m1/NOM3vkpiyRP0LVjl3b/H4HDK1pbJSY+lFvz2WtUK3CLhSKfl6lZW+0R7o2tDIQT1RYaraeXeT6FdjinJTQVjJMzafHrt19zn8daX19ppHKvh49HSlprgQYayqbR0znvcGgC+5A8t0HPstzVeZ4enOIiElxtCwN2AO9wd7f8AKlDoVNO2oiux7XjhdpBHqFCXiWqb12h7dbWkltxqHeRx7EFYyjjc2JZIfPI/VKBJZ1gPdG2w2UohIZIxN+J5YjmmcC46tTrADYns24KJITUFQypj1Me144XaQR6hEteHFoJ6jQ2eJz/oh7SfS6DYqahlLFqke1jRxc4gD1KDHR4hFXX6KVkluOhwdbxsUEBkrFpcUnqxK7UIpyxmwFhvttxUyiFjiqWTPIa9ri3ZwBBI8QOChLXqMXgpZtD54mO+i57QfQlBt6xovcWte/K3ag1JsXggiDnTxNa73SXtse22+6D3PiUNPAHvmjax3uuLwAfA33QZaaoZVQhzHte08HNII9QgwyYpDFEXOmjDQdJJe2wPZe/HuQfRiUJpOl6aPo/p6xp9b2QeqOtjro7xSMkA2JY4ED0Qe46hkkpaHtLm+8AQSPEckH01DRPo1N12vpuNVu23GyDw+sjjkLTIwEDUQXAEDtIvw70GOjxOGucRFNHIRxDHgkehQZaqqZRxapHtY3tcQB6lB8o62Ouj1RSMkHC7HAj4IM6AgICAgICAgICAgICAgICAg5l7SqR+GY1FVxEtLti4cnNG1/Fu3kVaaPsZsVsN43jw8lFxOtsWWuenKf1/0+Yfn5hiAmicHdrLEHvsbW+Kqc//AM9fffDaNvCev7/4bGHjddtslefl/Pi2fnJNjLS2jgd2GV9g1n2i/P7lh+bMOlntau8f2x1n+fyWX5fl1EdnTUn1z0j+fyExgGDjCKYi+uR51SPPFx/Dcqv12ttqbxO21Y5Vjwhu6TSxgr42nnM+LUxzB3yVgqKZwZO0WIPuvHYe/wD3yCz6LW44xzp9RG+OfbWfFi1WlvN4zYZ2vHsmGn88xSO0VFPJFIOIFiD3i9tvXxWx8yTljt6fJW1WCeLRjns5qTWyJxrPLqmEsgYY77F7ravIDYeN1YaPgNcdovmnteUdPz8WlquMzevZxRt5z1Wf2X4X8kwZ0rh1pnXH1Rw9Tc+i2Nfk7V+zHc2OFYexi7c9be5c1oLQQaGO0bK7CZGyMD26SbOFxcC4PkUFU9lWGxHLrJ+jb0pL2l9usRq4X7FMoh8yW8YFjldSuOljHdOz6p4+g0+hSSH3IMRrYKuteOtUPcG/Ube3x2/ZSSGHIH9msnhN/CUnqR0QGBVr8Uwqlw4OMLJNTpJDsXjUToZ42+7uJCze0MjA8nMggHRte9sVm8dNnE+Zt53KQmVfxulhlwdrKXDaqKaMtLJOhIdcHcucCST480Qls50s9XFQ1D6d08TGh00AvfUQ29xx7Rw2tvxKQmU3k2soKt7zSRthksOkj06HADhdvCwJ4hJIUilxt+Firij6jqirMfTO9yMHiSfpb/aeSIXaeibk7Jcph3e1hcZOb3nbWfM8OQRPRp5VyhS1OWmOmibLJM3W+R277u32dxFu5NzZq5FmczAa2nLi5tO6RjCfo2dt6gnzSSGPIOVKXEMsMkliEj3gglxOwBIAbv1fLdJIhrezfLtPimGSPnj6UskdG3WSWtbYHZt7Akkm6SQk/ZvEKTEq+FtxHHMNI7PfH2NHokkIzIOXqfFn1Mk8YkLah7WhxOkcCTp4X34nsCSQ+5YyxTVOZ62J8euOB7THGXHQC4Hci+5A235IN3L1GzCPaTURQjRG6FrtA4A9U7eZPqU7jvbGU/z8xHxYh3vVT/azH/lP/d6dx3o/EsJixn2nujmaXMEDXabkA24A25dydx3vuJYXFgntAofk7BEJA8ODeB2tw8/gE7hrZgqm1ntAc2eCWpigjGiKNurrENOpzb8OsR5NQZcusMWeg+npJ6eCVhbI18Za3UASD2DcD1Pag6OoSICAgICAgICAgICAgICAgIIzMmEjGsHfEdiRdp7HDgfu8CVlwZZxXizBqcEZsc0lwqeF1PO5jhZzSWkdhGxXRxMTG8OQtWazNZ6wtvs8xRtPUvhcbdJYt+sNreY+xc9x/S2vSuav/Hr6vH8l1wbUxW04rd/T1ugrknSPjnBrbk2A3JUxEzO0ImducuSZpxEYpjT3t3aLNb4Dn5m5813/AAzTTp9NWluvWfXLjeIaiM+ebR06Qx5dwl2N4syJvA7uP0Wjifu8SFs58sYqTaWLTYJzZIpH5+p3aCFtPA1jRZrQGgDkBwXOzMzO8uvrWKxER0ZFCRBiq4zLSvaOJaQPMIITIuESYHl1sMunWHOJ0m43NxvYJKIVj2pUT6esinhIDpWupnDm7VwA9T4WCmCV3wvDRh2CMgbbqR6fE23Pmd1CUJlXAJsKya+mk09I4SAaTdvWG29lKIadPkl0+To4JSGVERLo5GG+kl1+OxsdvgeSbmzYqcBqcwZWMFY5jZmPvHIzcHSNnO7zdwOwQeIZcZhhDDHSPI26Qudv3kAj7PJORzSmNzV8UrDTR0726euHucDq/u8BbxUDQy3gVQ3MUlbVdEyR7OjEcV7AXbuSefV71IxYTlAupK2KpDSyolL2FpuRxs7hs4JubM2B4LUsw2Wkq3Mkg0aI5ATrsdrG/YLW+1Bo4fR4rglF8nibTysbcRyucQWjlcd3gfNORzTGX8tnBsAkj165Zdbnv4AucLen+qDPkzC5MGy7HDLp1tvfSbjck8bBRJDVyJgkuBYbIyXTd0rnjSbixA7hvspkh9ytgkuF4vWSSadM8gcyxubXfx2294IPmSMElwSGoEun8pO6Ruk32IFr7DfZJIe8AwaSgzFWTP06J3NLLG52BvcW2QeKfBJY89SVR09E6IMG/WuNPK3DbtQR1ZhFbhWZ5qijbFK2cDU2Q20kDxHjx5nZB7wnAaxub21VS+J/5EsOi407mzQLbgXvcnmg348Flbnt1V1eiMIj49a+3K3DzQfMdwSWuzVRzs06IdWu5sd7WsLboNbHsAqYsw/LaJ0fSFmiSOS+lwFuY8G9nAboN/BZ8Qlrv+5ip2RaT/NucX35cyLcUE+oSICAgICAgICAgICAgICAgICCge0jLBqGmqibdwH5Ro5gfpDvHPu8FZaHU9n+nbp3Kbiej7X9WnXv+LmYNirdQLBRZyqqSLTqa8DhrFz6gg+qqM3BNJkt2tpr6pWeLi2oxxtvE+trYrmSoxWPS94DfotFgfHmfMrPpeGafTT2qRvPjPOWLUcQz542tO0eEImOMyyBrQSSQABxJPABb8zERvLSiJmdodnyTlwYDh3WsZpLF57Oxo8Pt8lQ6rUelty6R0dTodJ6CnP609fgsa1W8ICAgIIvEsDjxLE4Jnl14CXMaCNNzbc7XPAc+SCUQEBAQEBAQEBAQEBAQEBAQEBAQEBAQEBAQEBAQEBAQEBAQEBAQEBAQEA7hBy7PWTfkJdUU7fyfF7B+h2kf3e7l4cLjSavtfQv17p8XP6/h/Y3yY+nfHh+3uURWKnemtL3AAEk7ADiVG+yYjedodWyNk7+SmiacXmI6reUf/19iptXq/SfQp097o9BoPRfTv8AW937rotBaCAgICAgICAgICAgICAgICAgICAgICAgICAgICAgICAgICAgICAgICAgICAgICAgIBFwg59m7IPTyGWkABO7ouAPe3kPDgrPTa7b6OT2qbWcM7U9vF18PglsoZNZgjRJJZ8/b+izub396wanVzl+jXlVsaPQVwR2rc7e5a1prEQEBAQEBAQEBAQEBAQEBAQEBAQEBAQEBAQEBAQEBAQEBAQEBAQEBAQEBAQEBAQEBAQEBAQEBAQEBAQEBAQEBAQEBAQEBAQEBAQEBAQEBAQEBAQEBAQEBAQEBAQEBAQEBAQEBAQEBAQEBAQEBAQEBAQEBAQEBAQEBAQEBAQEBAQEBAQEBAQEBAQEBAQEBAQEBAQEBAQ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5" name="AutoShape 10" descr="data:image/jpeg;base64,/9j/4AAQSkZJRgABAQAAAQABAAD/2wCEAAkGBxQHBhUUExIVFBUWGBwXGBcXGB4dGRogIR0dIh0cHh4gHSgiIB8lHhwcIj0kJSkrLi4uHSAzODMvNygtLisBCgoKDg0OGhAQGywfHCQsLCwsLCwtNSwsLC01LCwsLCwxLCwvNywsLCwsLC0sLCwvLCwsLDQsNC0sLCwsLzcsL//AABEIAHgBowMBEQACEQEDEQH/xAAcAAEAAgMBAQEAAAAAAAAAAAAABQYDBAcCAQj/xABHEAABAwIEAgcDBwcLBQAAAAABAAIDBBEFBhIhMUETIlFhcYGRBzKhFBZScrHB0SM2QlOCkrIVMzQ1N2JzdOHw8RckVMLi/8QAGgEBAAIDAQAAAAAAAAAAAAAAAAEFAwQGAv/EADgRAQACAQIDBAULBAMBAAAAAAABAgMEEQUhMRJBUWETcZGx0RQVIjIzNFKBweHwI3Kh8UJTVAb/2gAMAwEAAhEDEQA/AO4oCAgICAgICAgICAgICAgICAgICAgICAgICAgICAgICAgICAgICAgICAgICAgICAgICAgICAgICAgICAgICAgICAgICAgICAgICAgICAgICAgICAgICAgICAgICAgICAgICAgICAgICAgICAgIIbN9c/DsuyyRu0vaBY2vzCz6akXyxWejW1mSceG1q8pcu+e1b+vP7rfwVx8jw+DnvnHUfiZaXN2IVc4YyUuc7YANbv8ABeMmn02Os3vG0Q949bqslorWd5l4kznXRSFpmIIJBGluxHHkprpMFoi0RylFtfqazNZnnDz89q39ef3W/gvXyPD4PPzjqPxHz2rf15/db+CfI8PgfOOo/Ez0easRrptMcpc6xNg1vAceSxZcOlw17WTlDLi1mry27NJ3n8mD57Vv68/ut/BZfkeHwYvnHUfiPntW/rz+638E+R4fA+cdR+J2eJ2uIHtAKoZ5S6mJ3jd7UJEBAQEBAQEBAQEBAQEBAQEBAQEBAQEBAQEBAQEBAQEBAQEBAQEBAQEBAQVz2hfmnN+z/EFtaL7aGlxH7vZyDDaUVtWGGRkQN+s82aFcajNOKk3is28o6uawYoy37M2ivnPRaMvYEylxqJ4rKeQtdfS113HY8FR6/X3yae9Jw3rvHWY5Qt9HoqY89bRlrO3dE82tX5ejlr5HGtpm3e42L9xcnY78Qs+DiWSuKsegvO0Rz28mPNoKWyWmctY3me9W6qIQVLmhweGkjU3gbcx3FXGK83pFpiY3jpPWPJU5KRS81id9u+GxhVCK+oLXTRwgC+qQ2B3G3jv8Fi1We2GkWrSb8+kdWXT4Yy27M2ivnK25VwZlFiZcKqCU6HDSx1zvz8AqDieuvlw9mcV6845zHJdcP0lcWXtRkrblPKJQ4y1H/wCfS/v/AOqsfnTJ/wCfJ7Gj83U/7qe1X3t0uIve3Mc1bRO8bqyY2nZ+haX+it+qPsXMW6y7Wn1YZVD08yO0MJ7BdBXMp5xizPK9rGPjcwB1n23B5ix5beoU7I3TmI1rcOoHyv8AdY0uPkoSjMqZkZmWke9jHMDHaSHWvwB5HvQTiAgICAgICAgICCDzRmRuXY4y6N8hkdpaGWvfzPNBGNz7HDK0VFLU0zXGwfIyzb9+9/gp2RutzXBzbg3B4FQl9QEBAQEBAQQGZcfdg1dSsawOFRMIiSbaQXNFx2+8pQn1CRBAzY86PObKPQNLoel133vdwtb9lEJ5EiAgICAgICAgICAgICCue0L805v2f4gtrRfbQ0uI/d7OLK/comMo/nJD9b7iq7iv3PJ6v1b3DfvVPX+jSxb+tZv8R/8AEVtaX7Cn9se5g1P21/XPve8Fw44tibYg4NLr7kXtYE/cvGs1MabDOWY3225fnsnS4PT5YxxO2/w3ab26HkdhstmJ3jdgtG0zCw5D/rw/4b/sCqON/do/uqs+Efbz6pVwcFcKsQfoel/orfqj7Fy9usu2p9WGVQ9MdT/R3fVP2ION5Md/IslFVfoTSPp5Oze2n8f2SvTzC7+0CU10lPQsPWqZAX25MZuT8L/slRCZaXs2lbQ4VWut1Y53mw7Gt/AJJCLhYMWwB1fWVFQDI5zYYYX6Re5a1rG83FwPpcohI+zZ8rcYqY6l0jpo2sb13l2lu508bX3G/ikphp5YweXM8M/S1tS2Jk72hrH7324udfqgWs23ag+4xiLKvNLqaoq309NTNa0APLXSu0t94jjx+Heg2Mm4m2mzc+mhqXVFO9mthc4uLXDi0E91/ghC1Zxxc4Hl2WZvvAANv2uIAPle/koTKuxZMfUYOJX1lT8qczXrEp0h1rgW7Bw2P4Kd0bPNFnGSL2eOqH2dNG7obngXXADj5G/fZNjfk8VWVpG5efUzV1WZxEZbNl0sBDb6QLcOWxHdZNzZYshVDqrKUDnvc9xDrucS5x67uJO52SSEF7UpRTvonuNmtqA4nsAsSfQJBLUzfmiDM+FfJaTVPLK5trMc0Nsbk9YDs+KbErBmLEH5XyVqBBkYxkYPEathfy3KCL+ZT34R0prKr5UWa9XSnTqtfSB9Hlx/BNzZ5hx6TFfZjLMXFsrWuaXtOk3BFnAjgSCOHenedzUiyy+vyk2pkraky9AJGWfZjbMuBbiT2m9zxQ2ZMvYBJmrAWTVFbU3LS1jWO0tbYkXIt1nG25O5QbWTcTqKjIUztRkmiMjGE9Zxs0EceJBPwCEdETk6npsaYxz6+pFXqu9pmLbkHgARu0jsPokkJ7NtbNXZhgoIZXQ9I0ySSN2cGi+zTy90+o70JQOY8uswLG8PLJp5NdSy/Sv1Ws9m42FiUFtzdh8NZ0bp6ySnY240slDA+9uN+NvvQlXMtztw7PDYKerfUU8kRcQ6TWGuF+HIHqjyKCQq/wC1uL/K/fIncd67KEiAgICAgICAgICAgICCCzyzXlSfubf0IWxpJ2zVamujfT39TiC6FySayawvzLDbkSfQFVvF7RGjyb+H6t/hkTOqpt/OTxMYoMwzfKGPczW/Zhsb6jZeq+lvpKegmInavOenRF/RV1N/TRMxvPT1rBleeifjkYhimbJ1tJc4Fo6pvffsuqniePXRprTmvWa8t4iOfWPJY6G+knPWMdbRbntvPlKMkqcO6Q3gqL3N+uPxW9XFxLaNslPZ+zWtk0HanelvayZHaJMwvLAdOh9r8QCRa/fwXjjUzXSVi8896+3vTwqInU2msctp/ZWHNLHEHiNirqJiY3hU2iYnaRrdTrDnshEby/RTG6Wgdi5d20Rs+oljnF4HeB+xBzjC8vS1HswfE+J7JmudIxjmkOu3cWB3uRceanvR3JPJdJPiGNvq6qJ0bmxshja9pB4ddwB7T/ERySSHzJtC+jwauE8UjWvlkNtB1OaW8Wi29+5JIV3K4mwCRhqaGrmLGn5MGR6ms1kucSBwcSedyOxShb8lYVNHWVFXUN6OSocCI+bGjgD38PTvUSmHz2dUUlFRVAkjcwuqXuAcCLghtiL8u9JIRuLUM2BZtlqW0pq4J2jU1jdT2EADYWJ5X8+5BNZdxUYhXEDD5qYBpPSSxBnZsNu/4INzN+EHHMvSQtIDiAW34XBBHra3moSrtNmiqhwsQOw6pNQG6A4M/JE2sHF3C3Du71KNxuTH/wDT51MSOncelO+2u4Om/gNN03NuTXrcy1L8tyQSYfUCQROY+QttEBpsX6uHDew9UFg9nX5mU/g7+NySQ0faDQyVtRRdHG94ZUNc7S0nSLjc24BIJbecMtHFomywER1MJ1RvG17b6T/v4EoSjqmKozflKaGaB0E7C22rZsjhvdvceF9xc8dkOrGzNNX/ACX0H8nVPynTo1aPyV7W16+FufZ3psbsvzdfhXs2lpwC+VzC4hgvdxI2HbYWHkh3JXD6Z7MhMjLHB4pQ3QR1tXR2tbje+1kO589n9K+jypEyRjmOGq7XAgjrHkUkhF5GjmwXKk5fTyF4le9sWkh7hZtrAjnv6JJCEzJqzSGthwuohnLgenkj6MN33Orn5+SCbzTh1RQ45T1sMZnMTOjkY33iN9wOfvHh3IIzGaupzFjFE4UNRFHFUMcXPadXvsuS23VaAOJQbWaKV9LnJtRJRyVkBiDGtjZrLHX46fx7UJa1LHOM6U9ScPfDEWmINYAS2+rrSBo6vvc+QQTNTRSO9p0cojf0YptJfpOkG79r8L7j1TuO9b1CRAQEBAQEBAQEBAQEBBoY/T/K8DnYOLongeOk2+KyYbdnJWfOGHUV7eK1fGJcDaNR25rpJ5OO23nZ0TI2X3UDDNKLPcLNaeLW9p7z9niuQ41xGuaYw453rHWfGfhDpuFaG2KPSXja09I8IaWesvOdOaiJuoH+caOIt+l4dq2uCcSrFY0+Sdvwz+nwYOK6G029Njjfx+KFyN+dEX7X8DlY8b+5X/L3wr+Ffe6fn7pQ72GWqIaCSXEADcndWMWitN5naNmnas2yTEc53dKybgRwijLni0r7XH0QOA8ef/C4zi/EI1WSK0+pXp5z4/B1PDNFOnpvb60/48lazrl51JVumjbeN51Ot+ged+48bq54PxKuXHGG87WjlHnHxVfFNDal5y0j6M9fJCZfp/lWOwM43kbfwuCfgCrnNbs47T5K3TU7WasecO+Lm3YiAgICAgICAgICAgIMFdG+aje2N/RvLSGvtfSeRseNkFSq8uYhiUBimr2dE7Z2iIBxHZy4qULXhtCzDaBkUYs1jQ0du3b3qEtlAQEBAQEBAQEBAQEBAQEBAQEBAQEBAQEBAQEBB8IuEHM8p0rKDMtVC5rdbXXjJG4AJ4eILSvfG7ZLafHesz2e/wDxtv7JVPDKUx6jJjmOfd6v5sua5ZfCCqxwsmz7eNoAijJeWgC7iCN+/f4K+te9OF7ZJme3PLfwj/SoilbcQ3pH1Y57eM/7fMkwtpqmojc0dKyU7262k2tY9m1/NOM3vkpiyRP0LVjl3b/H4HDK1pbJSY+lFvz2WtUK3CLhSKfl6lZW+0R7o2tDIQT1RYaraeXeT6FdjinJTQVjJMzafHrt19zn8daX19ppHKvh49HSlprgQYayqbR0znvcGgC+5A8t0HPstzVeZ4enOIiElxtCwN2AO9wd7f8AKlDoVNO2oiux7XjhdpBHqFCXiWqb12h7dbWkltxqHeRx7EFYyjjc2JZIfPI/VKBJZ1gPdG2w2UohIZIxN+J5YjmmcC46tTrADYns24KJITUFQypj1Me144XaQR6hEteHFoJ6jQ2eJz/oh7SfS6DYqahlLFqke1jRxc4gD1KDHR4hFXX6KVkluOhwdbxsUEBkrFpcUnqxK7UIpyxmwFhvttxUyiFjiqWTPIa9ri3ZwBBI8QOChLXqMXgpZtD54mO+i57QfQlBt6xovcWte/K3ag1JsXggiDnTxNa73SXtse22+6D3PiUNPAHvmjax3uuLwAfA33QZaaoZVQhzHte08HNII9QgwyYpDFEXOmjDQdJJe2wPZe/HuQfRiUJpOl6aPo/p6xp9b2QeqOtjro7xSMkA2JY4ED0Qe46hkkpaHtLm+8AQSPEckH01DRPo1N12vpuNVu23GyDw+sjjkLTIwEDUQXAEDtIvw70GOjxOGucRFNHIRxDHgkehQZaqqZRxapHtY3tcQB6lB8o62Ouj1RSMkHC7HAj4IM6AgICAgICAgICAgICAgICAg5l7SqR+GY1FVxEtLti4cnNG1/Fu3kVaaPsZsVsN43jw8lFxOtsWWuenKf1/0+Yfn5hiAmicHdrLEHvsbW+Kqc//AM9fffDaNvCev7/4bGHjddtslefl/Pi2fnJNjLS2jgd2GV9g1n2i/P7lh+bMOlntau8f2x1n+fyWX5fl1EdnTUn1z0j+fyExgGDjCKYi+uR51SPPFx/Dcqv12ttqbxO21Y5Vjwhu6TSxgr42nnM+LUxzB3yVgqKZwZO0WIPuvHYe/wD3yCz6LW44xzp9RG+OfbWfFi1WlvN4zYZ2vHsmGn88xSO0VFPJFIOIFiD3i9tvXxWx8yTljt6fJW1WCeLRjns5qTWyJxrPLqmEsgYY77F7ravIDYeN1YaPgNcdovmnteUdPz8WlquMzevZxRt5z1Wf2X4X8kwZ0rh1pnXH1Rw9Tc+i2Nfk7V+zHc2OFYexi7c9be5c1oLQQaGO0bK7CZGyMD26SbOFxcC4PkUFU9lWGxHLrJ+jb0pL2l9usRq4X7FMoh8yW8YFjldSuOljHdOz6p4+g0+hSSH3IMRrYKuteOtUPcG/Ube3x2/ZSSGHIH9msnhN/CUnqR0QGBVr8Uwqlw4OMLJNTpJDsXjUToZ42+7uJCze0MjA8nMggHRte9sVm8dNnE+Zt53KQmVfxulhlwdrKXDaqKaMtLJOhIdcHcucCST480Qls50s9XFQ1D6d08TGh00AvfUQ29xx7Rw2tvxKQmU3k2soKt7zSRthksOkj06HADhdvCwJ4hJIUilxt+Firij6jqirMfTO9yMHiSfpb/aeSIXaeibk7Jcph3e1hcZOb3nbWfM8OQRPRp5VyhS1OWmOmibLJM3W+R277u32dxFu5NzZq5FmczAa2nLi5tO6RjCfo2dt6gnzSSGPIOVKXEMsMkliEj3gglxOwBIAbv1fLdJIhrezfLtPimGSPnj6UskdG3WSWtbYHZt7Akkm6SQk/ZvEKTEq+FtxHHMNI7PfH2NHokkIzIOXqfFn1Mk8YkLah7WhxOkcCTp4X34nsCSQ+5YyxTVOZ62J8euOB7THGXHQC4Hci+5A235IN3L1GzCPaTURQjRG6FrtA4A9U7eZPqU7jvbGU/z8xHxYh3vVT/azH/lP/d6dx3o/EsJixn2nujmaXMEDXabkA24A25dydx3vuJYXFgntAofk7BEJA8ODeB2tw8/gE7hrZgqm1ntAc2eCWpigjGiKNurrENOpzb8OsR5NQZcusMWeg+npJ6eCVhbI18Za3UASD2DcD1Pag6OoSICAgICAgICAgICAgICAgIIzMmEjGsHfEdiRdp7HDgfu8CVlwZZxXizBqcEZsc0lwqeF1PO5jhZzSWkdhGxXRxMTG8OQtWazNZ6wtvs8xRtPUvhcbdJYt+sNreY+xc9x/S2vSuav/Hr6vH8l1wbUxW04rd/T1ugrknSPjnBrbk2A3JUxEzO0ImducuSZpxEYpjT3t3aLNb4Dn5m5813/AAzTTp9NWluvWfXLjeIaiM+ebR06Qx5dwl2N4syJvA7uP0Wjifu8SFs58sYqTaWLTYJzZIpH5+p3aCFtPA1jRZrQGgDkBwXOzMzO8uvrWKxER0ZFCRBiq4zLSvaOJaQPMIITIuESYHl1sMunWHOJ0m43NxvYJKIVj2pUT6esinhIDpWupnDm7VwA9T4WCmCV3wvDRh2CMgbbqR6fE23Pmd1CUJlXAJsKya+mk09I4SAaTdvWG29lKIadPkl0+To4JSGVERLo5GG+kl1+OxsdvgeSbmzYqcBqcwZWMFY5jZmPvHIzcHSNnO7zdwOwQeIZcZhhDDHSPI26Qudv3kAj7PJORzSmNzV8UrDTR0726euHucDq/u8BbxUDQy3gVQ3MUlbVdEyR7OjEcV7AXbuSefV71IxYTlAupK2KpDSyolL2FpuRxs7hs4JubM2B4LUsw2Wkq3Mkg0aI5ATrsdrG/YLW+1Bo4fR4rglF8nibTysbcRyucQWjlcd3gfNORzTGX8tnBsAkj165Zdbnv4AucLen+qDPkzC5MGy7HDLp1tvfSbjck8bBRJDVyJgkuBYbIyXTd0rnjSbixA7hvspkh9ytgkuF4vWSSadM8gcyxubXfx2294IPmSMElwSGoEun8pO6Ruk32IFr7DfZJIe8AwaSgzFWTP06J3NLLG52BvcW2QeKfBJY89SVR09E6IMG/WuNPK3DbtQR1ZhFbhWZ5qijbFK2cDU2Q20kDxHjx5nZB7wnAaxub21VS+J/5EsOi407mzQLbgXvcnmg348Flbnt1V1eiMIj49a+3K3DzQfMdwSWuzVRzs06IdWu5sd7WsLboNbHsAqYsw/LaJ0fSFmiSOS+lwFuY8G9nAboN/BZ8Qlrv+5ip2RaT/NucX35cyLcUE+oSICAgICAgICAgICAgICAgICCge0jLBqGmqibdwH5Ro5gfpDvHPu8FZaHU9n+nbp3Kbiej7X9WnXv+LmYNirdQLBRZyqqSLTqa8DhrFz6gg+qqM3BNJkt2tpr6pWeLi2oxxtvE+trYrmSoxWPS94DfotFgfHmfMrPpeGafTT2qRvPjPOWLUcQz542tO0eEImOMyyBrQSSQABxJPABb8zERvLSiJmdodnyTlwYDh3WsZpLF57Oxo8Pt8lQ6rUelty6R0dTodJ6CnP609fgsa1W8ICAgIIvEsDjxLE4Jnl14CXMaCNNzbc7XPAc+SCUQEBAQEBAQEBAQEBAQEBAQEBAQEBAQEBAQEBAQEBAQEBAQEBAQEBAQEA7hBy7PWTfkJdUU7fyfF7B+h2kf3e7l4cLjSavtfQv17p8XP6/h/Y3yY+nfHh+3uURWKnemtL3AAEk7ADiVG+yYjedodWyNk7+SmiacXmI6reUf/19iptXq/SfQp097o9BoPRfTv8AW937rotBaCAgICAgICAgICAgICAgICAgICAgICAgICAgICAgICAgICAgICAgICAgICAgICAgIBFwg59m7IPTyGWkABO7ouAPe3kPDgrPTa7b6OT2qbWcM7U9vF18PglsoZNZgjRJJZ8/b+izub396wanVzl+jXlVsaPQVwR2rc7e5a1prEQEBAQEBAQEBAQEBAQEBAQEBAQEBAQEBAQEBAQEBAQEBAQEBAQEBAQEBAQEBAQEBAQEBAQEBAQEBAQEBAQEBAQEBAQEBAQEBAQEBAQEBAQEBAQEBAQEBAQEBAQEBAQEBAQEBAQEBAQEBAQEBAQEBAQEBAQEBAQEBAQEBAQEBAQEBAQEBAQEBAQEBAQEBAQEBAQEBAQE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12" descr="data:image/jpeg;base64,/9j/4AAQSkZJRgABAQAAAQABAAD/2wCEAAkGBxQHBhUUExIVFBUWGBwXGBcXGB4dGRogIR0dIh0cHh4gHSgiIB8lHhwcIj0kJSkrLi4uHSAzODMvNygtLisBCgoKDg0OGhAQGywfHCQsLCwsLCwtNSwsLC01LCwsLCwxLCwvNywsLCwsLC0sLCwvLCwsLDQsNC0sLCwsLzcsL//AABEIAHgBowMBEQACEQEDEQH/xAAcAAEAAgMBAQEAAAAAAAAAAAAABQYDBAcCAQj/xABHEAABAwIEAgcDBwcLBQAAAAABAAIDBBEFBhIhMUETIlFhcYGRBzKhFBZScrHB0SM2QlOCkrIVMzQ1N2JzdOHw8RckVMLi/8QAGgEBAAIDAQAAAAAAAAAAAAAAAAEFAwQGAv/EADgRAQACAQIDBAULBAMBAAAAAAABAgMEEQUhMRJBUWETcZGx0RQVIjIzNFKBweHwI3Kh8UJTVAb/2gAMAwEAAhEDEQA/AO4oCAgICAgICAgICAgICAgICAgICAgICAgICAgICAgICAgICAgICAgICAgICAgICAgICAgICAgICAgICAgICAgICAgICAgICAgICAgICAgICAgICAgICAgICAgICAgICAgICAgICAgICAgICAgIIbN9c/DsuyyRu0vaBY2vzCz6akXyxWejW1mSceG1q8pcu+e1b+vP7rfwVx8jw+DnvnHUfiZaXN2IVc4YyUuc7YANbv8ABeMmn02Os3vG0Q949bqslorWd5l4kznXRSFpmIIJBGluxHHkprpMFoi0RylFtfqazNZnnDz89q39ef3W/gvXyPD4PPzjqPxHz2rf15/db+CfI8PgfOOo/Ez0easRrptMcpc6xNg1vAceSxZcOlw17WTlDLi1mry27NJ3n8mD57Vv68/ut/BZfkeHwYvnHUfiPntW/rz+638E+R4fA+cdR+J2eJ2uIHtAKoZ5S6mJ3jd7UJEBAQEBAQEBAQEBAQEBAQEBAQEBAQEBAQEBAQEBAQEBAQEBAQEBAQEBAQVz2hfmnN+z/EFtaL7aGlxH7vZyDDaUVtWGGRkQN+s82aFcajNOKk3is28o6uawYoy37M2ivnPRaMvYEylxqJ4rKeQtdfS113HY8FR6/X3yae9Jw3rvHWY5Qt9HoqY89bRlrO3dE82tX5ejlr5HGtpm3e42L9xcnY78Qs+DiWSuKsegvO0Rz28mPNoKWyWmctY3me9W6qIQVLmhweGkjU3gbcx3FXGK83pFpiY3jpPWPJU5KRS81id9u+GxhVCK+oLXTRwgC+qQ2B3G3jv8Fi1We2GkWrSb8+kdWXT4Yy27M2ivnK25VwZlFiZcKqCU6HDSx1zvz8AqDieuvlw9mcV6845zHJdcP0lcWXtRkrblPKJQ4y1H/wCfS/v/AOqsfnTJ/wCfJ7Gj83U/7qe1X3t0uIve3Mc1bRO8bqyY2nZ+haX+it+qPsXMW6y7Wn1YZVD08yO0MJ7BdBXMp5xizPK9rGPjcwB1n23B5ix5beoU7I3TmI1rcOoHyv8AdY0uPkoSjMqZkZmWke9jHMDHaSHWvwB5HvQTiAgICAgICAgICCDzRmRuXY4y6N8hkdpaGWvfzPNBGNz7HDK0VFLU0zXGwfIyzb9+9/gp2RutzXBzbg3B4FQl9QEBAQEBAQQGZcfdg1dSsawOFRMIiSbaQXNFx2+8pQn1CRBAzY86PObKPQNLoel133vdwtb9lEJ5EiAgICAgICAgICAgICCue0L805v2f4gtrRfbQ0uI/d7OLK/comMo/nJD9b7iq7iv3PJ6v1b3DfvVPX+jSxb+tZv8R/8AEVtaX7Cn9se5g1P21/XPve8Fw44tibYg4NLr7kXtYE/cvGs1MabDOWY3225fnsnS4PT5YxxO2/w3ab26HkdhstmJ3jdgtG0zCw5D/rw/4b/sCqON/do/uqs+Efbz6pVwcFcKsQfoel/orfqj7Fy9usu2p9WGVQ9MdT/R3fVP2ION5Md/IslFVfoTSPp5Oze2n8f2SvTzC7+0CU10lPQsPWqZAX25MZuT8L/slRCZaXs2lbQ4VWut1Y53mw7Gt/AJJCLhYMWwB1fWVFQDI5zYYYX6Re5a1rG83FwPpcohI+zZ8rcYqY6l0jpo2sb13l2lu508bX3G/ikphp5YweXM8M/S1tS2Jk72hrH7324udfqgWs23ag+4xiLKvNLqaoq309NTNa0APLXSu0t94jjx+Heg2Mm4m2mzc+mhqXVFO9mthc4uLXDi0E91/ghC1Zxxc4Hl2WZvvAANv2uIAPle/koTKuxZMfUYOJX1lT8qczXrEp0h1rgW7Bw2P4Kd0bPNFnGSL2eOqH2dNG7obngXXADj5G/fZNjfk8VWVpG5efUzV1WZxEZbNl0sBDb6QLcOWxHdZNzZYshVDqrKUDnvc9xDrucS5x67uJO52SSEF7UpRTvonuNmtqA4nsAsSfQJBLUzfmiDM+FfJaTVPLK5trMc0Nsbk9YDs+KbErBmLEH5XyVqBBkYxkYPEathfy3KCL+ZT34R0prKr5UWa9XSnTqtfSB9Hlx/BNzZ5hx6TFfZjLMXFsrWuaXtOk3BFnAjgSCOHenedzUiyy+vyk2pkraky9AJGWfZjbMuBbiT2m9zxQ2ZMvYBJmrAWTVFbU3LS1jWO0tbYkXIt1nG25O5QbWTcTqKjIUztRkmiMjGE9Zxs0EceJBPwCEdETk6npsaYxz6+pFXqu9pmLbkHgARu0jsPokkJ7NtbNXZhgoIZXQ9I0ySSN2cGi+zTy90+o70JQOY8uswLG8PLJp5NdSy/Sv1Ws9m42FiUFtzdh8NZ0bp6ySnY240slDA+9uN+NvvQlXMtztw7PDYKerfUU8kRcQ6TWGuF+HIHqjyKCQq/wC1uL/K/fIncd67KEiAgICAgICAgICAgICCCzyzXlSfubf0IWxpJ2zVamujfT39TiC6FySayawvzLDbkSfQFVvF7RGjyb+H6t/hkTOqpt/OTxMYoMwzfKGPczW/Zhsb6jZeq+lvpKegmInavOenRF/RV1N/TRMxvPT1rBleeifjkYhimbJ1tJc4Fo6pvffsuqniePXRprTmvWa8t4iOfWPJY6G+knPWMdbRbntvPlKMkqcO6Q3gqL3N+uPxW9XFxLaNslPZ+zWtk0HanelvayZHaJMwvLAdOh9r8QCRa/fwXjjUzXSVi8896+3vTwqInU2msctp/ZWHNLHEHiNirqJiY3hU2iYnaRrdTrDnshEby/RTG6Wgdi5d20Rs+oljnF4HeB+xBzjC8vS1HswfE+J7JmudIxjmkOu3cWB3uRceanvR3JPJdJPiGNvq6qJ0bmxshja9pB4ddwB7T/ERySSHzJtC+jwauE8UjWvlkNtB1OaW8Wi29+5JIV3K4mwCRhqaGrmLGn5MGR6ms1kucSBwcSedyOxShb8lYVNHWVFXUN6OSocCI+bGjgD38PTvUSmHz2dUUlFRVAkjcwuqXuAcCLghtiL8u9JIRuLUM2BZtlqW0pq4J2jU1jdT2EADYWJ5X8+5BNZdxUYhXEDD5qYBpPSSxBnZsNu/4INzN+EHHMvSQtIDiAW34XBBHra3moSrtNmiqhwsQOw6pNQG6A4M/JE2sHF3C3Du71KNxuTH/wDT51MSOncelO+2u4Om/gNN03NuTXrcy1L8tyQSYfUCQROY+QttEBpsX6uHDew9UFg9nX5mU/g7+NySQ0faDQyVtRRdHG94ZUNc7S0nSLjc24BIJbecMtHFomywER1MJ1RvG17b6T/v4EoSjqmKozflKaGaB0E7C22rZsjhvdvceF9xc8dkOrGzNNX/ACX0H8nVPynTo1aPyV7W16+FufZ3psbsvzdfhXs2lpwC+VzC4hgvdxI2HbYWHkh3JXD6Z7MhMjLHB4pQ3QR1tXR2tbje+1kO589n9K+jypEyRjmOGq7XAgjrHkUkhF5GjmwXKk5fTyF4le9sWkh7hZtrAjnv6JJCEzJqzSGthwuohnLgenkj6MN33Orn5+SCbzTh1RQ45T1sMZnMTOjkY33iN9wOfvHh3IIzGaupzFjFE4UNRFHFUMcXPadXvsuS23VaAOJQbWaKV9LnJtRJRyVkBiDGtjZrLHX46fx7UJa1LHOM6U9ScPfDEWmINYAS2+rrSBo6vvc+QQTNTRSO9p0cojf0YptJfpOkG79r8L7j1TuO9b1CRAQEBAQEBAQEBAQEBBoY/T/K8DnYOLongeOk2+KyYbdnJWfOGHUV7eK1fGJcDaNR25rpJ5OO23nZ0TI2X3UDDNKLPcLNaeLW9p7z9niuQ41xGuaYw453rHWfGfhDpuFaG2KPSXja09I8IaWesvOdOaiJuoH+caOIt+l4dq2uCcSrFY0+Sdvwz+nwYOK6G029Njjfx+KFyN+dEX7X8DlY8b+5X/L3wr+Ffe6fn7pQ72GWqIaCSXEADcndWMWitN5naNmnas2yTEc53dKybgRwijLni0r7XH0QOA8ef/C4zi/EI1WSK0+pXp5z4/B1PDNFOnpvb60/48lazrl51JVumjbeN51Ot+ged+48bq54PxKuXHGG87WjlHnHxVfFNDal5y0j6M9fJCZfp/lWOwM43kbfwuCfgCrnNbs47T5K3TU7WasecO+Lm3YiAgICAgICAgICAgIMFdG+aje2N/RvLSGvtfSeRseNkFSq8uYhiUBimr2dE7Z2iIBxHZy4qULXhtCzDaBkUYs1jQ0du3b3qEtlAQEBAQEBAQEBAQEBAQEBAQEBAQEBAQEBAQEBB8IuEHM8p0rKDMtVC5rdbXXjJG4AJ4eILSvfG7ZLafHesz2e/wDxtv7JVPDKUx6jJjmOfd6v5sua5ZfCCqxwsmz7eNoAijJeWgC7iCN+/f4K+te9OF7ZJme3PLfwj/SoilbcQ3pH1Y57eM/7fMkwtpqmojc0dKyU7262k2tY9m1/NOM3vkpiyRP0LVjl3b/H4HDK1pbJSY+lFvz2WtUK3CLhSKfl6lZW+0R7o2tDIQT1RYaraeXeT6FdjinJTQVjJMzafHrt19zn8daX19ppHKvh49HSlprgQYayqbR0znvcGgC+5A8t0HPstzVeZ4enOIiElxtCwN2AO9wd7f8AKlDoVNO2oiux7XjhdpBHqFCXiWqb12h7dbWkltxqHeRx7EFYyjjc2JZIfPI/VKBJZ1gPdG2w2UohIZIxN+J5YjmmcC46tTrADYns24KJITUFQypj1Me144XaQR6hEteHFoJ6jQ2eJz/oh7SfS6DYqahlLFqke1jRxc4gD1KDHR4hFXX6KVkluOhwdbxsUEBkrFpcUnqxK7UIpyxmwFhvttxUyiFjiqWTPIa9ri3ZwBBI8QOChLXqMXgpZtD54mO+i57QfQlBt6xovcWte/K3ag1JsXggiDnTxNa73SXtse22+6D3PiUNPAHvmjax3uuLwAfA33QZaaoZVQhzHte08HNII9QgwyYpDFEXOmjDQdJJe2wPZe/HuQfRiUJpOl6aPo/p6xp9b2QeqOtjro7xSMkA2JY4ED0Qe46hkkpaHtLm+8AQSPEckH01DRPo1N12vpuNVu23GyDw+sjjkLTIwEDUQXAEDtIvw70GOjxOGucRFNHIRxDHgkehQZaqqZRxapHtY3tcQB6lB8o62Ouj1RSMkHC7HAj4IM6AgICAgICAgICAgICAgICAg5l7SqR+GY1FVxEtLti4cnNG1/Fu3kVaaPsZsVsN43jw8lFxOtsWWuenKf1/0+Yfn5hiAmicHdrLEHvsbW+Kqc//AM9fffDaNvCev7/4bGHjddtslefl/Pi2fnJNjLS2jgd2GV9g1n2i/P7lh+bMOlntau8f2x1n+fyWX5fl1EdnTUn1z0j+fyExgGDjCKYi+uR51SPPFx/Dcqv12ttqbxO21Y5Vjwhu6TSxgr42nnM+LUxzB3yVgqKZwZO0WIPuvHYe/wD3yCz6LW44xzp9RG+OfbWfFi1WlvN4zYZ2vHsmGn88xSO0VFPJFIOIFiD3i9tvXxWx8yTljt6fJW1WCeLRjns5qTWyJxrPLqmEsgYY77F7ravIDYeN1YaPgNcdovmnteUdPz8WlquMzevZxRt5z1Wf2X4X8kwZ0rh1pnXH1Rw9Tc+i2Nfk7V+zHc2OFYexi7c9be5c1oLQQaGO0bK7CZGyMD26SbOFxcC4PkUFU9lWGxHLrJ+jb0pL2l9usRq4X7FMoh8yW8YFjldSuOljHdOz6p4+g0+hSSH3IMRrYKuteOtUPcG/Ube3x2/ZSSGHIH9msnhN/CUnqR0QGBVr8Uwqlw4OMLJNTpJDsXjUToZ42+7uJCze0MjA8nMggHRte9sVm8dNnE+Zt53KQmVfxulhlwdrKXDaqKaMtLJOhIdcHcucCST480Qls50s9XFQ1D6d08TGh00AvfUQ29xx7Rw2tvxKQmU3k2soKt7zSRthksOkj06HADhdvCwJ4hJIUilxt+Firij6jqirMfTO9yMHiSfpb/aeSIXaeibk7Jcph3e1hcZOb3nbWfM8OQRPRp5VyhS1OWmOmibLJM3W+R277u32dxFu5NzZq5FmczAa2nLi5tO6RjCfo2dt6gnzSSGPIOVKXEMsMkliEj3gglxOwBIAbv1fLdJIhrezfLtPimGSPnj6UskdG3WSWtbYHZt7Akkm6SQk/ZvEKTEq+FtxHHMNI7PfH2NHokkIzIOXqfFn1Mk8YkLah7WhxOkcCTp4X34nsCSQ+5YyxTVOZ62J8euOB7THGXHQC4Hci+5A235IN3L1GzCPaTURQjRG6FrtA4A9U7eZPqU7jvbGU/z8xHxYh3vVT/azH/lP/d6dx3o/EsJixn2nujmaXMEDXabkA24A25dydx3vuJYXFgntAofk7BEJA8ODeB2tw8/gE7hrZgqm1ntAc2eCWpigjGiKNurrENOpzb8OsR5NQZcusMWeg+npJ6eCVhbI18Za3UASD2DcD1Pag6OoSICAgICAgICAgICAgICAgIIzMmEjGsHfEdiRdp7HDgfu8CVlwZZxXizBqcEZsc0lwqeF1PO5jhZzSWkdhGxXRxMTG8OQtWazNZ6wtvs8xRtPUvhcbdJYt+sNreY+xc9x/S2vSuav/Hr6vH8l1wbUxW04rd/T1ugrknSPjnBrbk2A3JUxEzO0ImducuSZpxEYpjT3t3aLNb4Dn5m5813/AAzTTp9NWluvWfXLjeIaiM+ebR06Qx5dwl2N4syJvA7uP0Wjifu8SFs58sYqTaWLTYJzZIpH5+p3aCFtPA1jRZrQGgDkBwXOzMzO8uvrWKxER0ZFCRBiq4zLSvaOJaQPMIITIuESYHl1sMunWHOJ0m43NxvYJKIVj2pUT6esinhIDpWupnDm7VwA9T4WCmCV3wvDRh2CMgbbqR6fE23Pmd1CUJlXAJsKya+mk09I4SAaTdvWG29lKIadPkl0+To4JSGVERLo5GG+kl1+OxsdvgeSbmzYqcBqcwZWMFY5jZmPvHIzcHSNnO7zdwOwQeIZcZhhDDHSPI26Qudv3kAj7PJORzSmNzV8UrDTR0726euHucDq/u8BbxUDQy3gVQ3MUlbVdEyR7OjEcV7AXbuSefV71IxYTlAupK2KpDSyolL2FpuRxs7hs4JubM2B4LUsw2Wkq3Mkg0aI5ATrsdrG/YLW+1Bo4fR4rglF8nibTysbcRyucQWjlcd3gfNORzTGX8tnBsAkj165Zdbnv4AucLen+qDPkzC5MGy7HDLp1tvfSbjck8bBRJDVyJgkuBYbIyXTd0rnjSbixA7hvspkh9ytgkuF4vWSSadM8gcyxubXfx2294IPmSMElwSGoEun8pO6Ruk32IFr7DfZJIe8AwaSgzFWTP06J3NLLG52BvcW2QeKfBJY89SVR09E6IMG/WuNPK3DbtQR1ZhFbhWZ5qijbFK2cDU2Q20kDxHjx5nZB7wnAaxub21VS+J/5EsOi407mzQLbgXvcnmg348Flbnt1V1eiMIj49a+3K3DzQfMdwSWuzVRzs06IdWu5sd7WsLboNbHsAqYsw/LaJ0fSFmiSOS+lwFuY8G9nAboN/BZ8Qlrv+5ip2RaT/NucX35cyLcUE+oSICAgICAgICAgICAgICAgICCge0jLBqGmqibdwH5Ro5gfpDvHPu8FZaHU9n+nbp3Kbiej7X9WnXv+LmYNirdQLBRZyqqSLTqa8DhrFz6gg+qqM3BNJkt2tpr6pWeLi2oxxtvE+trYrmSoxWPS94DfotFgfHmfMrPpeGafTT2qRvPjPOWLUcQz542tO0eEImOMyyBrQSSQABxJPABb8zERvLSiJmdodnyTlwYDh3WsZpLF57Oxo8Pt8lQ6rUelty6R0dTodJ6CnP609fgsa1W8ICAgIIvEsDjxLE4Jnl14CXMaCNNzbc7XPAc+SCUQEBAQEBAQEBAQEBAQEBAQEBAQEBAQEBAQEBAQEBAQEBAQEBAQEBAQEA7hBy7PWTfkJdUU7fyfF7B+h2kf3e7l4cLjSavtfQv17p8XP6/h/Y3yY+nfHh+3uURWKnemtL3AAEk7ADiVG+yYjedodWyNk7+SmiacXmI6reUf/19iptXq/SfQp097o9BoPRfTv8AW937rotBaCAgICAgICAgICAgICAgICAgICAgICAgICAgICAgICAgICAgICAgICAgICAgICAgIBFwg59m7IPTyGWkABO7ouAPe3kPDgrPTa7b6OT2qbWcM7U9vF18PglsoZNZgjRJJZ8/b+izub396wanVzl+jXlVsaPQVwR2rc7e5a1prEQEBAQEBAQEBAQEBAQEBAQEBAQEBAQEBAQEBAQEBAQEBAQEBAQEBAQEBAQEBAQEBAQEBAQEBAQEBAQEBAQEBAQEBAQEBAQEBAQEBAQEBAQEBAQEBAQEBAQEBAQEBAQEBAQEBAQEBAQEBAQEBAQEBAQEBAQEBAQEBAQEBAQEBAQEBAQEBAQEBAQEBAQEBAQEBAQEBAQEH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" name="AutoShape 14" descr="data:image/jpeg;base64,/9j/4AAQSkZJRgABAQAAAQABAAD/2wCEAAkGBxQHBhUUExIVFBUWGBwXGBcXGB4dGRogIR0dIh0cHh4gHSgiIB8lHhwcIj0kJSkrLi4uHSAzODMvNygtLisBCgoKDg0OGhAQGywfHCQsLCwsLCwtNSwsLC01LCwsLCwxLCwvNywsLCwsLC0sLCwvLCwsLDQsNC0sLCwsLzcsL//AABEIAHgBowMBEQACEQEDEQH/xAAcAAEAAgMBAQEAAAAAAAAAAAAABQYDBAcCAQj/xABHEAABAwIEAgcDBwcLBQAAAAABAAIDBBEFBhIhMUETIlFhcYGRBzKhFBZScrHB0SM2QlOCkrIVMzQ1N2JzdOHw8RckVMLi/8QAGgEBAAIDAQAAAAAAAAAAAAAAAAEFAwQGAv/EADgRAQACAQIDBAULBAMBAAAAAAABAgMEEQUhMRJBUWETcZGx0RQVIjIzNFKBweHwI3Kh8UJTVAb/2gAMAwEAAhEDEQA/AO4oCAgICAgICAgICAgICAgICAgICAgICAgICAgICAgICAgICAgICAgICAgICAgICAgICAgICAgICAgICAgICAgICAgICAgICAgICAgICAgICAgICAgICAgICAgICAgICAgICAgICAgICAgICAgIIbN9c/DsuyyRu0vaBY2vzCz6akXyxWejW1mSceG1q8pcu+e1b+vP7rfwVx8jw+DnvnHUfiZaXN2IVc4YyUuc7YANbv8ABeMmn02Os3vG0Q949bqslorWd5l4kznXRSFpmIIJBGluxHHkprpMFoi0RylFtfqazNZnnDz89q39ef3W/gvXyPD4PPzjqPxHz2rf15/db+CfI8PgfOOo/Ez0easRrptMcpc6xNg1vAceSxZcOlw17WTlDLi1mry27NJ3n8mD57Vv68/ut/BZfkeHwYvnHUfiPntW/rz+638E+R4fA+cdR+J2eJ2uIHtAKoZ5S6mJ3jd7UJEBAQEBAQEBAQEBAQEBAQEBAQEBAQEBAQEBAQEBAQEBAQEBAQEBAQEBAQVz2hfmnN+z/EFtaL7aGlxH7vZyDDaUVtWGGRkQN+s82aFcajNOKk3is28o6uawYoy37M2ivnPRaMvYEylxqJ4rKeQtdfS113HY8FR6/X3yae9Jw3rvHWY5Qt9HoqY89bRlrO3dE82tX5ejlr5HGtpm3e42L9xcnY78Qs+DiWSuKsegvO0Rz28mPNoKWyWmctY3me9W6qIQVLmhweGkjU3gbcx3FXGK83pFpiY3jpPWPJU5KRS81id9u+GxhVCK+oLXTRwgC+qQ2B3G3jv8Fi1We2GkWrSb8+kdWXT4Yy27M2ivnK25VwZlFiZcKqCU6HDSx1zvz8AqDieuvlw9mcV6845zHJdcP0lcWXtRkrblPKJQ4y1H/wCfS/v/AOqsfnTJ/wCfJ7Gj83U/7qe1X3t0uIve3Mc1bRO8bqyY2nZ+haX+it+qPsXMW6y7Wn1YZVD08yO0MJ7BdBXMp5xizPK9rGPjcwB1n23B5ix5beoU7I3TmI1rcOoHyv8AdY0uPkoSjMqZkZmWke9jHMDHaSHWvwB5HvQTiAgICAgICAgICCDzRmRuXY4y6N8hkdpaGWvfzPNBGNz7HDK0VFLU0zXGwfIyzb9+9/gp2RutzXBzbg3B4FQl9QEBAQEBAQQGZcfdg1dSsawOFRMIiSbaQXNFx2+8pQn1CRBAzY86PObKPQNLoel133vdwtb9lEJ5EiAgICAgICAgICAgICCue0L805v2f4gtrRfbQ0uI/d7OLK/comMo/nJD9b7iq7iv3PJ6v1b3DfvVPX+jSxb+tZv8R/8AEVtaX7Cn9se5g1P21/XPve8Fw44tibYg4NLr7kXtYE/cvGs1MabDOWY3225fnsnS4PT5YxxO2/w3ab26HkdhstmJ3jdgtG0zCw5D/rw/4b/sCqON/do/uqs+Efbz6pVwcFcKsQfoel/orfqj7Fy9usu2p9WGVQ9MdT/R3fVP2ION5Md/IslFVfoTSPp5Oze2n8f2SvTzC7+0CU10lPQsPWqZAX25MZuT8L/slRCZaXs2lbQ4VWut1Y53mw7Gt/AJJCLhYMWwB1fWVFQDI5zYYYX6Re5a1rG83FwPpcohI+zZ8rcYqY6l0jpo2sb13l2lu508bX3G/ikphp5YweXM8M/S1tS2Jk72hrH7324udfqgWs23ag+4xiLKvNLqaoq309NTNa0APLXSu0t94jjx+Heg2Mm4m2mzc+mhqXVFO9mthc4uLXDi0E91/ghC1Zxxc4Hl2WZvvAANv2uIAPle/koTKuxZMfUYOJX1lT8qczXrEp0h1rgW7Bw2P4Kd0bPNFnGSL2eOqH2dNG7obngXXADj5G/fZNjfk8VWVpG5efUzV1WZxEZbNl0sBDb6QLcOWxHdZNzZYshVDqrKUDnvc9xDrucS5x67uJO52SSEF7UpRTvonuNmtqA4nsAsSfQJBLUzfmiDM+FfJaTVPLK5trMc0Nsbk9YDs+KbErBmLEH5XyVqBBkYxkYPEathfy3KCL+ZT34R0prKr5UWa9XSnTqtfSB9Hlx/BNzZ5hx6TFfZjLMXFsrWuaXtOk3BFnAjgSCOHenedzUiyy+vyk2pkraky9AJGWfZjbMuBbiT2m9zxQ2ZMvYBJmrAWTVFbU3LS1jWO0tbYkXIt1nG25O5QbWTcTqKjIUztRkmiMjGE9Zxs0EceJBPwCEdETk6npsaYxz6+pFXqu9pmLbkHgARu0jsPokkJ7NtbNXZhgoIZXQ9I0ySSN2cGi+zTy90+o70JQOY8uswLG8PLJp5NdSy/Sv1Ws9m42FiUFtzdh8NZ0bp6ySnY240slDA+9uN+NvvQlXMtztw7PDYKerfUU8kRcQ6TWGuF+HIHqjyKCQq/wC1uL/K/fIncd67KEiAgICAgICAgICAgICCCzyzXlSfubf0IWxpJ2zVamujfT39TiC6FySayawvzLDbkSfQFVvF7RGjyb+H6t/hkTOqpt/OTxMYoMwzfKGPczW/Zhsb6jZeq+lvpKegmInavOenRF/RV1N/TRMxvPT1rBleeifjkYhimbJ1tJc4Fo6pvffsuqniePXRprTmvWa8t4iOfWPJY6G+knPWMdbRbntvPlKMkqcO6Q3gqL3N+uPxW9XFxLaNslPZ+zWtk0HanelvayZHaJMwvLAdOh9r8QCRa/fwXjjUzXSVi8896+3vTwqInU2msctp/ZWHNLHEHiNirqJiY3hU2iYnaRrdTrDnshEby/RTG6Wgdi5d20Rs+oljnF4HeB+xBzjC8vS1HswfE+J7JmudIxjmkOu3cWB3uRceanvR3JPJdJPiGNvq6qJ0bmxshja9pB4ddwB7T/ERySSHzJtC+jwauE8UjWvlkNtB1OaW8Wi29+5JIV3K4mwCRhqaGrmLGn5MGR6ms1kucSBwcSedyOxShb8lYVNHWVFXUN6OSocCI+bGjgD38PTvUSmHz2dUUlFRVAkjcwuqXuAcCLghtiL8u9JIRuLUM2BZtlqW0pq4J2jU1jdT2EADYWJ5X8+5BNZdxUYhXEDD5qYBpPSSxBnZsNu/4INzN+EHHMvSQtIDiAW34XBBHra3moSrtNmiqhwsQOw6pNQG6A4M/JE2sHF3C3Du71KNxuTH/wDT51MSOncelO+2u4Om/gNN03NuTXrcy1L8tyQSYfUCQROY+QttEBpsX6uHDew9UFg9nX5mU/g7+NySQ0faDQyVtRRdHG94ZUNc7S0nSLjc24BIJbecMtHFomywER1MJ1RvG17b6T/v4EoSjqmKozflKaGaB0E7C22rZsjhvdvceF9xc8dkOrGzNNX/ACX0H8nVPynTo1aPyV7W16+FufZ3psbsvzdfhXs2lpwC+VzC4hgvdxI2HbYWHkh3JXD6Z7MhMjLHB4pQ3QR1tXR2tbje+1kO589n9K+jypEyRjmOGq7XAgjrHkUkhF5GjmwXKk5fTyF4le9sWkh7hZtrAjnv6JJCEzJqzSGthwuohnLgenkj6MN33Orn5+SCbzTh1RQ45T1sMZnMTOjkY33iN9wOfvHh3IIzGaupzFjFE4UNRFHFUMcXPadXvsuS23VaAOJQbWaKV9LnJtRJRyVkBiDGtjZrLHX46fx7UJa1LHOM6U9ScPfDEWmINYAS2+rrSBo6vvc+QQTNTRSO9p0cojf0YptJfpOkG79r8L7j1TuO9b1CRAQEBAQEBAQEBAQEBBoY/T/K8DnYOLongeOk2+KyYbdnJWfOGHUV7eK1fGJcDaNR25rpJ5OO23nZ0TI2X3UDDNKLPcLNaeLW9p7z9niuQ41xGuaYw453rHWfGfhDpuFaG2KPSXja09I8IaWesvOdOaiJuoH+caOIt+l4dq2uCcSrFY0+Sdvwz+nwYOK6G029Njjfx+KFyN+dEX7X8DlY8b+5X/L3wr+Ffe6fn7pQ72GWqIaCSXEADcndWMWitN5naNmnas2yTEc53dKybgRwijLni0r7XH0QOA8ef/C4zi/EI1WSK0+pXp5z4/B1PDNFOnpvb60/48lazrl51JVumjbeN51Ot+ged+48bq54PxKuXHGG87WjlHnHxVfFNDal5y0j6M9fJCZfp/lWOwM43kbfwuCfgCrnNbs47T5K3TU7WasecO+Lm3YiAgICAgICAgICAgIMFdG+aje2N/RvLSGvtfSeRseNkFSq8uYhiUBimr2dE7Z2iIBxHZy4qULXhtCzDaBkUYs1jQ0du3b3qEtlAQEBAQEBAQEBAQEBAQEBAQEBAQEBAQEBAQEBB8IuEHM8p0rKDMtVC5rdbXXjJG4AJ4eILSvfG7ZLafHesz2e/wDxtv7JVPDKUx6jJjmOfd6v5sua5ZfCCqxwsmz7eNoAijJeWgC7iCN+/f4K+te9OF7ZJme3PLfwj/SoilbcQ3pH1Y57eM/7fMkwtpqmojc0dKyU7262k2tY9m1/NOM3vkpiyRP0LVjl3b/H4HDK1pbJSY+lFvz2WtUK3CLhSKfl6lZW+0R7o2tDIQT1RYaraeXeT6FdjinJTQVjJMzafHrt19zn8daX19ppHKvh49HSlprgQYayqbR0znvcGgC+5A8t0HPstzVeZ4enOIiElxtCwN2AO9wd7f8AKlDoVNO2oiux7XjhdpBHqFCXiWqb12h7dbWkltxqHeRx7EFYyjjc2JZIfPI/VKBJZ1gPdG2w2UohIZIxN+J5YjmmcC46tTrADYns24KJITUFQypj1Me144XaQR6hEteHFoJ6jQ2eJz/oh7SfS6DYqahlLFqke1jRxc4gD1KDHR4hFXX6KVkluOhwdbxsUEBkrFpcUnqxK7UIpyxmwFhvttxUyiFjiqWTPIa9ri3ZwBBI8QOChLXqMXgpZtD54mO+i57QfQlBt6xovcWte/K3ag1JsXggiDnTxNa73SXtse22+6D3PiUNPAHvmjax3uuLwAfA33QZaaoZVQhzHte08HNII9QgwyYpDFEXOmjDQdJJe2wPZe/HuQfRiUJpOl6aPo/p6xp9b2QeqOtjro7xSMkA2JY4ED0Qe46hkkpaHtLm+8AQSPEckH01DRPo1N12vpuNVu23GyDw+sjjkLTIwEDUQXAEDtIvw70GOjxOGucRFNHIRxDHgkehQZaqqZRxapHtY3tcQB6lB8o62Ouj1RSMkHC7HAj4IM6AgICAgICAgICAgICAgICAg5l7SqR+GY1FVxEtLti4cnNG1/Fu3kVaaPsZsVsN43jw8lFxOtsWWuenKf1/0+Yfn5hiAmicHdrLEHvsbW+Kqc//AM9fffDaNvCev7/4bGHjddtslefl/Pi2fnJNjLS2jgd2GV9g1n2i/P7lh+bMOlntau8f2x1n+fyWX5fl1EdnTUn1z0j+fyExgGDjCKYi+uR51SPPFx/Dcqv12ttqbxO21Y5Vjwhu6TSxgr42nnM+LUxzB3yVgqKZwZO0WIPuvHYe/wD3yCz6LW44xzp9RG+OfbWfFi1WlvN4zYZ2vHsmGn88xSO0VFPJFIOIFiD3i9tvXxWx8yTljt6fJW1WCeLRjns5qTWyJxrPLqmEsgYY77F7ravIDYeN1YaPgNcdovmnteUdPz8WlquMzevZxRt5z1Wf2X4X8kwZ0rh1pnXH1Rw9Tc+i2Nfk7V+zHc2OFYexi7c9be5c1oLQQaGO0bK7CZGyMD26SbOFxcC4PkUFU9lWGxHLrJ+jb0pL2l9usRq4X7FMoh8yW8YFjldSuOljHdOz6p4+g0+hSSH3IMRrYKuteOtUPcG/Ube3x2/ZSSGHIH9msnhN/CUnqR0QGBVr8Uwqlw4OMLJNTpJDsXjUToZ42+7uJCze0MjA8nMggHRte9sVm8dNnE+Zt53KQmVfxulhlwdrKXDaqKaMtLJOhIdcHcucCST480Qls50s9XFQ1D6d08TGh00AvfUQ29xx7Rw2tvxKQmU3k2soKt7zSRthksOkj06HADhdvCwJ4hJIUilxt+Firij6jqirMfTO9yMHiSfpb/aeSIXaeibk7Jcph3e1hcZOb3nbWfM8OQRPRp5VyhS1OWmOmibLJM3W+R277u32dxFu5NzZq5FmczAa2nLi5tO6RjCfo2dt6gnzSSGPIOVKXEMsMkliEj3gglxOwBIAbv1fLdJIhrezfLtPimGSPnj6UskdG3WSWtbYHZt7Akkm6SQk/ZvEKTEq+FtxHHMNI7PfH2NHokkIzIOXqfFn1Mk8YkLah7WhxOkcCTp4X34nsCSQ+5YyxTVOZ62J8euOB7THGXHQC4Hci+5A235IN3L1GzCPaTURQjRG6FrtA4A9U7eZPqU7jvbGU/z8xHxYh3vVT/azH/lP/d6dx3o/EsJixn2nujmaXMEDXabkA24A25dydx3vuJYXFgntAofk7BEJA8ODeB2tw8/gE7hrZgqm1ntAc2eCWpigjGiKNurrENOpzb8OsR5NQZcusMWeg+npJ6eCVhbI18Za3UASD2DcD1Pag6OoSICAgICAgICAgICAgICAgIIzMmEjGsHfEdiRdp7HDgfu8CVlwZZxXizBqcEZsc0lwqeF1PO5jhZzSWkdhGxXRxMTG8OQtWazNZ6wtvs8xRtPUvhcbdJYt+sNreY+xc9x/S2vSuav/Hr6vH8l1wbUxW04rd/T1ugrknSPjnBrbk2A3JUxEzO0ImducuSZpxEYpjT3t3aLNb4Dn5m5813/AAzTTp9NWluvWfXLjeIaiM+ebR06Qx5dwl2N4syJvA7uP0Wjifu8SFs58sYqTaWLTYJzZIpH5+p3aCFtPA1jRZrQGgDkBwXOzMzO8uvrWKxER0ZFCRBiq4zLSvaOJaQPMIITIuESYHl1sMunWHOJ0m43NxvYJKIVj2pUT6esinhIDpWupnDm7VwA9T4WCmCV3wvDRh2CMgbbqR6fE23Pmd1CUJlXAJsKya+mk09I4SAaTdvWG29lKIadPkl0+To4JSGVERLo5GG+kl1+OxsdvgeSbmzYqcBqcwZWMFY5jZmPvHIzcHSNnO7zdwOwQeIZcZhhDDHSPI26Qudv3kAj7PJORzSmNzV8UrDTR0726euHucDq/u8BbxUDQy3gVQ3MUlbVdEyR7OjEcV7AXbuSefV71IxYTlAupK2KpDSyolL2FpuRxs7hs4JubM2B4LUsw2Wkq3Mkg0aI5ATrsdrG/YLW+1Bo4fR4rglF8nibTysbcRyucQWjlcd3gfNORzTGX8tnBsAkj165Zdbnv4AucLen+qDPkzC5MGy7HDLp1tvfSbjck8bBRJDVyJgkuBYbIyXTd0rnjSbixA7hvspkh9ytgkuF4vWSSadM8gcyxubXfx2294IPmSMElwSGoEun8pO6Ruk32IFr7DfZJIe8AwaSgzFWTP06J3NLLG52BvcW2QeKfBJY89SVR09E6IMG/WuNPK3DbtQR1ZhFbhWZ5qijbFK2cDU2Q20kDxHjx5nZB7wnAaxub21VS+J/5EsOi407mzQLbgXvcnmg348Flbnt1V1eiMIj49a+3K3DzQfMdwSWuzVRzs06IdWu5sd7WsLboNbHsAqYsw/LaJ0fSFmiSOS+lwFuY8G9nAboN/BZ8Qlrv+5ip2RaT/NucX35cyLcUE+oSICAgICAgICAgICAgICAgICCge0jLBqGmqibdwH5Ro5gfpDvHPu8FZaHU9n+nbp3Kbiej7X9WnXv+LmYNirdQLBRZyqqSLTqa8DhrFz6gg+qqM3BNJkt2tpr6pWeLi2oxxtvE+trYrmSoxWPS94DfotFgfHmfMrPpeGafTT2qRvPjPOWLUcQz542tO0eEImOMyyBrQSSQABxJPABb8zERvLSiJmdodnyTlwYDh3WsZpLF57Oxo8Pt8lQ6rUelty6R0dTodJ6CnP609fgsa1W8ICAgIIvEsDjxLE4Jnl14CXMaCNNzbc7XPAc+SCUQEBAQEBAQEBAQEBAQEBAQEBAQEBAQEBAQEBAQEBAQEBAQEBAQEBAQEA7hBy7PWTfkJdUU7fyfF7B+h2kf3e7l4cLjSavtfQv17p8XP6/h/Y3yY+nfHh+3uURWKnemtL3AAEk7ADiVG+yYjedodWyNk7+SmiacXmI6reUf/19iptXq/SfQp097o9BoPRfTv8AW937rotBaCAgICAgICAgICAgICAgICAgICAgICAgICAgICAgICAgICAgICAgICAgICAgICAgIBFwg59m7IPTyGWkABO7ouAPe3kPDgrPTa7b6OT2qbWcM7U9vF18PglsoZNZgjRJJZ8/b+izub396wanVzl+jXlVsaPQVwR2rc7e5a1prEQEBAQEBAQEBAQEBAQEBAQEBAQEBAQEBAQEBAQEBAQEBAQEBAQEBAQEBAQEBAQEBAQEBAQEBAQEBAQEBAQEBAQEBAQEBAQEBAQEBAQEBAQEBAQEBAQEBAQEBAQEBAQEBAQEBAQEBAQEBAQEBAQEBAQEBAQEBAQEBAQEBAQEBAQEBAQEBAQEBAQEBAQEBAQEBAQEBAQEH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082832"/>
            <a:ext cx="2550815" cy="73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044" y="6165304"/>
            <a:ext cx="1126151" cy="56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e 3"/>
          <p:cNvGrpSpPr/>
          <p:nvPr/>
        </p:nvGrpSpPr>
        <p:grpSpPr>
          <a:xfrm>
            <a:off x="458190" y="3171226"/>
            <a:ext cx="2765759" cy="2169029"/>
            <a:chOff x="458190" y="3171226"/>
            <a:chExt cx="2765759" cy="2169029"/>
          </a:xfrm>
        </p:grpSpPr>
        <p:sp>
          <p:nvSpPr>
            <p:cNvPr id="26" name="Frihåndsform 25"/>
            <p:cNvSpPr/>
            <p:nvPr/>
          </p:nvSpPr>
          <p:spPr>
            <a:xfrm>
              <a:off x="458190" y="3171226"/>
              <a:ext cx="1677892" cy="1383910"/>
            </a:xfrm>
            <a:custGeom>
              <a:avLst/>
              <a:gdLst>
                <a:gd name="connsiteX0" fmla="*/ 0 w 1677892"/>
                <a:gd name="connsiteY0" fmla="*/ 138391 h 1383910"/>
                <a:gd name="connsiteX1" fmla="*/ 138391 w 1677892"/>
                <a:gd name="connsiteY1" fmla="*/ 0 h 1383910"/>
                <a:gd name="connsiteX2" fmla="*/ 1539501 w 1677892"/>
                <a:gd name="connsiteY2" fmla="*/ 0 h 1383910"/>
                <a:gd name="connsiteX3" fmla="*/ 1677892 w 1677892"/>
                <a:gd name="connsiteY3" fmla="*/ 138391 h 1383910"/>
                <a:gd name="connsiteX4" fmla="*/ 1677892 w 1677892"/>
                <a:gd name="connsiteY4" fmla="*/ 1245519 h 1383910"/>
                <a:gd name="connsiteX5" fmla="*/ 1539501 w 1677892"/>
                <a:gd name="connsiteY5" fmla="*/ 1383910 h 1383910"/>
                <a:gd name="connsiteX6" fmla="*/ 138391 w 1677892"/>
                <a:gd name="connsiteY6" fmla="*/ 1383910 h 1383910"/>
                <a:gd name="connsiteX7" fmla="*/ 0 w 1677892"/>
                <a:gd name="connsiteY7" fmla="*/ 1245519 h 1383910"/>
                <a:gd name="connsiteX8" fmla="*/ 0 w 1677892"/>
                <a:gd name="connsiteY8" fmla="*/ 138391 h 13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892" h="1383910">
                  <a:moveTo>
                    <a:pt x="0" y="138391"/>
                  </a:moveTo>
                  <a:cubicBezTo>
                    <a:pt x="0" y="61960"/>
                    <a:pt x="61960" y="0"/>
                    <a:pt x="138391" y="0"/>
                  </a:cubicBezTo>
                  <a:lnTo>
                    <a:pt x="1539501" y="0"/>
                  </a:lnTo>
                  <a:cubicBezTo>
                    <a:pt x="1615932" y="0"/>
                    <a:pt x="1677892" y="61960"/>
                    <a:pt x="1677892" y="138391"/>
                  </a:cubicBezTo>
                  <a:lnTo>
                    <a:pt x="1677892" y="1245519"/>
                  </a:lnTo>
                  <a:cubicBezTo>
                    <a:pt x="1677892" y="1321950"/>
                    <a:pt x="1615932" y="1383910"/>
                    <a:pt x="1539501" y="1383910"/>
                  </a:cubicBezTo>
                  <a:lnTo>
                    <a:pt x="138391" y="1383910"/>
                  </a:lnTo>
                  <a:cubicBezTo>
                    <a:pt x="61960" y="1383910"/>
                    <a:pt x="0" y="1321950"/>
                    <a:pt x="0" y="1245519"/>
                  </a:cubicBezTo>
                  <a:lnTo>
                    <a:pt x="0" y="13839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673" tIns="155673" rIns="155673" bIns="45222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nb-NO" sz="1100" kern="1200" dirty="0" smtClean="0"/>
                <a:t>Forankring i kommunene. Presentere prosjektet for politisk og administrativ ledelse.</a:t>
              </a:r>
              <a:endParaRPr lang="nb-NO" sz="1100" kern="1200" dirty="0"/>
            </a:p>
          </p:txBody>
        </p:sp>
        <p:sp>
          <p:nvSpPr>
            <p:cNvPr id="27" name="Figur 26"/>
            <p:cNvSpPr/>
            <p:nvPr/>
          </p:nvSpPr>
          <p:spPr>
            <a:xfrm>
              <a:off x="1407526" y="3523832"/>
              <a:ext cx="1816423" cy="1816423"/>
            </a:xfrm>
            <a:prstGeom prst="leftCircularArrow">
              <a:avLst>
                <a:gd name="adj1" fmla="val 2969"/>
                <a:gd name="adj2" fmla="val 363730"/>
                <a:gd name="adj3" fmla="val 2139241"/>
                <a:gd name="adj4" fmla="val 9024489"/>
                <a:gd name="adj5" fmla="val 346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8" name="Frihåndsform 27"/>
            <p:cNvSpPr/>
            <p:nvPr/>
          </p:nvSpPr>
          <p:spPr>
            <a:xfrm>
              <a:off x="831055" y="4258584"/>
              <a:ext cx="1491460" cy="593104"/>
            </a:xfrm>
            <a:custGeom>
              <a:avLst/>
              <a:gdLst>
                <a:gd name="connsiteX0" fmla="*/ 0 w 1491460"/>
                <a:gd name="connsiteY0" fmla="*/ 59310 h 593104"/>
                <a:gd name="connsiteX1" fmla="*/ 59310 w 1491460"/>
                <a:gd name="connsiteY1" fmla="*/ 0 h 593104"/>
                <a:gd name="connsiteX2" fmla="*/ 1432150 w 1491460"/>
                <a:gd name="connsiteY2" fmla="*/ 0 h 593104"/>
                <a:gd name="connsiteX3" fmla="*/ 1491460 w 1491460"/>
                <a:gd name="connsiteY3" fmla="*/ 59310 h 593104"/>
                <a:gd name="connsiteX4" fmla="*/ 1491460 w 1491460"/>
                <a:gd name="connsiteY4" fmla="*/ 533794 h 593104"/>
                <a:gd name="connsiteX5" fmla="*/ 1432150 w 1491460"/>
                <a:gd name="connsiteY5" fmla="*/ 593104 h 593104"/>
                <a:gd name="connsiteX6" fmla="*/ 59310 w 1491460"/>
                <a:gd name="connsiteY6" fmla="*/ 593104 h 593104"/>
                <a:gd name="connsiteX7" fmla="*/ 0 w 1491460"/>
                <a:gd name="connsiteY7" fmla="*/ 533794 h 593104"/>
                <a:gd name="connsiteX8" fmla="*/ 0 w 1491460"/>
                <a:gd name="connsiteY8" fmla="*/ 59310 h 59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460" h="593104">
                  <a:moveTo>
                    <a:pt x="0" y="59310"/>
                  </a:moveTo>
                  <a:cubicBezTo>
                    <a:pt x="0" y="26554"/>
                    <a:pt x="26554" y="0"/>
                    <a:pt x="59310" y="0"/>
                  </a:cubicBezTo>
                  <a:lnTo>
                    <a:pt x="1432150" y="0"/>
                  </a:lnTo>
                  <a:cubicBezTo>
                    <a:pt x="1464906" y="0"/>
                    <a:pt x="1491460" y="26554"/>
                    <a:pt x="1491460" y="59310"/>
                  </a:cubicBezTo>
                  <a:lnTo>
                    <a:pt x="1491460" y="533794"/>
                  </a:lnTo>
                  <a:cubicBezTo>
                    <a:pt x="1491460" y="566550"/>
                    <a:pt x="1464906" y="593104"/>
                    <a:pt x="1432150" y="593104"/>
                  </a:cubicBezTo>
                  <a:lnTo>
                    <a:pt x="59310" y="593104"/>
                  </a:lnTo>
                  <a:cubicBezTo>
                    <a:pt x="26554" y="593104"/>
                    <a:pt x="0" y="566550"/>
                    <a:pt x="0" y="533794"/>
                  </a:cubicBezTo>
                  <a:lnTo>
                    <a:pt x="0" y="5931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5471" tIns="42771" rIns="55471" bIns="4277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000" kern="1200" dirty="0" smtClean="0"/>
                <a:t>Mobilisere</a:t>
              </a:r>
              <a:endParaRPr lang="nb-NO" sz="2000" kern="1200" dirty="0"/>
            </a:p>
          </p:txBody>
        </p:sp>
      </p:grpSp>
      <p:grpSp>
        <p:nvGrpSpPr>
          <p:cNvPr id="12" name="Gruppe 11"/>
          <p:cNvGrpSpPr/>
          <p:nvPr/>
        </p:nvGrpSpPr>
        <p:grpSpPr>
          <a:xfrm>
            <a:off x="2579288" y="2331844"/>
            <a:ext cx="2966175" cy="2223292"/>
            <a:chOff x="2579288" y="2331844"/>
            <a:chExt cx="2966175" cy="2223292"/>
          </a:xfrm>
        </p:grpSpPr>
        <p:sp>
          <p:nvSpPr>
            <p:cNvPr id="30" name="Sirkelformet pil 29"/>
            <p:cNvSpPr/>
            <p:nvPr/>
          </p:nvSpPr>
          <p:spPr>
            <a:xfrm>
              <a:off x="3514642" y="2331844"/>
              <a:ext cx="2030821" cy="2030821"/>
            </a:xfrm>
            <a:prstGeom prst="circularArrow">
              <a:avLst>
                <a:gd name="adj1" fmla="val 2655"/>
                <a:gd name="adj2" fmla="val 322955"/>
                <a:gd name="adj3" fmla="val 19501534"/>
                <a:gd name="adj4" fmla="val 12575511"/>
                <a:gd name="adj5" fmla="val 309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grpSp>
          <p:nvGrpSpPr>
            <p:cNvPr id="9" name="Gruppe 8"/>
            <p:cNvGrpSpPr/>
            <p:nvPr/>
          </p:nvGrpSpPr>
          <p:grpSpPr>
            <a:xfrm>
              <a:off x="2579288" y="2874674"/>
              <a:ext cx="1864325" cy="1680462"/>
              <a:chOff x="2579288" y="2874674"/>
              <a:chExt cx="1864325" cy="1680462"/>
            </a:xfrm>
          </p:grpSpPr>
          <p:sp>
            <p:nvSpPr>
              <p:cNvPr id="29" name="Frihåndsform 28"/>
              <p:cNvSpPr/>
              <p:nvPr/>
            </p:nvSpPr>
            <p:spPr>
              <a:xfrm>
                <a:off x="2579288" y="3171226"/>
                <a:ext cx="1677892" cy="1383910"/>
              </a:xfrm>
              <a:custGeom>
                <a:avLst/>
                <a:gdLst>
                  <a:gd name="connsiteX0" fmla="*/ 0 w 1677892"/>
                  <a:gd name="connsiteY0" fmla="*/ 138391 h 1383910"/>
                  <a:gd name="connsiteX1" fmla="*/ 138391 w 1677892"/>
                  <a:gd name="connsiteY1" fmla="*/ 0 h 1383910"/>
                  <a:gd name="connsiteX2" fmla="*/ 1539501 w 1677892"/>
                  <a:gd name="connsiteY2" fmla="*/ 0 h 1383910"/>
                  <a:gd name="connsiteX3" fmla="*/ 1677892 w 1677892"/>
                  <a:gd name="connsiteY3" fmla="*/ 138391 h 1383910"/>
                  <a:gd name="connsiteX4" fmla="*/ 1677892 w 1677892"/>
                  <a:gd name="connsiteY4" fmla="*/ 1245519 h 1383910"/>
                  <a:gd name="connsiteX5" fmla="*/ 1539501 w 1677892"/>
                  <a:gd name="connsiteY5" fmla="*/ 1383910 h 1383910"/>
                  <a:gd name="connsiteX6" fmla="*/ 138391 w 1677892"/>
                  <a:gd name="connsiteY6" fmla="*/ 1383910 h 1383910"/>
                  <a:gd name="connsiteX7" fmla="*/ 0 w 1677892"/>
                  <a:gd name="connsiteY7" fmla="*/ 1245519 h 1383910"/>
                  <a:gd name="connsiteX8" fmla="*/ 0 w 1677892"/>
                  <a:gd name="connsiteY8" fmla="*/ 138391 h 138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77892" h="1383910">
                    <a:moveTo>
                      <a:pt x="0" y="138391"/>
                    </a:moveTo>
                    <a:cubicBezTo>
                      <a:pt x="0" y="61960"/>
                      <a:pt x="61960" y="0"/>
                      <a:pt x="138391" y="0"/>
                    </a:cubicBezTo>
                    <a:lnTo>
                      <a:pt x="1539501" y="0"/>
                    </a:lnTo>
                    <a:cubicBezTo>
                      <a:pt x="1615932" y="0"/>
                      <a:pt x="1677892" y="61960"/>
                      <a:pt x="1677892" y="138391"/>
                    </a:cubicBezTo>
                    <a:lnTo>
                      <a:pt x="1677892" y="1245519"/>
                    </a:lnTo>
                    <a:cubicBezTo>
                      <a:pt x="1677892" y="1321950"/>
                      <a:pt x="1615932" y="1383910"/>
                      <a:pt x="1539501" y="1383910"/>
                    </a:cubicBezTo>
                    <a:lnTo>
                      <a:pt x="138391" y="1383910"/>
                    </a:lnTo>
                    <a:cubicBezTo>
                      <a:pt x="61960" y="1383910"/>
                      <a:pt x="0" y="1321950"/>
                      <a:pt x="0" y="1245519"/>
                    </a:cubicBezTo>
                    <a:lnTo>
                      <a:pt x="0" y="138391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55673" tIns="452225" rIns="155673" bIns="155673" numCol="1" spcCol="1270" anchor="t" anchorCtr="0">
                <a:noAutofit/>
              </a:bodyPr>
              <a:lstStyle/>
              <a:p>
                <a:pPr marL="57150" lvl="1" indent="-57150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nb-NO" sz="1100" kern="1200" dirty="0" smtClean="0"/>
                  <a:t>Lokale prosesser for å finne og beskrive aktuelle innovasjonscase.</a:t>
                </a:r>
                <a:endParaRPr lang="nb-NO" sz="1100" kern="1200" dirty="0"/>
              </a:p>
            </p:txBody>
          </p:sp>
          <p:sp>
            <p:nvSpPr>
              <p:cNvPr id="31" name="Frihåndsform 30"/>
              <p:cNvSpPr/>
              <p:nvPr/>
            </p:nvSpPr>
            <p:spPr>
              <a:xfrm>
                <a:off x="2952153" y="2874674"/>
                <a:ext cx="1491460" cy="593104"/>
              </a:xfrm>
              <a:custGeom>
                <a:avLst/>
                <a:gdLst>
                  <a:gd name="connsiteX0" fmla="*/ 0 w 1491460"/>
                  <a:gd name="connsiteY0" fmla="*/ 59310 h 593104"/>
                  <a:gd name="connsiteX1" fmla="*/ 59310 w 1491460"/>
                  <a:gd name="connsiteY1" fmla="*/ 0 h 593104"/>
                  <a:gd name="connsiteX2" fmla="*/ 1432150 w 1491460"/>
                  <a:gd name="connsiteY2" fmla="*/ 0 h 593104"/>
                  <a:gd name="connsiteX3" fmla="*/ 1491460 w 1491460"/>
                  <a:gd name="connsiteY3" fmla="*/ 59310 h 593104"/>
                  <a:gd name="connsiteX4" fmla="*/ 1491460 w 1491460"/>
                  <a:gd name="connsiteY4" fmla="*/ 533794 h 593104"/>
                  <a:gd name="connsiteX5" fmla="*/ 1432150 w 1491460"/>
                  <a:gd name="connsiteY5" fmla="*/ 593104 h 593104"/>
                  <a:gd name="connsiteX6" fmla="*/ 59310 w 1491460"/>
                  <a:gd name="connsiteY6" fmla="*/ 593104 h 593104"/>
                  <a:gd name="connsiteX7" fmla="*/ 0 w 1491460"/>
                  <a:gd name="connsiteY7" fmla="*/ 533794 h 593104"/>
                  <a:gd name="connsiteX8" fmla="*/ 0 w 1491460"/>
                  <a:gd name="connsiteY8" fmla="*/ 59310 h 59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91460" h="593104">
                    <a:moveTo>
                      <a:pt x="0" y="59310"/>
                    </a:moveTo>
                    <a:cubicBezTo>
                      <a:pt x="0" y="26554"/>
                      <a:pt x="26554" y="0"/>
                      <a:pt x="59310" y="0"/>
                    </a:cubicBezTo>
                    <a:lnTo>
                      <a:pt x="1432150" y="0"/>
                    </a:lnTo>
                    <a:cubicBezTo>
                      <a:pt x="1464906" y="0"/>
                      <a:pt x="1491460" y="26554"/>
                      <a:pt x="1491460" y="59310"/>
                    </a:cubicBezTo>
                    <a:lnTo>
                      <a:pt x="1491460" y="533794"/>
                    </a:lnTo>
                    <a:cubicBezTo>
                      <a:pt x="1491460" y="566550"/>
                      <a:pt x="1464906" y="593104"/>
                      <a:pt x="1432150" y="593104"/>
                    </a:cubicBezTo>
                    <a:lnTo>
                      <a:pt x="59310" y="593104"/>
                    </a:lnTo>
                    <a:cubicBezTo>
                      <a:pt x="26554" y="593104"/>
                      <a:pt x="0" y="566550"/>
                      <a:pt x="0" y="533794"/>
                    </a:cubicBezTo>
                    <a:lnTo>
                      <a:pt x="0" y="59310"/>
                    </a:lnTo>
                    <a:close/>
                  </a:path>
                </a:pathLst>
              </a:custGeom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  <p:txBody>
              <a:bodyPr spcFirstLastPara="0" vert="horz" wrap="square" lIns="55471" tIns="42771" rIns="55471" bIns="42771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nb-NO" sz="2000" kern="1200" dirty="0" smtClean="0"/>
                  <a:t>Identifisere</a:t>
                </a:r>
                <a:endParaRPr lang="nb-NO" sz="2000" kern="1200" dirty="0"/>
              </a:p>
            </p:txBody>
          </p:sp>
        </p:grpSp>
      </p:grpSp>
      <p:grpSp>
        <p:nvGrpSpPr>
          <p:cNvPr id="10" name="Gruppe 9"/>
          <p:cNvGrpSpPr/>
          <p:nvPr/>
        </p:nvGrpSpPr>
        <p:grpSpPr>
          <a:xfrm>
            <a:off x="4700386" y="3171226"/>
            <a:ext cx="2765759" cy="2169029"/>
            <a:chOff x="4700386" y="3171226"/>
            <a:chExt cx="2765759" cy="2169029"/>
          </a:xfrm>
        </p:grpSpPr>
        <p:sp>
          <p:nvSpPr>
            <p:cNvPr id="32" name="Frihåndsform 31"/>
            <p:cNvSpPr/>
            <p:nvPr/>
          </p:nvSpPr>
          <p:spPr>
            <a:xfrm>
              <a:off x="4700386" y="3171226"/>
              <a:ext cx="1677892" cy="1383910"/>
            </a:xfrm>
            <a:custGeom>
              <a:avLst/>
              <a:gdLst>
                <a:gd name="connsiteX0" fmla="*/ 0 w 1677892"/>
                <a:gd name="connsiteY0" fmla="*/ 138391 h 1383910"/>
                <a:gd name="connsiteX1" fmla="*/ 138391 w 1677892"/>
                <a:gd name="connsiteY1" fmla="*/ 0 h 1383910"/>
                <a:gd name="connsiteX2" fmla="*/ 1539501 w 1677892"/>
                <a:gd name="connsiteY2" fmla="*/ 0 h 1383910"/>
                <a:gd name="connsiteX3" fmla="*/ 1677892 w 1677892"/>
                <a:gd name="connsiteY3" fmla="*/ 138391 h 1383910"/>
                <a:gd name="connsiteX4" fmla="*/ 1677892 w 1677892"/>
                <a:gd name="connsiteY4" fmla="*/ 1245519 h 1383910"/>
                <a:gd name="connsiteX5" fmla="*/ 1539501 w 1677892"/>
                <a:gd name="connsiteY5" fmla="*/ 1383910 h 1383910"/>
                <a:gd name="connsiteX6" fmla="*/ 138391 w 1677892"/>
                <a:gd name="connsiteY6" fmla="*/ 1383910 h 1383910"/>
                <a:gd name="connsiteX7" fmla="*/ 0 w 1677892"/>
                <a:gd name="connsiteY7" fmla="*/ 1245519 h 1383910"/>
                <a:gd name="connsiteX8" fmla="*/ 0 w 1677892"/>
                <a:gd name="connsiteY8" fmla="*/ 138391 h 13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892" h="1383910">
                  <a:moveTo>
                    <a:pt x="0" y="138391"/>
                  </a:moveTo>
                  <a:cubicBezTo>
                    <a:pt x="0" y="61960"/>
                    <a:pt x="61960" y="0"/>
                    <a:pt x="138391" y="0"/>
                  </a:cubicBezTo>
                  <a:lnTo>
                    <a:pt x="1539501" y="0"/>
                  </a:lnTo>
                  <a:cubicBezTo>
                    <a:pt x="1615932" y="0"/>
                    <a:pt x="1677892" y="61960"/>
                    <a:pt x="1677892" y="138391"/>
                  </a:cubicBezTo>
                  <a:lnTo>
                    <a:pt x="1677892" y="1245519"/>
                  </a:lnTo>
                  <a:cubicBezTo>
                    <a:pt x="1677892" y="1321950"/>
                    <a:pt x="1615932" y="1383910"/>
                    <a:pt x="1539501" y="1383910"/>
                  </a:cubicBezTo>
                  <a:lnTo>
                    <a:pt x="138391" y="1383910"/>
                  </a:lnTo>
                  <a:cubicBezTo>
                    <a:pt x="61960" y="1383910"/>
                    <a:pt x="0" y="1321950"/>
                    <a:pt x="0" y="1245519"/>
                  </a:cubicBezTo>
                  <a:lnTo>
                    <a:pt x="0" y="13839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673" tIns="155673" rIns="155673" bIns="45222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nb-NO" sz="1100" kern="1200" dirty="0" smtClean="0"/>
                <a:t>Studiesamlinger, studietur og arbeid med innovasjonscase i mellomperiodene.</a:t>
              </a:r>
              <a:endParaRPr lang="nb-NO" sz="1100" kern="1200" dirty="0"/>
            </a:p>
          </p:txBody>
        </p:sp>
        <p:sp>
          <p:nvSpPr>
            <p:cNvPr id="33" name="Figur 32"/>
            <p:cNvSpPr/>
            <p:nvPr/>
          </p:nvSpPr>
          <p:spPr>
            <a:xfrm>
              <a:off x="5649722" y="3523832"/>
              <a:ext cx="1816423" cy="1816423"/>
            </a:xfrm>
            <a:prstGeom prst="leftCircularArrow">
              <a:avLst>
                <a:gd name="adj1" fmla="val 2969"/>
                <a:gd name="adj2" fmla="val 363730"/>
                <a:gd name="adj3" fmla="val 2139241"/>
                <a:gd name="adj4" fmla="val 9024489"/>
                <a:gd name="adj5" fmla="val 3463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4" name="Frihåndsform 33"/>
            <p:cNvSpPr/>
            <p:nvPr/>
          </p:nvSpPr>
          <p:spPr>
            <a:xfrm>
              <a:off x="5073251" y="4258584"/>
              <a:ext cx="1491460" cy="593104"/>
            </a:xfrm>
            <a:custGeom>
              <a:avLst/>
              <a:gdLst>
                <a:gd name="connsiteX0" fmla="*/ 0 w 1491460"/>
                <a:gd name="connsiteY0" fmla="*/ 59310 h 593104"/>
                <a:gd name="connsiteX1" fmla="*/ 59310 w 1491460"/>
                <a:gd name="connsiteY1" fmla="*/ 0 h 593104"/>
                <a:gd name="connsiteX2" fmla="*/ 1432150 w 1491460"/>
                <a:gd name="connsiteY2" fmla="*/ 0 h 593104"/>
                <a:gd name="connsiteX3" fmla="*/ 1491460 w 1491460"/>
                <a:gd name="connsiteY3" fmla="*/ 59310 h 593104"/>
                <a:gd name="connsiteX4" fmla="*/ 1491460 w 1491460"/>
                <a:gd name="connsiteY4" fmla="*/ 533794 h 593104"/>
                <a:gd name="connsiteX5" fmla="*/ 1432150 w 1491460"/>
                <a:gd name="connsiteY5" fmla="*/ 593104 h 593104"/>
                <a:gd name="connsiteX6" fmla="*/ 59310 w 1491460"/>
                <a:gd name="connsiteY6" fmla="*/ 593104 h 593104"/>
                <a:gd name="connsiteX7" fmla="*/ 0 w 1491460"/>
                <a:gd name="connsiteY7" fmla="*/ 533794 h 593104"/>
                <a:gd name="connsiteX8" fmla="*/ 0 w 1491460"/>
                <a:gd name="connsiteY8" fmla="*/ 59310 h 59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460" h="593104">
                  <a:moveTo>
                    <a:pt x="0" y="59310"/>
                  </a:moveTo>
                  <a:cubicBezTo>
                    <a:pt x="0" y="26554"/>
                    <a:pt x="26554" y="0"/>
                    <a:pt x="59310" y="0"/>
                  </a:cubicBezTo>
                  <a:lnTo>
                    <a:pt x="1432150" y="0"/>
                  </a:lnTo>
                  <a:cubicBezTo>
                    <a:pt x="1464906" y="0"/>
                    <a:pt x="1491460" y="26554"/>
                    <a:pt x="1491460" y="59310"/>
                  </a:cubicBezTo>
                  <a:lnTo>
                    <a:pt x="1491460" y="533794"/>
                  </a:lnTo>
                  <a:cubicBezTo>
                    <a:pt x="1491460" y="566550"/>
                    <a:pt x="1464906" y="593104"/>
                    <a:pt x="1432150" y="593104"/>
                  </a:cubicBezTo>
                  <a:lnTo>
                    <a:pt x="59310" y="593104"/>
                  </a:lnTo>
                  <a:cubicBezTo>
                    <a:pt x="26554" y="593104"/>
                    <a:pt x="0" y="566550"/>
                    <a:pt x="0" y="533794"/>
                  </a:cubicBezTo>
                  <a:lnTo>
                    <a:pt x="0" y="5931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5471" tIns="42771" rIns="55471" bIns="4277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000" kern="1200" dirty="0" smtClean="0"/>
                <a:t>Gjennomføre</a:t>
              </a:r>
              <a:endParaRPr lang="nb-NO" sz="2000" kern="1200" dirty="0"/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6821484" y="2874674"/>
            <a:ext cx="1864325" cy="1680462"/>
            <a:chOff x="6821484" y="2874674"/>
            <a:chExt cx="1864325" cy="1680462"/>
          </a:xfrm>
        </p:grpSpPr>
        <p:sp>
          <p:nvSpPr>
            <p:cNvPr id="35" name="Frihåndsform 34"/>
            <p:cNvSpPr/>
            <p:nvPr/>
          </p:nvSpPr>
          <p:spPr>
            <a:xfrm>
              <a:off x="6821484" y="3171226"/>
              <a:ext cx="1677892" cy="1383910"/>
            </a:xfrm>
            <a:custGeom>
              <a:avLst/>
              <a:gdLst>
                <a:gd name="connsiteX0" fmla="*/ 0 w 1677892"/>
                <a:gd name="connsiteY0" fmla="*/ 138391 h 1383910"/>
                <a:gd name="connsiteX1" fmla="*/ 138391 w 1677892"/>
                <a:gd name="connsiteY1" fmla="*/ 0 h 1383910"/>
                <a:gd name="connsiteX2" fmla="*/ 1539501 w 1677892"/>
                <a:gd name="connsiteY2" fmla="*/ 0 h 1383910"/>
                <a:gd name="connsiteX3" fmla="*/ 1677892 w 1677892"/>
                <a:gd name="connsiteY3" fmla="*/ 138391 h 1383910"/>
                <a:gd name="connsiteX4" fmla="*/ 1677892 w 1677892"/>
                <a:gd name="connsiteY4" fmla="*/ 1245519 h 1383910"/>
                <a:gd name="connsiteX5" fmla="*/ 1539501 w 1677892"/>
                <a:gd name="connsiteY5" fmla="*/ 1383910 h 1383910"/>
                <a:gd name="connsiteX6" fmla="*/ 138391 w 1677892"/>
                <a:gd name="connsiteY6" fmla="*/ 1383910 h 1383910"/>
                <a:gd name="connsiteX7" fmla="*/ 0 w 1677892"/>
                <a:gd name="connsiteY7" fmla="*/ 1245519 h 1383910"/>
                <a:gd name="connsiteX8" fmla="*/ 0 w 1677892"/>
                <a:gd name="connsiteY8" fmla="*/ 138391 h 138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7892" h="1383910">
                  <a:moveTo>
                    <a:pt x="0" y="138391"/>
                  </a:moveTo>
                  <a:cubicBezTo>
                    <a:pt x="0" y="61960"/>
                    <a:pt x="61960" y="0"/>
                    <a:pt x="138391" y="0"/>
                  </a:cubicBezTo>
                  <a:lnTo>
                    <a:pt x="1539501" y="0"/>
                  </a:lnTo>
                  <a:cubicBezTo>
                    <a:pt x="1615932" y="0"/>
                    <a:pt x="1677892" y="61960"/>
                    <a:pt x="1677892" y="138391"/>
                  </a:cubicBezTo>
                  <a:lnTo>
                    <a:pt x="1677892" y="1245519"/>
                  </a:lnTo>
                  <a:cubicBezTo>
                    <a:pt x="1677892" y="1321950"/>
                    <a:pt x="1615932" y="1383910"/>
                    <a:pt x="1539501" y="1383910"/>
                  </a:cubicBezTo>
                  <a:lnTo>
                    <a:pt x="138391" y="1383910"/>
                  </a:lnTo>
                  <a:cubicBezTo>
                    <a:pt x="61960" y="1383910"/>
                    <a:pt x="0" y="1321950"/>
                    <a:pt x="0" y="1245519"/>
                  </a:cubicBezTo>
                  <a:lnTo>
                    <a:pt x="0" y="138391"/>
                  </a:lnTo>
                  <a:close/>
                </a:path>
              </a:pathLst>
            </a:cu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5673" tIns="452225" rIns="155673" bIns="155673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nb-NO" sz="1100" kern="1200" dirty="0" smtClean="0"/>
                <a:t>Etablering av innovasjonsnettverk/</a:t>
              </a:r>
              <a:br>
                <a:rPr lang="nb-NO" sz="1100" kern="1200" dirty="0" smtClean="0"/>
              </a:br>
              <a:r>
                <a:rPr lang="nb-NO" sz="1100" kern="1200" dirty="0" smtClean="0"/>
                <a:t>innovasjonsallianse med deltakere fra offentlig, privat og frivillig sektor. </a:t>
              </a:r>
              <a:endParaRPr lang="nb-NO" sz="1100" kern="1200" dirty="0"/>
            </a:p>
          </p:txBody>
        </p:sp>
        <p:sp>
          <p:nvSpPr>
            <p:cNvPr id="36" name="Frihåndsform 35"/>
            <p:cNvSpPr/>
            <p:nvPr/>
          </p:nvSpPr>
          <p:spPr>
            <a:xfrm>
              <a:off x="7194349" y="2874674"/>
              <a:ext cx="1491460" cy="593104"/>
            </a:xfrm>
            <a:custGeom>
              <a:avLst/>
              <a:gdLst>
                <a:gd name="connsiteX0" fmla="*/ 0 w 1491460"/>
                <a:gd name="connsiteY0" fmla="*/ 59310 h 593104"/>
                <a:gd name="connsiteX1" fmla="*/ 59310 w 1491460"/>
                <a:gd name="connsiteY1" fmla="*/ 0 h 593104"/>
                <a:gd name="connsiteX2" fmla="*/ 1432150 w 1491460"/>
                <a:gd name="connsiteY2" fmla="*/ 0 h 593104"/>
                <a:gd name="connsiteX3" fmla="*/ 1491460 w 1491460"/>
                <a:gd name="connsiteY3" fmla="*/ 59310 h 593104"/>
                <a:gd name="connsiteX4" fmla="*/ 1491460 w 1491460"/>
                <a:gd name="connsiteY4" fmla="*/ 533794 h 593104"/>
                <a:gd name="connsiteX5" fmla="*/ 1432150 w 1491460"/>
                <a:gd name="connsiteY5" fmla="*/ 593104 h 593104"/>
                <a:gd name="connsiteX6" fmla="*/ 59310 w 1491460"/>
                <a:gd name="connsiteY6" fmla="*/ 593104 h 593104"/>
                <a:gd name="connsiteX7" fmla="*/ 0 w 1491460"/>
                <a:gd name="connsiteY7" fmla="*/ 533794 h 593104"/>
                <a:gd name="connsiteX8" fmla="*/ 0 w 1491460"/>
                <a:gd name="connsiteY8" fmla="*/ 59310 h 593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91460" h="593104">
                  <a:moveTo>
                    <a:pt x="0" y="59310"/>
                  </a:moveTo>
                  <a:cubicBezTo>
                    <a:pt x="0" y="26554"/>
                    <a:pt x="26554" y="0"/>
                    <a:pt x="59310" y="0"/>
                  </a:cubicBezTo>
                  <a:lnTo>
                    <a:pt x="1432150" y="0"/>
                  </a:lnTo>
                  <a:cubicBezTo>
                    <a:pt x="1464906" y="0"/>
                    <a:pt x="1491460" y="26554"/>
                    <a:pt x="1491460" y="59310"/>
                  </a:cubicBezTo>
                  <a:lnTo>
                    <a:pt x="1491460" y="533794"/>
                  </a:lnTo>
                  <a:cubicBezTo>
                    <a:pt x="1491460" y="566550"/>
                    <a:pt x="1464906" y="593104"/>
                    <a:pt x="1432150" y="593104"/>
                  </a:cubicBezTo>
                  <a:lnTo>
                    <a:pt x="59310" y="593104"/>
                  </a:lnTo>
                  <a:cubicBezTo>
                    <a:pt x="26554" y="593104"/>
                    <a:pt x="0" y="566550"/>
                    <a:pt x="0" y="533794"/>
                  </a:cubicBezTo>
                  <a:lnTo>
                    <a:pt x="0" y="5931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55471" tIns="42771" rIns="55471" bIns="42771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b-NO" sz="2000" kern="1200" dirty="0" smtClean="0"/>
                <a:t>Videreføre</a:t>
              </a:r>
              <a:endParaRPr lang="nb-NO" sz="2000" kern="1200" dirty="0"/>
            </a:p>
          </p:txBody>
        </p:sp>
      </p:grpSp>
      <p:sp>
        <p:nvSpPr>
          <p:cNvPr id="14" name="Plassholder for innhold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226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978896" cy="4281339"/>
          </a:xfrm>
        </p:spPr>
        <p:txBody>
          <a:bodyPr>
            <a:normAutofit fontScale="92500"/>
          </a:bodyPr>
          <a:lstStyle/>
          <a:p>
            <a:r>
              <a:rPr lang="nb-NO" dirty="0"/>
              <a:t>«</a:t>
            </a:r>
            <a:r>
              <a:rPr lang="nb-NO" dirty="0" err="1"/>
              <a:t>temje</a:t>
            </a:r>
            <a:r>
              <a:rPr lang="nb-NO" dirty="0"/>
              <a:t> motkreftene»</a:t>
            </a:r>
          </a:p>
          <a:p>
            <a:r>
              <a:rPr lang="nb-NO" dirty="0" smtClean="0"/>
              <a:t>Tidsplanen</a:t>
            </a:r>
            <a:endParaRPr lang="nb-NO" dirty="0"/>
          </a:p>
          <a:p>
            <a:r>
              <a:rPr lang="nb-NO" dirty="0"/>
              <a:t>Tid og rom til reformarbeid i kommunene</a:t>
            </a:r>
          </a:p>
          <a:p>
            <a:r>
              <a:rPr lang="nb-NO" dirty="0" smtClean="0"/>
              <a:t>Anerkjenne kompleksiteten</a:t>
            </a:r>
          </a:p>
          <a:p>
            <a:r>
              <a:rPr lang="nb-NO" dirty="0" smtClean="0"/>
              <a:t>Balanse mellom fellesprosesser og prosesser i «eget hus»</a:t>
            </a:r>
          </a:p>
          <a:p>
            <a:r>
              <a:rPr lang="nb-NO" dirty="0" smtClean="0"/>
              <a:t>Tiden etter nytt kommunekart</a:t>
            </a:r>
          </a:p>
          <a:p>
            <a:r>
              <a:rPr lang="nb-NO" dirty="0" smtClean="0"/>
              <a:t>Fokus på samfunnsutviklerrollen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5" t="11701" r="51438" b="11347"/>
          <a:stretch/>
        </p:blipFill>
        <p:spPr bwMode="auto">
          <a:xfrm>
            <a:off x="5580112" y="1556792"/>
            <a:ext cx="3354542" cy="5104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4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Studiemodell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Studiemod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35" y="1988840"/>
            <a:ext cx="829532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9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879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Aktiviteter i 2014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800" dirty="0" smtClean="0"/>
              <a:t>Dialog med kommunene og andre sentrale aktører</a:t>
            </a:r>
          </a:p>
          <a:p>
            <a:r>
              <a:rPr lang="nb-NO" sz="2800" dirty="0" smtClean="0"/>
              <a:t>Dialogmøter og møteplasser:</a:t>
            </a:r>
          </a:p>
          <a:p>
            <a:pPr lvl="1"/>
            <a:r>
              <a:rPr lang="nb-NO" sz="2400" dirty="0" smtClean="0"/>
              <a:t>28. januar «Hvordan skal kommunene møte framtiden?» med Kommunalminister Jan Tore Sanner</a:t>
            </a:r>
          </a:p>
          <a:p>
            <a:pPr lvl="1"/>
            <a:r>
              <a:rPr lang="nb-NO" sz="2400" dirty="0" smtClean="0"/>
              <a:t>4. april, «Hva sier delrapport  1?» </a:t>
            </a:r>
            <a:br>
              <a:rPr lang="nb-NO" sz="2400" dirty="0" smtClean="0"/>
            </a:br>
            <a:r>
              <a:rPr lang="nb-NO" sz="2400" dirty="0" smtClean="0"/>
              <a:t>med statssekretær Jardar Jensen</a:t>
            </a:r>
          </a:p>
          <a:p>
            <a:pPr lvl="1"/>
            <a:r>
              <a:rPr lang="nb-NO" sz="2400" dirty="0" smtClean="0"/>
              <a:t>5. – 6. juni «Hva sier </a:t>
            </a:r>
            <a:r>
              <a:rPr lang="nb-NO" sz="2400" dirty="0" err="1" smtClean="0"/>
              <a:t>kommuneprp</a:t>
            </a:r>
            <a:r>
              <a:rPr lang="nb-NO" sz="2400" dirty="0" smtClean="0"/>
              <a:t>.?»</a:t>
            </a:r>
          </a:p>
          <a:p>
            <a:pPr lvl="1"/>
            <a:r>
              <a:rPr lang="nb-NO" sz="2400" dirty="0" smtClean="0"/>
              <a:t>25. september Arena Sunnmøre</a:t>
            </a:r>
            <a:endParaRPr lang="nb-NO" dirty="0"/>
          </a:p>
          <a:p>
            <a:pPr lvl="1"/>
            <a:endParaRPr lang="nb-NO" sz="2400" dirty="0" smtClean="0"/>
          </a:p>
        </p:txBody>
      </p:sp>
    </p:spTree>
    <p:extLst>
      <p:ext uri="{BB962C8B-B14F-4D97-AF65-F5344CB8AC3E}">
        <p14:creationId xmlns:p14="http://schemas.microsoft.com/office/powerpoint/2010/main" val="39953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6595" r="17937" b="5451"/>
          <a:stretch/>
        </p:blipFill>
        <p:spPr bwMode="auto">
          <a:xfrm>
            <a:off x="-36512" y="-27384"/>
            <a:ext cx="9180512" cy="711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51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Alt i alt, hvor fornøyd eller misfornøyd er du med Arena Sunnmøre?</a:t>
            </a:r>
          </a:p>
        </p:txBody>
      </p:sp>
      <p:sp>
        <p:nvSpPr>
          <p:cNvPr id="6" name="RepTitle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 err="1"/>
              <a:t>Evaluering</a:t>
            </a:r>
            <a:r>
              <a:rPr lang="en-US" dirty="0"/>
              <a:t> </a:t>
            </a:r>
            <a:r>
              <a:rPr lang="en-US" dirty="0" err="1"/>
              <a:t>av</a:t>
            </a:r>
            <a:r>
              <a:rPr lang="en-US" dirty="0"/>
              <a:t> Arena </a:t>
            </a:r>
            <a:r>
              <a:rPr lang="en-US" dirty="0" err="1"/>
              <a:t>Sunnmøre</a:t>
            </a:r>
            <a:r>
              <a:rPr lang="en-US" dirty="0"/>
              <a:t> 2014</a:t>
            </a:r>
          </a:p>
        </p:txBody>
      </p:sp>
      <p:sp>
        <p:nvSpPr>
          <p:cNvPr id="7" name="MetaFoot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Object"/>
          <p:cNvGraphicFramePr>
            <a:graphicFrameLocks noGrp="1"/>
          </p:cNvGraphicFramePr>
          <p:nvPr>
            <p:ph sz="quarter" idx="14"/>
          </p:nvPr>
        </p:nvGraphicFramePr>
        <p:xfrm>
          <a:off x="467544" y="836712"/>
          <a:ext cx="8207375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New Table"/>
          <p:cNvGraphicFramePr>
            <a:graphicFrameLocks noGrp="1"/>
          </p:cNvGraphicFramePr>
          <p:nvPr>
            <p:ph sz="quarter" idx="15"/>
          </p:nvPr>
        </p:nvGraphicFramePr>
        <p:xfrm>
          <a:off x="467544" y="4005064"/>
          <a:ext cx="8207376" cy="1950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3688"/>
                <a:gridCol w="4103688"/>
              </a:tblGrid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endParaRPr b="1"/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b="1"/>
                        <a:t>Navn</a:t>
                      </a:r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 Svært misfornøyd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 Svært fornøyd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7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Vet ikke/ingen formening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3. Målet med Arena Sunnmøre var å legge et godt grunnlag for det videre arbeidet med kommunereformen på Sunnmøre, både lokalt og regionalt. I hvilken grad mener du Arena Sunnmøre bidro til dette?</a:t>
            </a:r>
          </a:p>
        </p:txBody>
      </p:sp>
      <p:sp>
        <p:nvSpPr>
          <p:cNvPr id="6" name="RepTitle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Evaluering av Arena Sunnmøre 2014</a:t>
            </a:r>
          </a:p>
        </p:txBody>
      </p:sp>
      <p:sp>
        <p:nvSpPr>
          <p:cNvPr id="7" name="MetaFoot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Object"/>
          <p:cNvGraphicFramePr>
            <a:graphicFrameLocks noGrp="1"/>
          </p:cNvGraphicFramePr>
          <p:nvPr>
            <p:ph sz="quarter" idx="14"/>
          </p:nvPr>
        </p:nvGraphicFramePr>
        <p:xfrm>
          <a:off x="467544" y="836712"/>
          <a:ext cx="8207375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New Table"/>
          <p:cNvGraphicFramePr>
            <a:graphicFrameLocks noGrp="1"/>
          </p:cNvGraphicFramePr>
          <p:nvPr>
            <p:ph sz="quarter" idx="15"/>
          </p:nvPr>
        </p:nvGraphicFramePr>
        <p:xfrm>
          <a:off x="467544" y="4005064"/>
          <a:ext cx="8207376" cy="1950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3688"/>
                <a:gridCol w="4103688"/>
              </a:tblGrid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endParaRPr b="1"/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b="1"/>
                        <a:t>Navn</a:t>
                      </a:r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 Svært liten grad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 Svært stor grad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7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Vet ikke/ingen formening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25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9. I hvilken grad mener du at det er behov for flere slike konferanser i forbindelse med arbeidet med kommunereformen?</a:t>
            </a:r>
          </a:p>
        </p:txBody>
      </p:sp>
      <p:sp>
        <p:nvSpPr>
          <p:cNvPr id="6" name="RepTitle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/>
              <a:t>Evaluering av Arena Sunnmøre 2014</a:t>
            </a:r>
          </a:p>
        </p:txBody>
      </p:sp>
      <p:sp>
        <p:nvSpPr>
          <p:cNvPr id="7" name="MetaFoot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hartObject"/>
          <p:cNvGraphicFramePr>
            <a:graphicFrameLocks noGrp="1"/>
          </p:cNvGraphicFramePr>
          <p:nvPr>
            <p:ph sz="quarter" idx="14"/>
          </p:nvPr>
        </p:nvGraphicFramePr>
        <p:xfrm>
          <a:off x="467544" y="836712"/>
          <a:ext cx="8207375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New Table"/>
          <p:cNvGraphicFramePr>
            <a:graphicFrameLocks noGrp="1"/>
          </p:cNvGraphicFramePr>
          <p:nvPr>
            <p:ph sz="quarter" idx="15"/>
          </p:nvPr>
        </p:nvGraphicFramePr>
        <p:xfrm>
          <a:off x="467544" y="4005064"/>
          <a:ext cx="8207376" cy="19507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03688"/>
                <a:gridCol w="4103688"/>
              </a:tblGrid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endParaRPr b="1"/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 b="1"/>
                        <a:t>Navn</a:t>
                      </a:r>
                    </a:p>
                  </a:txBody>
                  <a:tcPr>
                    <a:lnL w="0"/>
                    <a:lnR w="0"/>
                    <a:lnT w="0"/>
                    <a:lnB w="12700">
                      <a:solidFill>
                        <a:srgbClr val="B4B4B4"/>
                      </a:solidFill>
                    </a:lnB>
                    <a:solidFill>
                      <a:prstClr val="black">
                        <a:lumOff val="100000"/>
                        <a:lumOff val="100000"/>
                      </a:prst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1 Svært liten grad</a:t>
                      </a:r>
                    </a:p>
                  </a:txBody>
                  <a:tcPr>
                    <a:lnL w="0"/>
                    <a:lnR w="0"/>
                    <a:lnT w="12700">
                      <a:solidFill>
                        <a:srgbClr val="B4B4B4"/>
                      </a:solidFill>
                    </a:lnT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2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3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4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5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6 Svært stor grad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7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  <a:tc>
                  <a:txBody>
                    <a:bodyPr/>
                    <a:lstStyle/>
                    <a:p>
                      <a:pPr>
                        <a:defRPr sz="1000"/>
                      </a:pPr>
                      <a:r>
                        <a:rPr/>
                        <a:t>Vet ikke/ingen formening</a:t>
                      </a:r>
                    </a:p>
                  </a:txBody>
                  <a:tcPr>
                    <a:lnL w="0"/>
                    <a:lnR w="0"/>
                    <a:lnT w="0"/>
                    <a:lnB w="0"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7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916042" cy="5642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24744"/>
            <a:ext cx="5036993" cy="166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801" y="3356992"/>
            <a:ext cx="4789711" cy="298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t="11650" r="26566" b="4405"/>
          <a:stretch/>
        </p:blipFill>
        <p:spPr bwMode="auto">
          <a:xfrm>
            <a:off x="2338801" y="2133600"/>
            <a:ext cx="4466398" cy="3992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1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nnmøre regionrå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464</Words>
  <Application>Microsoft Office PowerPoint</Application>
  <PresentationFormat>Skjermfremvisning (4:3)</PresentationFormat>
  <Paragraphs>137</Paragraphs>
  <Slides>25</Slides>
  <Notes>2</Notes>
  <HiddenSlides>7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27" baseType="lpstr">
      <vt:lpstr>1_Office-tema</vt:lpstr>
      <vt:lpstr>Sunnmøre regionråd</vt:lpstr>
      <vt:lpstr>Kommunereform på Sunnmøre</vt:lpstr>
      <vt:lpstr>Regionrådets rolle</vt:lpstr>
      <vt:lpstr>Aktiviteter i 2014</vt:lpstr>
      <vt:lpstr>PowerPoint-presentasjon</vt:lpstr>
      <vt:lpstr>2. Alt i alt, hvor fornøyd eller misfornøyd er du med Arena Sunnmøre?</vt:lpstr>
      <vt:lpstr>3. Målet med Arena Sunnmøre var å legge et godt grunnlag for det videre arbeidet med kommunereformen på Sunnmøre, både lokalt og regionalt. I hvilken grad mener du Arena Sunnmøre bidro til dette?</vt:lpstr>
      <vt:lpstr>9. I hvilken grad mener du at det er behov for flere slike konferanser i forbindelse med arbeidet med kommunereformen?</vt:lpstr>
      <vt:lpstr>PowerPoint-presentasjon</vt:lpstr>
      <vt:lpstr>PowerPoint-presentasjon</vt:lpstr>
      <vt:lpstr>Videre planer for 2014</vt:lpstr>
      <vt:lpstr>Utfordringsnotat, innhold</vt:lpstr>
      <vt:lpstr>Hva er status?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Planlagte/aktuelle aktiviteter i 2015</vt:lpstr>
      <vt:lpstr>Kommunereformen som motor for innovasjon</vt:lpstr>
      <vt:lpstr>Utfordringer</vt:lpstr>
      <vt:lpstr>Studiemodell</vt:lpstr>
      <vt:lpstr>PowerPoint-presentasjon</vt:lpstr>
    </vt:vector>
  </TitlesOfParts>
  <Company>Ålesund kommune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Kommunereform på Sunnmøre</dc:title>
  <dc:creator>Anne Mette Liavaag</dc:creator>
  <cp:lastModifiedBy>Anne Mette Liavaag</cp:lastModifiedBy>
  <cp:revision>31</cp:revision>
  <dcterms:created xsi:type="dcterms:W3CDTF">2014-10-26T17:19:18Z</dcterms:created>
  <dcterms:modified xsi:type="dcterms:W3CDTF">2014-11-06T13:57:08Z</dcterms:modified>
</cp:coreProperties>
</file>