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29"/>
  </p:notesMasterIdLst>
  <p:handoutMasterIdLst>
    <p:handoutMasterId r:id="rId30"/>
  </p:handoutMasterIdLst>
  <p:sldIdLst>
    <p:sldId id="363" r:id="rId6"/>
    <p:sldId id="412" r:id="rId7"/>
    <p:sldId id="482" r:id="rId8"/>
    <p:sldId id="411" r:id="rId9"/>
    <p:sldId id="384" r:id="rId10"/>
    <p:sldId id="476" r:id="rId11"/>
    <p:sldId id="456" r:id="rId12"/>
    <p:sldId id="475" r:id="rId13"/>
    <p:sldId id="479" r:id="rId14"/>
    <p:sldId id="474" r:id="rId15"/>
    <p:sldId id="473" r:id="rId16"/>
    <p:sldId id="459" r:id="rId17"/>
    <p:sldId id="458" r:id="rId18"/>
    <p:sldId id="425" r:id="rId19"/>
    <p:sldId id="481" r:id="rId20"/>
    <p:sldId id="477" r:id="rId21"/>
    <p:sldId id="483" r:id="rId22"/>
    <p:sldId id="430" r:id="rId23"/>
    <p:sldId id="436" r:id="rId24"/>
    <p:sldId id="431" r:id="rId25"/>
    <p:sldId id="437" r:id="rId26"/>
    <p:sldId id="480" r:id="rId27"/>
    <p:sldId id="472" r:id="rId28"/>
  </p:sldIdLst>
  <p:sldSz cx="9144000" cy="6858000" type="screen4x3"/>
  <p:notesSz cx="6810375" cy="9942513"/>
  <p:defaultTextStyle>
    <a:defPPr>
      <a:defRPr lang="nb-NO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71B01"/>
    <a:srgbClr val="0B56C5"/>
    <a:srgbClr val="000000"/>
    <a:srgbClr val="3399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iddels stil 2 - aks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Ingen stil, tabellrutenett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iddels stil 2 - aks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iddels stil 2 - aks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iddels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24" autoAdjust="0"/>
    <p:restoredTop sz="94646" autoAdjust="0"/>
  </p:normalViewPr>
  <p:slideViewPr>
    <p:cSldViewPr snapToGrid="0" snapToObjects="1">
      <p:cViewPr varScale="1">
        <p:scale>
          <a:sx n="84" d="100"/>
          <a:sy n="84" d="100"/>
        </p:scale>
        <p:origin x="-1613" y="-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0" d="100"/>
          <a:sy n="90" d="100"/>
        </p:scale>
        <p:origin x="-3756" y="-102"/>
      </p:cViewPr>
      <p:guideLst>
        <p:guide orient="horz" pos="3131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C457D6-318F-49AF-9EB5-BF6E703090EC}" type="doc">
      <dgm:prSet loTypeId="urn:microsoft.com/office/officeart/2005/8/layout/radial3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nb-NO"/>
        </a:p>
      </dgm:t>
    </dgm:pt>
    <dgm:pt modelId="{8E5EBBA7-FE1D-4092-897A-5DF8CFA49C04}">
      <dgm:prSet phldrT="[Tekst]" custT="1"/>
      <dgm:spPr/>
      <dgm:t>
        <a:bodyPr/>
        <a:lstStyle/>
        <a:p>
          <a:r>
            <a:rPr lang="nb-NO" sz="2000" smtClean="0">
              <a:solidFill>
                <a:srgbClr val="002060"/>
              </a:solidFill>
            </a:rPr>
            <a:t>Kommunen</a:t>
          </a:r>
        </a:p>
        <a:p>
          <a:r>
            <a:rPr lang="nb-NO" sz="2000" smtClean="0">
              <a:solidFill>
                <a:srgbClr val="002060"/>
              </a:solidFill>
            </a:rPr>
            <a:t>Utbygger/ grunneiere</a:t>
          </a:r>
        </a:p>
        <a:p>
          <a:r>
            <a:rPr lang="nb-NO" sz="2000" smtClean="0">
              <a:solidFill>
                <a:srgbClr val="002060"/>
              </a:solidFill>
            </a:rPr>
            <a:t>Myndigheter med innsigelsesrett</a:t>
          </a:r>
          <a:endParaRPr lang="nb-NO" sz="2000" dirty="0">
            <a:solidFill>
              <a:srgbClr val="002060"/>
            </a:solidFill>
          </a:endParaRPr>
        </a:p>
      </dgm:t>
    </dgm:pt>
    <dgm:pt modelId="{EF90AF8D-6307-4A2B-B2A9-7026A8AE8101}" type="parTrans" cxnId="{84F1BF0B-E73E-4DA2-A7BF-7B5C542DBE45}">
      <dgm:prSet/>
      <dgm:spPr/>
      <dgm:t>
        <a:bodyPr/>
        <a:lstStyle/>
        <a:p>
          <a:endParaRPr lang="nb-NO">
            <a:solidFill>
              <a:srgbClr val="002060"/>
            </a:solidFill>
          </a:endParaRPr>
        </a:p>
      </dgm:t>
    </dgm:pt>
    <dgm:pt modelId="{6D3EC959-B9D6-4D66-90A0-62FAE4448BE1}" type="sibTrans" cxnId="{84F1BF0B-E73E-4DA2-A7BF-7B5C542DBE45}">
      <dgm:prSet/>
      <dgm:spPr/>
      <dgm:t>
        <a:bodyPr/>
        <a:lstStyle/>
        <a:p>
          <a:endParaRPr lang="nb-NO">
            <a:solidFill>
              <a:srgbClr val="002060"/>
            </a:solidFill>
          </a:endParaRPr>
        </a:p>
      </dgm:t>
    </dgm:pt>
    <dgm:pt modelId="{9C9C397D-E903-4202-A5DF-62AF6E9E7477}">
      <dgm:prSet phldrT="[Tekst]"/>
      <dgm:spPr/>
      <dgm:t>
        <a:bodyPr/>
        <a:lstStyle/>
        <a:p>
          <a:r>
            <a:rPr lang="nb-NO" smtClean="0">
              <a:solidFill>
                <a:srgbClr val="002060"/>
              </a:solidFill>
            </a:rPr>
            <a:t>Befolkning</a:t>
          </a:r>
          <a:endParaRPr lang="nb-NO" dirty="0">
            <a:solidFill>
              <a:srgbClr val="002060"/>
            </a:solidFill>
          </a:endParaRPr>
        </a:p>
      </dgm:t>
    </dgm:pt>
    <dgm:pt modelId="{A9C1DD4F-600C-4D02-83FA-6B7C4EEC411E}" type="parTrans" cxnId="{83783E3F-96DA-4EB2-B31D-1DB1F255004C}">
      <dgm:prSet/>
      <dgm:spPr/>
      <dgm:t>
        <a:bodyPr/>
        <a:lstStyle/>
        <a:p>
          <a:endParaRPr lang="nb-NO">
            <a:solidFill>
              <a:srgbClr val="002060"/>
            </a:solidFill>
          </a:endParaRPr>
        </a:p>
      </dgm:t>
    </dgm:pt>
    <dgm:pt modelId="{87D16BFE-576E-429A-B507-0908A5E5ED1E}" type="sibTrans" cxnId="{83783E3F-96DA-4EB2-B31D-1DB1F255004C}">
      <dgm:prSet/>
      <dgm:spPr/>
      <dgm:t>
        <a:bodyPr/>
        <a:lstStyle/>
        <a:p>
          <a:endParaRPr lang="nb-NO">
            <a:solidFill>
              <a:srgbClr val="002060"/>
            </a:solidFill>
          </a:endParaRPr>
        </a:p>
      </dgm:t>
    </dgm:pt>
    <dgm:pt modelId="{CB9E9181-3C57-43DF-B6D6-A979DE4424DB}">
      <dgm:prSet phldrT="[Tekst]"/>
      <dgm:spPr/>
      <dgm:t>
        <a:bodyPr/>
        <a:lstStyle/>
        <a:p>
          <a:r>
            <a:rPr lang="nb-NO" smtClean="0">
              <a:solidFill>
                <a:srgbClr val="002060"/>
              </a:solidFill>
            </a:rPr>
            <a:t>Naboer</a:t>
          </a:r>
          <a:endParaRPr lang="nb-NO" dirty="0">
            <a:solidFill>
              <a:srgbClr val="002060"/>
            </a:solidFill>
          </a:endParaRPr>
        </a:p>
      </dgm:t>
    </dgm:pt>
    <dgm:pt modelId="{03234EE1-7A8F-4E87-8BD2-7D9EDEEA2F8F}" type="parTrans" cxnId="{C5DF93DA-DFB4-4EB3-A2C6-4288CBE338E0}">
      <dgm:prSet/>
      <dgm:spPr/>
      <dgm:t>
        <a:bodyPr/>
        <a:lstStyle/>
        <a:p>
          <a:endParaRPr lang="nb-NO">
            <a:solidFill>
              <a:srgbClr val="002060"/>
            </a:solidFill>
          </a:endParaRPr>
        </a:p>
      </dgm:t>
    </dgm:pt>
    <dgm:pt modelId="{C8620A30-BBAB-41BF-88BD-372FD09FA3DC}" type="sibTrans" cxnId="{C5DF93DA-DFB4-4EB3-A2C6-4288CBE338E0}">
      <dgm:prSet/>
      <dgm:spPr/>
      <dgm:t>
        <a:bodyPr/>
        <a:lstStyle/>
        <a:p>
          <a:endParaRPr lang="nb-NO">
            <a:solidFill>
              <a:srgbClr val="002060"/>
            </a:solidFill>
          </a:endParaRPr>
        </a:p>
      </dgm:t>
    </dgm:pt>
    <dgm:pt modelId="{CA7E89F7-B3EC-4424-95F7-4FC4BD562EDA}">
      <dgm:prSet phldrT="[Tekst]" custT="1"/>
      <dgm:spPr/>
      <dgm:t>
        <a:bodyPr/>
        <a:lstStyle/>
        <a:p>
          <a:r>
            <a:rPr lang="nb-NO" sz="1600" smtClean="0">
              <a:solidFill>
                <a:srgbClr val="002060"/>
              </a:solidFill>
            </a:rPr>
            <a:t>Andre myndig-heter</a:t>
          </a:r>
          <a:endParaRPr lang="nb-NO" sz="1600" dirty="0">
            <a:solidFill>
              <a:srgbClr val="002060"/>
            </a:solidFill>
          </a:endParaRPr>
        </a:p>
      </dgm:t>
    </dgm:pt>
    <dgm:pt modelId="{ABC2842C-C179-4294-8F19-E4193E51F3B4}" type="parTrans" cxnId="{80DCF50C-1DB3-4718-8443-BBD52BB2AD14}">
      <dgm:prSet/>
      <dgm:spPr/>
      <dgm:t>
        <a:bodyPr/>
        <a:lstStyle/>
        <a:p>
          <a:endParaRPr lang="nb-NO">
            <a:solidFill>
              <a:srgbClr val="002060"/>
            </a:solidFill>
          </a:endParaRPr>
        </a:p>
      </dgm:t>
    </dgm:pt>
    <dgm:pt modelId="{E4FACD89-0C3C-45F4-82B4-C1A35623DC46}" type="sibTrans" cxnId="{80DCF50C-1DB3-4718-8443-BBD52BB2AD14}">
      <dgm:prSet/>
      <dgm:spPr/>
      <dgm:t>
        <a:bodyPr/>
        <a:lstStyle/>
        <a:p>
          <a:endParaRPr lang="nb-NO">
            <a:solidFill>
              <a:srgbClr val="002060"/>
            </a:solidFill>
          </a:endParaRPr>
        </a:p>
      </dgm:t>
    </dgm:pt>
    <dgm:pt modelId="{CA1E4B8E-D33C-4513-8864-C538940BCE08}">
      <dgm:prSet phldrT="[Tekst]"/>
      <dgm:spPr/>
      <dgm:t>
        <a:bodyPr/>
        <a:lstStyle/>
        <a:p>
          <a:r>
            <a:rPr lang="nb-NO" smtClean="0">
              <a:solidFill>
                <a:srgbClr val="002060"/>
              </a:solidFill>
            </a:rPr>
            <a:t>Interesse-grupper</a:t>
          </a:r>
          <a:endParaRPr lang="nb-NO" dirty="0">
            <a:solidFill>
              <a:srgbClr val="002060"/>
            </a:solidFill>
          </a:endParaRPr>
        </a:p>
      </dgm:t>
    </dgm:pt>
    <dgm:pt modelId="{C3A467A2-9A4E-4ADF-A775-E5E695B96B65}" type="parTrans" cxnId="{5395F8A3-522B-4580-B356-BEE8CD9D82D9}">
      <dgm:prSet/>
      <dgm:spPr/>
      <dgm:t>
        <a:bodyPr/>
        <a:lstStyle/>
        <a:p>
          <a:endParaRPr lang="nb-NO">
            <a:solidFill>
              <a:srgbClr val="002060"/>
            </a:solidFill>
          </a:endParaRPr>
        </a:p>
      </dgm:t>
    </dgm:pt>
    <dgm:pt modelId="{8A388A1D-9DE2-4751-B72D-894B859B7B25}" type="sibTrans" cxnId="{5395F8A3-522B-4580-B356-BEE8CD9D82D9}">
      <dgm:prSet/>
      <dgm:spPr/>
      <dgm:t>
        <a:bodyPr/>
        <a:lstStyle/>
        <a:p>
          <a:endParaRPr lang="nb-NO">
            <a:solidFill>
              <a:srgbClr val="002060"/>
            </a:solidFill>
          </a:endParaRPr>
        </a:p>
      </dgm:t>
    </dgm:pt>
    <dgm:pt modelId="{8DC3065E-8DB1-4F95-BCB1-8B8AAA245899}" type="pres">
      <dgm:prSet presAssocID="{9CC457D6-318F-49AF-9EB5-BF6E703090EC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nb-NO"/>
        </a:p>
      </dgm:t>
    </dgm:pt>
    <dgm:pt modelId="{38A64719-9EFA-404D-A0A0-310460EF14DC}" type="pres">
      <dgm:prSet presAssocID="{9CC457D6-318F-49AF-9EB5-BF6E703090EC}" presName="radial" presStyleCnt="0">
        <dgm:presLayoutVars>
          <dgm:animLvl val="ctr"/>
        </dgm:presLayoutVars>
      </dgm:prSet>
      <dgm:spPr/>
      <dgm:t>
        <a:bodyPr/>
        <a:lstStyle/>
        <a:p>
          <a:endParaRPr lang="nb-NO"/>
        </a:p>
      </dgm:t>
    </dgm:pt>
    <dgm:pt modelId="{B0470822-647F-41EE-9EE1-DCB82DFBA4DF}" type="pres">
      <dgm:prSet presAssocID="{8E5EBBA7-FE1D-4092-897A-5DF8CFA49C04}" presName="centerShape" presStyleLbl="vennNode1" presStyleIdx="0" presStyleCnt="5" custScaleX="108680"/>
      <dgm:spPr/>
      <dgm:t>
        <a:bodyPr/>
        <a:lstStyle/>
        <a:p>
          <a:endParaRPr lang="nb-NO"/>
        </a:p>
      </dgm:t>
    </dgm:pt>
    <dgm:pt modelId="{CBBBCC7D-D332-45EE-A53D-154A38701C55}" type="pres">
      <dgm:prSet presAssocID="{9C9C397D-E903-4202-A5DF-62AF6E9E7477}" presName="node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CE123B64-076D-498F-BB72-1BE8BCFC9B49}" type="pres">
      <dgm:prSet presAssocID="{CB9E9181-3C57-43DF-B6D6-A979DE4424DB}" presName="node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EFA946CC-D00B-49FA-BD5B-3ACF84ED3035}" type="pres">
      <dgm:prSet presAssocID="{CA7E89F7-B3EC-4424-95F7-4FC4BD562EDA}" presName="node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3177378A-31E6-4C08-801B-A0923398ADBE}" type="pres">
      <dgm:prSet presAssocID="{CA1E4B8E-D33C-4513-8864-C538940BCE08}" presName="node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</dgm:ptLst>
  <dgm:cxnLst>
    <dgm:cxn modelId="{3DF1D600-49FD-4580-AB0D-76DA1D6B1DBE}" type="presOf" srcId="{CB9E9181-3C57-43DF-B6D6-A979DE4424DB}" destId="{CE123B64-076D-498F-BB72-1BE8BCFC9B49}" srcOrd="0" destOrd="0" presId="urn:microsoft.com/office/officeart/2005/8/layout/radial3"/>
    <dgm:cxn modelId="{F83ED239-A2FF-4DD2-80A8-E452C8283898}" type="presOf" srcId="{CA7E89F7-B3EC-4424-95F7-4FC4BD562EDA}" destId="{EFA946CC-D00B-49FA-BD5B-3ACF84ED3035}" srcOrd="0" destOrd="0" presId="urn:microsoft.com/office/officeart/2005/8/layout/radial3"/>
    <dgm:cxn modelId="{84F1BF0B-E73E-4DA2-A7BF-7B5C542DBE45}" srcId="{9CC457D6-318F-49AF-9EB5-BF6E703090EC}" destId="{8E5EBBA7-FE1D-4092-897A-5DF8CFA49C04}" srcOrd="0" destOrd="0" parTransId="{EF90AF8D-6307-4A2B-B2A9-7026A8AE8101}" sibTransId="{6D3EC959-B9D6-4D66-90A0-62FAE4448BE1}"/>
    <dgm:cxn modelId="{E7F6FB01-3237-4130-8583-E212E2511D90}" type="presOf" srcId="{8E5EBBA7-FE1D-4092-897A-5DF8CFA49C04}" destId="{B0470822-647F-41EE-9EE1-DCB82DFBA4DF}" srcOrd="0" destOrd="0" presId="urn:microsoft.com/office/officeart/2005/8/layout/radial3"/>
    <dgm:cxn modelId="{C5DF93DA-DFB4-4EB3-A2C6-4288CBE338E0}" srcId="{8E5EBBA7-FE1D-4092-897A-5DF8CFA49C04}" destId="{CB9E9181-3C57-43DF-B6D6-A979DE4424DB}" srcOrd="1" destOrd="0" parTransId="{03234EE1-7A8F-4E87-8BD2-7D9EDEEA2F8F}" sibTransId="{C8620A30-BBAB-41BF-88BD-372FD09FA3DC}"/>
    <dgm:cxn modelId="{83783E3F-96DA-4EB2-B31D-1DB1F255004C}" srcId="{8E5EBBA7-FE1D-4092-897A-5DF8CFA49C04}" destId="{9C9C397D-E903-4202-A5DF-62AF6E9E7477}" srcOrd="0" destOrd="0" parTransId="{A9C1DD4F-600C-4D02-83FA-6B7C4EEC411E}" sibTransId="{87D16BFE-576E-429A-B507-0908A5E5ED1E}"/>
    <dgm:cxn modelId="{E910262D-8011-4E98-9E0C-87AC7E289BF5}" type="presOf" srcId="{9C9C397D-E903-4202-A5DF-62AF6E9E7477}" destId="{CBBBCC7D-D332-45EE-A53D-154A38701C55}" srcOrd="0" destOrd="0" presId="urn:microsoft.com/office/officeart/2005/8/layout/radial3"/>
    <dgm:cxn modelId="{DB15E072-0EC9-47C9-9727-3F1A549B8CA2}" type="presOf" srcId="{9CC457D6-318F-49AF-9EB5-BF6E703090EC}" destId="{8DC3065E-8DB1-4F95-BCB1-8B8AAA245899}" srcOrd="0" destOrd="0" presId="urn:microsoft.com/office/officeart/2005/8/layout/radial3"/>
    <dgm:cxn modelId="{80DCF50C-1DB3-4718-8443-BBD52BB2AD14}" srcId="{8E5EBBA7-FE1D-4092-897A-5DF8CFA49C04}" destId="{CA7E89F7-B3EC-4424-95F7-4FC4BD562EDA}" srcOrd="2" destOrd="0" parTransId="{ABC2842C-C179-4294-8F19-E4193E51F3B4}" sibTransId="{E4FACD89-0C3C-45F4-82B4-C1A35623DC46}"/>
    <dgm:cxn modelId="{5395F8A3-522B-4580-B356-BEE8CD9D82D9}" srcId="{8E5EBBA7-FE1D-4092-897A-5DF8CFA49C04}" destId="{CA1E4B8E-D33C-4513-8864-C538940BCE08}" srcOrd="3" destOrd="0" parTransId="{C3A467A2-9A4E-4ADF-A775-E5E695B96B65}" sibTransId="{8A388A1D-9DE2-4751-B72D-894B859B7B25}"/>
    <dgm:cxn modelId="{CDC5B180-112C-40DB-832D-D8671B21DBAE}" type="presOf" srcId="{CA1E4B8E-D33C-4513-8864-C538940BCE08}" destId="{3177378A-31E6-4C08-801B-A0923398ADBE}" srcOrd="0" destOrd="0" presId="urn:microsoft.com/office/officeart/2005/8/layout/radial3"/>
    <dgm:cxn modelId="{710DC44F-F0E7-4E63-94E9-6A400E746BAC}" type="presParOf" srcId="{8DC3065E-8DB1-4F95-BCB1-8B8AAA245899}" destId="{38A64719-9EFA-404D-A0A0-310460EF14DC}" srcOrd="0" destOrd="0" presId="urn:microsoft.com/office/officeart/2005/8/layout/radial3"/>
    <dgm:cxn modelId="{9A4D9C11-65B1-450A-91F0-7E45172AABCD}" type="presParOf" srcId="{38A64719-9EFA-404D-A0A0-310460EF14DC}" destId="{B0470822-647F-41EE-9EE1-DCB82DFBA4DF}" srcOrd="0" destOrd="0" presId="urn:microsoft.com/office/officeart/2005/8/layout/radial3"/>
    <dgm:cxn modelId="{B2612A6B-AA6C-4AB5-B3DD-B52514BAAEA9}" type="presParOf" srcId="{38A64719-9EFA-404D-A0A0-310460EF14DC}" destId="{CBBBCC7D-D332-45EE-A53D-154A38701C55}" srcOrd="1" destOrd="0" presId="urn:microsoft.com/office/officeart/2005/8/layout/radial3"/>
    <dgm:cxn modelId="{83FD5DC4-FA4A-49C6-9F3B-644B5E780232}" type="presParOf" srcId="{38A64719-9EFA-404D-A0A0-310460EF14DC}" destId="{CE123B64-076D-498F-BB72-1BE8BCFC9B49}" srcOrd="2" destOrd="0" presId="urn:microsoft.com/office/officeart/2005/8/layout/radial3"/>
    <dgm:cxn modelId="{AC96897A-E7C0-4E69-9822-E4D4873B5500}" type="presParOf" srcId="{38A64719-9EFA-404D-A0A0-310460EF14DC}" destId="{EFA946CC-D00B-49FA-BD5B-3ACF84ED3035}" srcOrd="3" destOrd="0" presId="urn:microsoft.com/office/officeart/2005/8/layout/radial3"/>
    <dgm:cxn modelId="{3D426C7A-CBED-494B-888F-38F7B847ABD1}" type="presParOf" srcId="{38A64719-9EFA-404D-A0A0-310460EF14DC}" destId="{3177378A-31E6-4C08-801B-A0923398ADBE}" srcOrd="4" destOrd="0" presId="urn:microsoft.com/office/officeart/2005/8/layout/radial3"/>
  </dgm:cxnLst>
  <dgm:bg>
    <a:effectLst>
      <a:glow rad="228600">
        <a:schemeClr val="accent2">
          <a:satMod val="175000"/>
          <a:alpha val="40000"/>
        </a:schemeClr>
      </a:glow>
    </a:effectLst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73C0456-F140-49CB-8ADD-0965D64EBDAC}" type="doc">
      <dgm:prSet loTypeId="urn:microsoft.com/office/officeart/2005/8/layout/funnel1" loCatId="process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nb-NO"/>
        </a:p>
      </dgm:t>
    </dgm:pt>
    <dgm:pt modelId="{EE892326-2D7E-499F-A1D3-0792B5E27ADE}">
      <dgm:prSet phldrT="[Tekst]"/>
      <dgm:spPr/>
      <dgm:t>
        <a:bodyPr/>
        <a:lstStyle/>
        <a:p>
          <a:r>
            <a:rPr lang="nb-NO" b="0" dirty="0" smtClean="0">
              <a:solidFill>
                <a:srgbClr val="002060"/>
              </a:solidFill>
            </a:rPr>
            <a:t>Planløsning</a:t>
          </a:r>
          <a:endParaRPr lang="nb-NO" b="0" dirty="0">
            <a:solidFill>
              <a:srgbClr val="002060"/>
            </a:solidFill>
          </a:endParaRPr>
        </a:p>
      </dgm:t>
    </dgm:pt>
    <dgm:pt modelId="{A995486C-0030-42FE-BF04-181D6C29002E}" type="parTrans" cxnId="{8EDA6BE3-5DE2-4F2A-92B3-6DE1A3853FC0}">
      <dgm:prSet/>
      <dgm:spPr/>
      <dgm:t>
        <a:bodyPr/>
        <a:lstStyle/>
        <a:p>
          <a:endParaRPr lang="nb-NO"/>
        </a:p>
      </dgm:t>
    </dgm:pt>
    <dgm:pt modelId="{92AD51BF-DDEA-43F9-80A3-E27D1AD4C672}" type="sibTrans" cxnId="{8EDA6BE3-5DE2-4F2A-92B3-6DE1A3853FC0}">
      <dgm:prSet/>
      <dgm:spPr/>
      <dgm:t>
        <a:bodyPr/>
        <a:lstStyle/>
        <a:p>
          <a:endParaRPr lang="nb-NO"/>
        </a:p>
      </dgm:t>
    </dgm:pt>
    <dgm:pt modelId="{FDD55C83-CA73-487E-93F8-09B879703E37}">
      <dgm:prSet phldrT="[Tekst]"/>
      <dgm:spPr/>
      <dgm:t>
        <a:bodyPr/>
        <a:lstStyle/>
        <a:p>
          <a:r>
            <a:rPr lang="nb-NO" smtClean="0"/>
            <a:t>Tidlig samhandling</a:t>
          </a:r>
          <a:endParaRPr lang="nb-NO" dirty="0"/>
        </a:p>
      </dgm:t>
    </dgm:pt>
    <dgm:pt modelId="{67E87CC1-D114-4685-9361-4D5353862787}" type="sibTrans" cxnId="{6CAF22D1-A91F-4A3A-A6A7-EE0218EC3642}">
      <dgm:prSet/>
      <dgm:spPr/>
      <dgm:t>
        <a:bodyPr/>
        <a:lstStyle/>
        <a:p>
          <a:endParaRPr lang="nb-NO"/>
        </a:p>
      </dgm:t>
    </dgm:pt>
    <dgm:pt modelId="{4C115D67-3CB9-4B84-921B-FCB50258F617}" type="parTrans" cxnId="{6CAF22D1-A91F-4A3A-A6A7-EE0218EC3642}">
      <dgm:prSet/>
      <dgm:spPr/>
      <dgm:t>
        <a:bodyPr/>
        <a:lstStyle/>
        <a:p>
          <a:endParaRPr lang="nb-NO"/>
        </a:p>
      </dgm:t>
    </dgm:pt>
    <dgm:pt modelId="{EF4D7541-5A91-4F0C-AD33-FB5D2CEA4962}">
      <dgm:prSet phldrT="[Tekst]"/>
      <dgm:spPr/>
      <dgm:t>
        <a:bodyPr/>
        <a:lstStyle/>
        <a:p>
          <a:r>
            <a:rPr lang="nb-NO" smtClean="0"/>
            <a:t>Utforme planforslag</a:t>
          </a:r>
          <a:endParaRPr lang="nb-NO" dirty="0"/>
        </a:p>
      </dgm:t>
    </dgm:pt>
    <dgm:pt modelId="{504A9CFF-4312-4BD0-A5C0-3D2C8961E638}" type="parTrans" cxnId="{2712AE9A-D3DA-4408-BAA0-E9703B1F711D}">
      <dgm:prSet/>
      <dgm:spPr/>
      <dgm:t>
        <a:bodyPr/>
        <a:lstStyle/>
        <a:p>
          <a:endParaRPr lang="nb-NO"/>
        </a:p>
      </dgm:t>
    </dgm:pt>
    <dgm:pt modelId="{2A3A3D95-13A7-4E9A-9C97-1FFAC6007BCB}" type="sibTrans" cxnId="{2712AE9A-D3DA-4408-BAA0-E9703B1F711D}">
      <dgm:prSet/>
      <dgm:spPr/>
      <dgm:t>
        <a:bodyPr/>
        <a:lstStyle/>
        <a:p>
          <a:endParaRPr lang="nb-NO"/>
        </a:p>
      </dgm:t>
    </dgm:pt>
    <dgm:pt modelId="{344EC7EA-9ABD-4237-8355-F72A83E8C916}">
      <dgm:prSet phldrT="[Tekst]"/>
      <dgm:spPr/>
      <dgm:t>
        <a:bodyPr/>
        <a:lstStyle/>
        <a:p>
          <a:r>
            <a:rPr lang="nb-NO" dirty="0" smtClean="0"/>
            <a:t>Oppstart planarbeid</a:t>
          </a:r>
          <a:endParaRPr lang="nb-NO" dirty="0"/>
        </a:p>
      </dgm:t>
    </dgm:pt>
    <dgm:pt modelId="{897F1BD8-57CF-48EF-8A29-C7A4CCA2EA33}" type="parTrans" cxnId="{6CEC10E8-01DB-4222-B1B1-9157BE12E0F2}">
      <dgm:prSet/>
      <dgm:spPr/>
      <dgm:t>
        <a:bodyPr/>
        <a:lstStyle/>
        <a:p>
          <a:endParaRPr lang="nb-NO"/>
        </a:p>
      </dgm:t>
    </dgm:pt>
    <dgm:pt modelId="{E16AD582-A2E4-4E3A-AC71-497039CCD216}" type="sibTrans" cxnId="{6CEC10E8-01DB-4222-B1B1-9157BE12E0F2}">
      <dgm:prSet/>
      <dgm:spPr/>
      <dgm:t>
        <a:bodyPr/>
        <a:lstStyle/>
        <a:p>
          <a:endParaRPr lang="nb-NO"/>
        </a:p>
      </dgm:t>
    </dgm:pt>
    <dgm:pt modelId="{C42C19EC-6A28-4309-9A46-EBC71F558934}" type="pres">
      <dgm:prSet presAssocID="{D73C0456-F140-49CB-8ADD-0965D64EBDAC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nb-NO"/>
        </a:p>
      </dgm:t>
    </dgm:pt>
    <dgm:pt modelId="{B731C296-5A05-4D7C-824C-8E7CCF0D47E7}" type="pres">
      <dgm:prSet presAssocID="{D73C0456-F140-49CB-8ADD-0965D64EBDAC}" presName="ellipse" presStyleLbl="trBgShp" presStyleIdx="0" presStyleCnt="1"/>
      <dgm:spPr/>
    </dgm:pt>
    <dgm:pt modelId="{E2A92C3E-0D81-4689-89A4-AD65DB634B28}" type="pres">
      <dgm:prSet presAssocID="{D73C0456-F140-49CB-8ADD-0965D64EBDAC}" presName="arrow1" presStyleLbl="fgShp" presStyleIdx="0" presStyleCnt="1"/>
      <dgm:spPr/>
    </dgm:pt>
    <dgm:pt modelId="{FC3A8DAA-E62C-435E-BFCB-D8276DE0D122}" type="pres">
      <dgm:prSet presAssocID="{D73C0456-F140-49CB-8ADD-0965D64EBDAC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9A1ED37C-DC41-4380-94BA-A531CF015C32}" type="pres">
      <dgm:prSet presAssocID="{FDD55C83-CA73-487E-93F8-09B879703E37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68B3D57E-9639-4CFF-8A22-9745FF4EA270}" type="pres">
      <dgm:prSet presAssocID="{EF4D7541-5A91-4F0C-AD33-FB5D2CEA4962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09987199-9992-4627-828D-5C6AC86A5742}" type="pres">
      <dgm:prSet presAssocID="{EE892326-2D7E-499F-A1D3-0792B5E27ADE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ED22789A-00B8-495E-AA23-340A05EFF812}" type="pres">
      <dgm:prSet presAssocID="{D73C0456-F140-49CB-8ADD-0965D64EBDAC}" presName="funnel" presStyleLbl="trAlignAcc1" presStyleIdx="0" presStyleCnt="1"/>
      <dgm:spPr/>
    </dgm:pt>
  </dgm:ptLst>
  <dgm:cxnLst>
    <dgm:cxn modelId="{6CEC10E8-01DB-4222-B1B1-9157BE12E0F2}" srcId="{D73C0456-F140-49CB-8ADD-0965D64EBDAC}" destId="{344EC7EA-9ABD-4237-8355-F72A83E8C916}" srcOrd="0" destOrd="0" parTransId="{897F1BD8-57CF-48EF-8A29-C7A4CCA2EA33}" sibTransId="{E16AD582-A2E4-4E3A-AC71-497039CCD216}"/>
    <dgm:cxn modelId="{8EDA6BE3-5DE2-4F2A-92B3-6DE1A3853FC0}" srcId="{D73C0456-F140-49CB-8ADD-0965D64EBDAC}" destId="{EE892326-2D7E-499F-A1D3-0792B5E27ADE}" srcOrd="3" destOrd="0" parTransId="{A995486C-0030-42FE-BF04-181D6C29002E}" sibTransId="{92AD51BF-DDEA-43F9-80A3-E27D1AD4C672}"/>
    <dgm:cxn modelId="{B911051B-95E5-4BC7-803A-5FC4AF062738}" type="presOf" srcId="{EE892326-2D7E-499F-A1D3-0792B5E27ADE}" destId="{FC3A8DAA-E62C-435E-BFCB-D8276DE0D122}" srcOrd="0" destOrd="0" presId="urn:microsoft.com/office/officeart/2005/8/layout/funnel1"/>
    <dgm:cxn modelId="{97005C9D-1192-4A9E-8B8B-C11EB662AAFE}" type="presOf" srcId="{344EC7EA-9ABD-4237-8355-F72A83E8C916}" destId="{09987199-9992-4627-828D-5C6AC86A5742}" srcOrd="0" destOrd="0" presId="urn:microsoft.com/office/officeart/2005/8/layout/funnel1"/>
    <dgm:cxn modelId="{6CAF22D1-A91F-4A3A-A6A7-EE0218EC3642}" srcId="{D73C0456-F140-49CB-8ADD-0965D64EBDAC}" destId="{FDD55C83-CA73-487E-93F8-09B879703E37}" srcOrd="1" destOrd="0" parTransId="{4C115D67-3CB9-4B84-921B-FCB50258F617}" sibTransId="{67E87CC1-D114-4685-9361-4D5353862787}"/>
    <dgm:cxn modelId="{2712AE9A-D3DA-4408-BAA0-E9703B1F711D}" srcId="{D73C0456-F140-49CB-8ADD-0965D64EBDAC}" destId="{EF4D7541-5A91-4F0C-AD33-FB5D2CEA4962}" srcOrd="2" destOrd="0" parTransId="{504A9CFF-4312-4BD0-A5C0-3D2C8961E638}" sibTransId="{2A3A3D95-13A7-4E9A-9C97-1FFAC6007BCB}"/>
    <dgm:cxn modelId="{9FC9212E-C6ED-4BB8-91EB-9E614221DF51}" type="presOf" srcId="{EF4D7541-5A91-4F0C-AD33-FB5D2CEA4962}" destId="{9A1ED37C-DC41-4380-94BA-A531CF015C32}" srcOrd="0" destOrd="0" presId="urn:microsoft.com/office/officeart/2005/8/layout/funnel1"/>
    <dgm:cxn modelId="{3747485B-8C9E-4106-984B-9195AD97602E}" type="presOf" srcId="{D73C0456-F140-49CB-8ADD-0965D64EBDAC}" destId="{C42C19EC-6A28-4309-9A46-EBC71F558934}" srcOrd="0" destOrd="0" presId="urn:microsoft.com/office/officeart/2005/8/layout/funnel1"/>
    <dgm:cxn modelId="{9B584040-5C2C-433F-A2D4-BA9AC2FB64E1}" type="presOf" srcId="{FDD55C83-CA73-487E-93F8-09B879703E37}" destId="{68B3D57E-9639-4CFF-8A22-9745FF4EA270}" srcOrd="0" destOrd="0" presId="urn:microsoft.com/office/officeart/2005/8/layout/funnel1"/>
    <dgm:cxn modelId="{1BB37A78-A79E-450D-8C32-94673E4544CD}" type="presParOf" srcId="{C42C19EC-6A28-4309-9A46-EBC71F558934}" destId="{B731C296-5A05-4D7C-824C-8E7CCF0D47E7}" srcOrd="0" destOrd="0" presId="urn:microsoft.com/office/officeart/2005/8/layout/funnel1"/>
    <dgm:cxn modelId="{F0C47461-E151-4F52-9612-04EA14C5C7E8}" type="presParOf" srcId="{C42C19EC-6A28-4309-9A46-EBC71F558934}" destId="{E2A92C3E-0D81-4689-89A4-AD65DB634B28}" srcOrd="1" destOrd="0" presId="urn:microsoft.com/office/officeart/2005/8/layout/funnel1"/>
    <dgm:cxn modelId="{38EE5A66-CF45-444C-A201-E570364E1437}" type="presParOf" srcId="{C42C19EC-6A28-4309-9A46-EBC71F558934}" destId="{FC3A8DAA-E62C-435E-BFCB-D8276DE0D122}" srcOrd="2" destOrd="0" presId="urn:microsoft.com/office/officeart/2005/8/layout/funnel1"/>
    <dgm:cxn modelId="{03CB162B-D82D-4E15-807B-D2E307A202F9}" type="presParOf" srcId="{C42C19EC-6A28-4309-9A46-EBC71F558934}" destId="{9A1ED37C-DC41-4380-94BA-A531CF015C32}" srcOrd="3" destOrd="0" presId="urn:microsoft.com/office/officeart/2005/8/layout/funnel1"/>
    <dgm:cxn modelId="{DAAAE6A4-2571-4FF9-A2DB-508C22694801}" type="presParOf" srcId="{C42C19EC-6A28-4309-9A46-EBC71F558934}" destId="{68B3D57E-9639-4CFF-8A22-9745FF4EA270}" srcOrd="4" destOrd="0" presId="urn:microsoft.com/office/officeart/2005/8/layout/funnel1"/>
    <dgm:cxn modelId="{4A763B1F-2735-4DEA-8EA9-B26795593C26}" type="presParOf" srcId="{C42C19EC-6A28-4309-9A46-EBC71F558934}" destId="{09987199-9992-4627-828D-5C6AC86A5742}" srcOrd="5" destOrd="0" presId="urn:microsoft.com/office/officeart/2005/8/layout/funnel1"/>
    <dgm:cxn modelId="{EAD936A2-5AE6-4B67-94CA-D5A06166DA81}" type="presParOf" srcId="{C42C19EC-6A28-4309-9A46-EBC71F558934}" destId="{ED22789A-00B8-495E-AA23-340A05EFF812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57625" y="0"/>
            <a:ext cx="29511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E818C5-2C50-42DE-B216-89B458BB1AE1}" type="datetimeFigureOut">
              <a:rPr lang="nb-NO" smtClean="0"/>
              <a:pPr/>
              <a:t>11.12.2013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9444038"/>
            <a:ext cx="29511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57625" y="9444038"/>
            <a:ext cx="29511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C00DBB-B076-4E49-94AF-7C4A6A226AE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174262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1163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b-NO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7636" y="0"/>
            <a:ext cx="2951163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nb-NO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6125"/>
            <a:ext cx="4968875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22694"/>
            <a:ext cx="5448300" cy="4474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3662"/>
            <a:ext cx="2951163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b-NO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7636" y="9443662"/>
            <a:ext cx="2951163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C8E9A3F-F1FE-4A2B-B567-B1807EA4119F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690661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Plassholder for nota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nb-NO" smtClean="0"/>
              <a:t>Fungerer ikke det offentlig-private samarbeidet, så vil medvirkningen heller ikkefungere</a:t>
            </a:r>
          </a:p>
          <a:p>
            <a:endParaRPr lang="nb-NO" smtClean="0"/>
          </a:p>
          <a:p>
            <a:r>
              <a:rPr lang="nb-NO" smtClean="0"/>
              <a:t>NIBR beskrivelse av innenfor/utenfor</a:t>
            </a:r>
          </a:p>
          <a:p>
            <a:endParaRPr lang="nb-NO" smtClean="0"/>
          </a:p>
          <a:p>
            <a:r>
              <a:rPr lang="nb-NO" smtClean="0"/>
              <a:t>Fokus på gjennomføring (og drift) – ikke bare den gode plan</a:t>
            </a:r>
          </a:p>
          <a:p>
            <a:endParaRPr lang="nb-NO" smtClean="0"/>
          </a:p>
          <a:p>
            <a:endParaRPr lang="nb-NO" smtClean="0"/>
          </a:p>
        </p:txBody>
      </p:sp>
      <p:sp>
        <p:nvSpPr>
          <p:cNvPr id="29700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3E5EB4-FD24-4759-B68C-ACF5CEA89B72}" type="slidenum">
              <a:rPr lang="nb-NO" smtClean="0"/>
              <a:pPr/>
              <a:t>16</a:t>
            </a:fld>
            <a:endParaRPr lang="nb-NO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Plassholder for nota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nb-NO" smtClean="0"/>
              <a:t>Hvordan møtes private aktører av det offentlige – saksbehandling eller tilrettelegging?</a:t>
            </a:r>
          </a:p>
        </p:txBody>
      </p:sp>
      <p:sp>
        <p:nvSpPr>
          <p:cNvPr id="23556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4139" indent="-286207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4829" indent="-228966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2760" indent="-228966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60692" indent="-228966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8623" indent="-22896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6555" indent="-22896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34486" indent="-22896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92418" indent="-22896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9A5568A-381A-4E16-897B-220490451578}" type="slidenum">
              <a:rPr lang="nb-NO" smtClean="0"/>
              <a:pPr eaLnBrk="1" hangingPunct="1"/>
              <a:t>18</a:t>
            </a:fld>
            <a:endParaRPr lang="nb-NO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Plassholder for nota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nb-NO" smtClean="0"/>
              <a:t>Lett å skylde på ressursmangel, men mye kan gjøres med riktig rolleforståelse</a:t>
            </a:r>
          </a:p>
        </p:txBody>
      </p:sp>
      <p:sp>
        <p:nvSpPr>
          <p:cNvPr id="25604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4139" indent="-286207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4829" indent="-228966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2760" indent="-228966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60692" indent="-228966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8623" indent="-22896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6555" indent="-22896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34486" indent="-22896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92418" indent="-22896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FAED01C-47E0-4584-9C90-FAF8A8BCB70B}" type="slidenum">
              <a:rPr lang="nb-NO" smtClean="0"/>
              <a:pPr eaLnBrk="1" hangingPunct="1"/>
              <a:t>19</a:t>
            </a:fld>
            <a:endParaRPr lang="nb-NO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Plassholder for nota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nb-NO" smtClean="0"/>
              <a:t>Lett å skylde på ressursmangel, men mye kan gjøres med riktig rolleforståelse</a:t>
            </a:r>
          </a:p>
        </p:txBody>
      </p:sp>
      <p:sp>
        <p:nvSpPr>
          <p:cNvPr id="25604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4139" indent="-286207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4829" indent="-228966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2760" indent="-228966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60692" indent="-228966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8623" indent="-22896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6555" indent="-22896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34486" indent="-22896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92418" indent="-22896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FAED01C-47E0-4584-9C90-FAF8A8BCB70B}" type="slidenum">
              <a:rPr lang="nb-NO" smtClean="0"/>
              <a:pPr eaLnBrk="1" hangingPunct="1"/>
              <a:t>20</a:t>
            </a:fld>
            <a:endParaRPr lang="nb-NO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Plassholder for nota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nb-NO" smtClean="0"/>
              <a:t>Hvordan møtes private aktører av det offentlige – saksbehandling eller tilrettelegging?</a:t>
            </a:r>
          </a:p>
        </p:txBody>
      </p:sp>
      <p:sp>
        <p:nvSpPr>
          <p:cNvPr id="26628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4139" indent="-286207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4829" indent="-228966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2760" indent="-228966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60692" indent="-228966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8623" indent="-22896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6555" indent="-22896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34486" indent="-22896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92418" indent="-22896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C94F5FA-260E-40D8-900C-3F18F8738D5C}" type="slidenum">
              <a:rPr lang="nb-NO" smtClean="0"/>
              <a:pPr eaLnBrk="1" hangingPunct="1"/>
              <a:t>21</a:t>
            </a:fld>
            <a:endParaRPr lang="nb-NO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1" name="Rectangle 9"/>
          <p:cNvSpPr>
            <a:spLocks noChangeArrowheads="1"/>
          </p:cNvSpPr>
          <p:nvPr/>
        </p:nvSpPr>
        <p:spPr bwMode="auto">
          <a:xfrm>
            <a:off x="0" y="1160464"/>
            <a:ext cx="9144000" cy="4949714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b-NO" dirty="0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287338" y="2168525"/>
            <a:ext cx="8564562" cy="763588"/>
          </a:xfrm>
        </p:spPr>
        <p:txBody>
          <a:bodyPr lIns="792000"/>
          <a:lstStyle>
            <a:lvl1pPr>
              <a:defRPr sz="3200" b="0" baseline="0">
                <a:solidFill>
                  <a:schemeClr val="bg1"/>
                </a:solidFill>
              </a:defRPr>
            </a:lvl1pPr>
          </a:lstStyle>
          <a:p>
            <a:r>
              <a:rPr lang="nb-NO" dirty="0" smtClean="0"/>
              <a:t>KLIKK FOR Å REDIGERE TITTEL</a:t>
            </a:r>
            <a:endParaRPr lang="nb-NO" dirty="0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287338" y="2932113"/>
            <a:ext cx="8564562" cy="1752600"/>
          </a:xfrm>
        </p:spPr>
        <p:txBody>
          <a:bodyPr lIns="792000"/>
          <a:lstStyle>
            <a:lvl1pPr marL="0" indent="0">
              <a:buFontTx/>
              <a:buNone/>
              <a:defRPr i="0">
                <a:solidFill>
                  <a:schemeClr val="bg1"/>
                </a:solidFill>
              </a:defRPr>
            </a:lvl1pPr>
          </a:lstStyle>
          <a:p>
            <a:r>
              <a:rPr lang="nb-NO" dirty="0" smtClean="0"/>
              <a:t>Klikk for å redigere undertittel</a:t>
            </a:r>
            <a:endParaRPr lang="nb-NO" dirty="0"/>
          </a:p>
        </p:txBody>
      </p:sp>
      <p:sp>
        <p:nvSpPr>
          <p:cNvPr id="8202" name="Rectangle 10"/>
          <p:cNvSpPr>
            <a:spLocks noGrp="1" noChangeArrowheads="1"/>
          </p:cNvSpPr>
          <p:nvPr>
            <p:ph type="dt" sz="half" idx="2"/>
          </p:nvPr>
        </p:nvSpPr>
        <p:spPr>
          <a:xfrm>
            <a:off x="287338" y="1893536"/>
            <a:ext cx="2909887" cy="274989"/>
          </a:xfrm>
          <a:prstGeom prst="rect">
            <a:avLst/>
          </a:prstGeom>
        </p:spPr>
        <p:txBody>
          <a:bodyPr lIns="792000"/>
          <a:lstStyle>
            <a:lvl1pPr>
              <a:defRPr sz="15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pic>
        <p:nvPicPr>
          <p:cNvPr id="8194" name="Picture 2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338" y="6214367"/>
            <a:ext cx="1779587" cy="530225"/>
          </a:xfrm>
          <a:prstGeom prst="rect">
            <a:avLst/>
          </a:prstGeom>
          <a:noFill/>
        </p:spPr>
      </p:pic>
      <p:sp>
        <p:nvSpPr>
          <p:cNvPr id="7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60198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 smtClean="0"/>
              <a:t>Reguleringsplankonferansen i Troms, sept 2013</a:t>
            </a:r>
            <a:endParaRPr lang="nb-NO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nb-NO" dirty="0" smtClean="0"/>
              <a:t>KLIKK FOR Å REDIGERE TITTEL</a:t>
            </a:r>
            <a:endParaRPr lang="nb-NO" dirty="0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 hasCustomPrompt="1"/>
          </p:nvPr>
        </p:nvSpPr>
        <p:spPr>
          <a:xfrm>
            <a:off x="287338" y="1600201"/>
            <a:ext cx="8564562" cy="4376318"/>
          </a:xfrm>
        </p:spPr>
        <p:txBody>
          <a:bodyPr vert="eaVert"/>
          <a:lstStyle>
            <a:lvl1pPr>
              <a:defRPr sz="1800"/>
            </a:lvl1pPr>
          </a:lstStyle>
          <a:p>
            <a:pPr lvl="0"/>
            <a:r>
              <a:rPr lang="nb-NO" dirty="0" smtClean="0"/>
              <a:t>Klikk for å redigere tekst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0" y="6071629"/>
            <a:ext cx="9144000" cy="7832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b-NO"/>
          </a:p>
        </p:txBody>
      </p:sp>
      <p:pic>
        <p:nvPicPr>
          <p:cNvPr id="7" name="Picture 8" descr="log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8753" y="6232525"/>
            <a:ext cx="1779587" cy="530225"/>
          </a:xfrm>
          <a:prstGeom prst="rect">
            <a:avLst/>
          </a:prstGeom>
          <a:noFill/>
        </p:spPr>
      </p:pic>
      <p:sp>
        <p:nvSpPr>
          <p:cNvPr id="9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60198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b-NO" smtClean="0"/>
              <a:t>Reguleringsplankonferansen i Troms, sept 2013</a:t>
            </a:r>
            <a:endParaRPr lang="nb-NO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 hasCustomPrompt="1"/>
          </p:nvPr>
        </p:nvSpPr>
        <p:spPr>
          <a:xfrm>
            <a:off x="6711950" y="827088"/>
            <a:ext cx="2139950" cy="5120171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nb-NO" dirty="0" smtClean="0"/>
              <a:t>KLIKK FOR Å REDIGERE TITTEL</a:t>
            </a:r>
            <a:endParaRPr lang="nb-NO" dirty="0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 hasCustomPrompt="1"/>
          </p:nvPr>
        </p:nvSpPr>
        <p:spPr>
          <a:xfrm>
            <a:off x="287338" y="827089"/>
            <a:ext cx="6272212" cy="5120170"/>
          </a:xfrm>
        </p:spPr>
        <p:txBody>
          <a:bodyPr vert="eaVert"/>
          <a:lstStyle/>
          <a:p>
            <a:pPr lvl="0"/>
            <a:r>
              <a:rPr lang="nb-NO" dirty="0" smtClean="0"/>
              <a:t>Klikk for å redigere tekst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pic>
        <p:nvPicPr>
          <p:cNvPr id="7" name="Picture 8" descr="log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8753" y="6232525"/>
            <a:ext cx="1779587" cy="530225"/>
          </a:xfrm>
          <a:prstGeom prst="rect">
            <a:avLst/>
          </a:prstGeom>
          <a:noFill/>
        </p:spPr>
      </p:pic>
      <p:sp>
        <p:nvSpPr>
          <p:cNvPr id="9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60198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b-NO" smtClean="0"/>
              <a:t>Reguleringsplankonferansen i Troms, sept 2013</a:t>
            </a:r>
            <a:endParaRPr lang="nb-NO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287338" y="827088"/>
            <a:ext cx="8564562" cy="77311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nb-NO" dirty="0" smtClean="0"/>
              <a:t>KLIKK FOR Å REDIGERE TITTEL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sz="half" idx="1" hasCustomPrompt="1"/>
          </p:nvPr>
        </p:nvSpPr>
        <p:spPr>
          <a:xfrm>
            <a:off x="287338" y="1600201"/>
            <a:ext cx="4205287" cy="4383634"/>
          </a:xfrm>
        </p:spPr>
        <p:txBody>
          <a:bodyPr/>
          <a:lstStyle/>
          <a:p>
            <a:pPr lvl="0"/>
            <a:r>
              <a:rPr lang="nb-NO" dirty="0" smtClean="0"/>
              <a:t>Klikk for å redigere tekst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quarter" idx="2" hasCustomPrompt="1"/>
          </p:nvPr>
        </p:nvSpPr>
        <p:spPr>
          <a:xfrm>
            <a:off x="4645025" y="1600201"/>
            <a:ext cx="4206875" cy="2115922"/>
          </a:xfrm>
        </p:spPr>
        <p:txBody>
          <a:bodyPr/>
          <a:lstStyle/>
          <a:p>
            <a:pPr lvl="0"/>
            <a:r>
              <a:rPr lang="nb-NO" dirty="0" smtClean="0"/>
              <a:t>Klikk for å redigere tekst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pic>
        <p:nvPicPr>
          <p:cNvPr id="9" name="Picture 8" descr="log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8753" y="6232525"/>
            <a:ext cx="1779587" cy="530225"/>
          </a:xfrm>
          <a:prstGeom prst="rect">
            <a:avLst/>
          </a:prstGeom>
          <a:noFill/>
        </p:spPr>
      </p:pic>
      <p:sp>
        <p:nvSpPr>
          <p:cNvPr id="11" name="Plassholder for innhold 3"/>
          <p:cNvSpPr>
            <a:spLocks noGrp="1"/>
          </p:cNvSpPr>
          <p:nvPr>
            <p:ph sz="quarter" idx="12" hasCustomPrompt="1"/>
          </p:nvPr>
        </p:nvSpPr>
        <p:spPr>
          <a:xfrm>
            <a:off x="4645025" y="3867913"/>
            <a:ext cx="4206875" cy="2115922"/>
          </a:xfrm>
        </p:spPr>
        <p:txBody>
          <a:bodyPr/>
          <a:lstStyle/>
          <a:p>
            <a:pPr lvl="0"/>
            <a:r>
              <a:rPr lang="nb-NO" dirty="0" smtClean="0"/>
              <a:t>Klikk for å redigere tekst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10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60198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b-NO" smtClean="0"/>
              <a:t>Reguleringsplankonferansen i Troms, sept 2013</a:t>
            </a:r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28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nb-NO" dirty="0" smtClean="0"/>
              <a:t>KLIKK FOR Å REDIGERE TITTEL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287338" y="1600200"/>
            <a:ext cx="8564562" cy="4383634"/>
          </a:xfrm>
        </p:spPr>
        <p:txBody>
          <a:bodyPr/>
          <a:lstStyle>
            <a:lvl1pPr>
              <a:defRPr sz="2000">
                <a:solidFill>
                  <a:schemeClr val="tx1">
                    <a:lumMod val="75000"/>
                  </a:schemeClr>
                </a:solidFill>
              </a:defRPr>
            </a:lvl1pPr>
            <a:lvl2pPr>
              <a:defRPr sz="1800"/>
            </a:lvl2pPr>
            <a:lvl3pPr>
              <a:defRPr sz="1500"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nb-NO" dirty="0" smtClean="0"/>
              <a:t>KLIKK FOR Å REDIGERE TEKST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pic>
        <p:nvPicPr>
          <p:cNvPr id="8" name="Picture 8" descr="log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8753" y="6232525"/>
            <a:ext cx="1779587" cy="530225"/>
          </a:xfrm>
          <a:prstGeom prst="rect">
            <a:avLst/>
          </a:prstGeom>
          <a:noFill/>
        </p:spPr>
      </p:pic>
      <p:sp>
        <p:nvSpPr>
          <p:cNvPr id="7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60198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b-NO" smtClean="0"/>
              <a:t>Reguleringsplankonferansen i Troms, sept 2013</a:t>
            </a:r>
            <a:endParaRPr lang="nb-NO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0" cap="all"/>
            </a:lvl1pPr>
          </a:lstStyle>
          <a:p>
            <a:r>
              <a:rPr lang="nb-NO" dirty="0" smtClean="0"/>
              <a:t>Klikk for å redigere tittel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aseline="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dirty="0" smtClean="0"/>
              <a:t>KLIKK FOR Å REDIGERE TEKST</a:t>
            </a: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0" y="6071629"/>
            <a:ext cx="9144000" cy="7832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b-NO"/>
          </a:p>
        </p:txBody>
      </p:sp>
      <p:pic>
        <p:nvPicPr>
          <p:cNvPr id="7" name="Picture 8" descr="log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8753" y="6232525"/>
            <a:ext cx="1779587" cy="530225"/>
          </a:xfrm>
          <a:prstGeom prst="rect">
            <a:avLst/>
          </a:prstGeom>
          <a:noFill/>
        </p:spPr>
      </p:pic>
      <p:sp>
        <p:nvSpPr>
          <p:cNvPr id="9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60198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b-NO" smtClean="0"/>
              <a:t>Reguleringsplankonferansen i Troms, sept 2013</a:t>
            </a:r>
            <a:endParaRPr lang="nb-NO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 hasCustomPrompt="1"/>
          </p:nvPr>
        </p:nvSpPr>
        <p:spPr>
          <a:xfrm>
            <a:off x="287338" y="1600200"/>
            <a:ext cx="4205287" cy="4347059"/>
          </a:xfrm>
        </p:spPr>
        <p:txBody>
          <a:bodyPr/>
          <a:lstStyle>
            <a:lvl1pPr>
              <a:defRPr sz="2000" baseline="0"/>
            </a:lvl1pPr>
            <a:lvl2pPr>
              <a:defRPr sz="18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 hasCustomPrompt="1"/>
          </p:nvPr>
        </p:nvSpPr>
        <p:spPr>
          <a:xfrm>
            <a:off x="4645025" y="1600201"/>
            <a:ext cx="4206875" cy="4347058"/>
          </a:xfrm>
        </p:spPr>
        <p:txBody>
          <a:bodyPr/>
          <a:lstStyle>
            <a:lvl1pPr>
              <a:defRPr sz="2000" baseline="0"/>
            </a:lvl1pPr>
            <a:lvl2pPr>
              <a:defRPr sz="18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7"/>
          <p:cNvSpPr>
            <a:spLocks noChangeArrowheads="1"/>
          </p:cNvSpPr>
          <p:nvPr userDrawn="1"/>
        </p:nvSpPr>
        <p:spPr bwMode="auto">
          <a:xfrm>
            <a:off x="0" y="6071629"/>
            <a:ext cx="9144000" cy="7832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b-NO"/>
          </a:p>
        </p:txBody>
      </p:sp>
      <p:pic>
        <p:nvPicPr>
          <p:cNvPr id="8" name="Picture 8" descr="log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8753" y="6232525"/>
            <a:ext cx="1779587" cy="530225"/>
          </a:xfrm>
          <a:prstGeom prst="rect">
            <a:avLst/>
          </a:prstGeom>
          <a:noFill/>
        </p:spPr>
      </p:pic>
      <p:sp>
        <p:nvSpPr>
          <p:cNvPr id="11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60198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b-NO" smtClean="0"/>
              <a:t>Reguleringsplankonferansen i Troms, sept 2013</a:t>
            </a:r>
            <a:endParaRPr lang="nb-NO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 sz="2800" baseline="0"/>
            </a:lvl1pPr>
          </a:lstStyle>
          <a:p>
            <a:r>
              <a:rPr lang="nb-NO" dirty="0" smtClean="0"/>
              <a:t>KLIKK FOR Å REDIGERE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000" b="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 smtClean="0"/>
              <a:t>KLIKK FOR Å REDIGERE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794328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 smtClean="0"/>
              <a:t>KLIKK FOR Å REDIGERE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5"/>
            <a:ext cx="4041775" cy="3794328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pic>
        <p:nvPicPr>
          <p:cNvPr id="10" name="Picture 8" descr="log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8753" y="6235631"/>
            <a:ext cx="1779587" cy="530225"/>
          </a:xfrm>
          <a:prstGeom prst="rect">
            <a:avLst/>
          </a:prstGeom>
          <a:noFill/>
        </p:spPr>
      </p:pic>
      <p:sp>
        <p:nvSpPr>
          <p:cNvPr id="1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60198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b-NO" smtClean="0"/>
              <a:t>Reguleringsplankonferansen i Troms, sept 2013</a:t>
            </a:r>
            <a:endParaRPr lang="nb-NO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</a:t>
            </a:r>
            <a:endParaRPr lang="nb-NO" dirty="0"/>
          </a:p>
        </p:txBody>
      </p:sp>
      <p:pic>
        <p:nvPicPr>
          <p:cNvPr id="6" name="Picture 8" descr="log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8753" y="6232525"/>
            <a:ext cx="1779587" cy="530225"/>
          </a:xfrm>
          <a:prstGeom prst="rect">
            <a:avLst/>
          </a:prstGeom>
          <a:noFill/>
        </p:spPr>
      </p:pic>
      <p:sp>
        <p:nvSpPr>
          <p:cNvPr id="8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60198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b-NO" smtClean="0"/>
              <a:t>Reguleringsplankonferansen i Troms, sept 2013</a:t>
            </a:r>
            <a:endParaRPr lang="nb-NO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 userDrawn="1"/>
        </p:nvSpPr>
        <p:spPr bwMode="auto">
          <a:xfrm>
            <a:off x="0" y="6071629"/>
            <a:ext cx="9144000" cy="7832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b-NO"/>
          </a:p>
        </p:txBody>
      </p:sp>
      <p:pic>
        <p:nvPicPr>
          <p:cNvPr id="5" name="Picture 8" descr="log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8753" y="6232525"/>
            <a:ext cx="1779587" cy="530225"/>
          </a:xfrm>
          <a:prstGeom prst="rect">
            <a:avLst/>
          </a:prstGeom>
          <a:noFill/>
        </p:spPr>
      </p:pic>
      <p:sp>
        <p:nvSpPr>
          <p:cNvPr id="7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60198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b-NO" smtClean="0"/>
              <a:t>Reguleringsplankonferansen i Troms, sept 2013</a:t>
            </a:r>
            <a:endParaRPr lang="nb-NO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nb-NO" dirty="0" smtClean="0"/>
              <a:t>Klikk for å redigere tittel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3575050" y="950976"/>
            <a:ext cx="5111750" cy="503285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dirty="0" smtClean="0"/>
              <a:t>Klikk for å redigere tekst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1"/>
            <a:ext cx="3008313" cy="454873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dirty="0" smtClean="0"/>
              <a:t>Klikk for å redigere tekst</a:t>
            </a:r>
          </a:p>
        </p:txBody>
      </p:sp>
      <p:sp>
        <p:nvSpPr>
          <p:cNvPr id="7" name="Rectangle 7"/>
          <p:cNvSpPr>
            <a:spLocks noChangeArrowheads="1"/>
          </p:cNvSpPr>
          <p:nvPr userDrawn="1"/>
        </p:nvSpPr>
        <p:spPr bwMode="auto">
          <a:xfrm>
            <a:off x="0" y="6074735"/>
            <a:ext cx="9144000" cy="7832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b-NO"/>
          </a:p>
        </p:txBody>
      </p:sp>
      <p:pic>
        <p:nvPicPr>
          <p:cNvPr id="8" name="Picture 8" descr="log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8753" y="6235631"/>
            <a:ext cx="1779587" cy="530225"/>
          </a:xfrm>
          <a:prstGeom prst="rect">
            <a:avLst/>
          </a:prstGeom>
          <a:noFill/>
        </p:spPr>
      </p:pic>
      <p:sp>
        <p:nvSpPr>
          <p:cNvPr id="10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60198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b-NO" smtClean="0"/>
              <a:t>Reguleringsplankonferansen i Troms, sept 2013</a:t>
            </a:r>
            <a:endParaRPr lang="nb-NO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-7795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dirty="0" smtClean="0"/>
              <a:t>Klikk for å redigere tittel</a:t>
            </a:r>
            <a:endParaRPr lang="nb-NO" dirty="0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0" y="612775"/>
            <a:ext cx="91440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-77958" y="5367338"/>
            <a:ext cx="5486400" cy="60186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dirty="0" smtClean="0"/>
              <a:t>Klikk for å redigere tekst</a:t>
            </a:r>
          </a:p>
        </p:txBody>
      </p:sp>
      <p:sp>
        <p:nvSpPr>
          <p:cNvPr id="7" name="Rectangle 7"/>
          <p:cNvSpPr>
            <a:spLocks noChangeArrowheads="1"/>
          </p:cNvSpPr>
          <p:nvPr userDrawn="1"/>
        </p:nvSpPr>
        <p:spPr bwMode="auto">
          <a:xfrm>
            <a:off x="0" y="6074735"/>
            <a:ext cx="9144000" cy="7832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b-NO"/>
          </a:p>
        </p:txBody>
      </p:sp>
      <p:pic>
        <p:nvPicPr>
          <p:cNvPr id="8" name="Picture 8" descr="log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8753" y="6235631"/>
            <a:ext cx="1779587" cy="530225"/>
          </a:xfrm>
          <a:prstGeom prst="rect">
            <a:avLst/>
          </a:prstGeom>
          <a:noFill/>
        </p:spPr>
      </p:pic>
      <p:sp>
        <p:nvSpPr>
          <p:cNvPr id="9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60198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b-NO" smtClean="0"/>
              <a:t>Reguleringsplankonferansen i Troms, sept 2013</a:t>
            </a:r>
            <a:endParaRPr lang="nb-NO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87338" y="827088"/>
            <a:ext cx="8564562" cy="77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0" tIns="45720" rIns="14400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dirty="0" smtClean="0"/>
              <a:t>KLIKK FOR Å REDIGERE TITTEL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7338" y="1600200"/>
            <a:ext cx="8564562" cy="463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0" tIns="45720" rIns="14400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dirty="0" smtClean="0"/>
              <a:t>KLIKK FOR Å REDIGERE TITTELSTIL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6071629"/>
            <a:ext cx="9144000" cy="7832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b-NO"/>
          </a:p>
        </p:txBody>
      </p:sp>
      <p:pic>
        <p:nvPicPr>
          <p:cNvPr id="1032" name="Picture 8" descr="log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88753" y="6232525"/>
            <a:ext cx="1779587" cy="530225"/>
          </a:xfrm>
          <a:prstGeom prst="rect">
            <a:avLst/>
          </a:prstGeom>
          <a:noFill/>
        </p:spPr>
      </p:pic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60198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 smtClean="0"/>
              <a:t>Reguleringsplankonferansen i Troms, sept 2013</a:t>
            </a:r>
            <a:endParaRPr lang="nb-NO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85" r:id="rId12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0" baseline="0">
          <a:solidFill>
            <a:schemeClr val="tx2">
              <a:lumMod val="75000"/>
            </a:schemeClr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9pPr>
    </p:titleStyle>
    <p:bodyStyle>
      <a:lvl1pPr marL="177800" indent="-177800" algn="l" rtl="0" eaLnBrk="1" fontAlgn="base" hangingPunct="1">
        <a:spcBef>
          <a:spcPct val="40000"/>
        </a:spcBef>
        <a:spcAft>
          <a:spcPct val="0"/>
        </a:spcAft>
        <a:buChar char="•"/>
        <a:defRPr sz="2000" baseline="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1pPr>
      <a:lvl2pPr marL="179388" algn="l" rtl="0" eaLnBrk="1" fontAlgn="base" hangingPunct="1">
        <a:spcBef>
          <a:spcPct val="0"/>
        </a:spcBef>
        <a:spcAft>
          <a:spcPct val="0"/>
        </a:spcAft>
        <a:defRPr sz="1500">
          <a:solidFill>
            <a:schemeClr val="tx2">
              <a:lumMod val="75000"/>
            </a:schemeClr>
          </a:solidFill>
          <a:latin typeface="+mn-lt"/>
        </a:defRPr>
      </a:lvl2pPr>
      <a:lvl3pPr marL="358775" indent="-177800" algn="l" rtl="0" eaLnBrk="1" fontAlgn="base" hangingPunct="1">
        <a:spcBef>
          <a:spcPct val="20000"/>
        </a:spcBef>
        <a:spcAft>
          <a:spcPct val="0"/>
        </a:spcAft>
        <a:buChar char="•"/>
        <a:defRPr sz="1500">
          <a:solidFill>
            <a:schemeClr val="tx2">
              <a:lumMod val="75000"/>
            </a:schemeClr>
          </a:solidFill>
          <a:latin typeface="+mn-lt"/>
        </a:defRPr>
      </a:lvl3pPr>
      <a:lvl4pPr marL="538163" indent="-177800" algn="l" rtl="0" eaLnBrk="1" fontAlgn="base" hangingPunct="1">
        <a:spcBef>
          <a:spcPct val="20000"/>
        </a:spcBef>
        <a:spcAft>
          <a:spcPct val="0"/>
        </a:spcAft>
        <a:buChar char="–"/>
        <a:defRPr sz="1500">
          <a:solidFill>
            <a:schemeClr val="tx2">
              <a:lumMod val="75000"/>
            </a:schemeClr>
          </a:solidFill>
          <a:latin typeface="+mn-lt"/>
        </a:defRPr>
      </a:lvl4pPr>
      <a:lvl5pPr marL="717550" indent="-17780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2">
              <a:lumMod val="75000"/>
            </a:schemeClr>
          </a:solidFill>
          <a:latin typeface="+mn-lt"/>
        </a:defRPr>
      </a:lvl5pPr>
      <a:lvl6pPr marL="1174750" indent="-17780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1631950" indent="-17780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089150" indent="-17780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546350" indent="-17780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7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/>
              <a:t>Aktørenes roller i planprosessene</a:t>
            </a:r>
            <a:endParaRPr lang="nb-N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7338" y="3347499"/>
            <a:ext cx="8564562" cy="1337213"/>
          </a:xfrm>
        </p:spPr>
        <p:txBody>
          <a:bodyPr/>
          <a:lstStyle/>
          <a:p>
            <a:r>
              <a:rPr lang="nb-NO" dirty="0" smtClean="0"/>
              <a:t>Plankonferansen 2013, Bodø 11.12.2013</a:t>
            </a:r>
          </a:p>
          <a:p>
            <a:r>
              <a:rPr lang="nb-NO" dirty="0" smtClean="0"/>
              <a:t>Erik </a:t>
            </a:r>
            <a:r>
              <a:rPr lang="nb-NO" dirty="0" err="1" smtClean="0"/>
              <a:t>Plathe</a:t>
            </a:r>
            <a:r>
              <a:rPr lang="nb-NO" dirty="0" smtClean="0"/>
              <a:t>, </a:t>
            </a:r>
            <a:r>
              <a:rPr lang="nb-NO" dirty="0" err="1" smtClean="0"/>
              <a:t>Asplan</a:t>
            </a:r>
            <a:r>
              <a:rPr lang="nb-NO" dirty="0" smtClean="0"/>
              <a:t> </a:t>
            </a:r>
            <a:r>
              <a:rPr lang="nb-NO" dirty="0" err="1" smtClean="0"/>
              <a:t>Viak</a:t>
            </a:r>
            <a:r>
              <a:rPr lang="nb-NO" dirty="0" smtClean="0"/>
              <a:t> AS</a:t>
            </a:r>
          </a:p>
        </p:txBody>
      </p:sp>
    </p:spTree>
    <p:extLst>
      <p:ext uri="{BB962C8B-B14F-4D97-AF65-F5344CB8AC3E}">
        <p14:creationId xmlns:p14="http://schemas.microsoft.com/office/powerpoint/2010/main" val="1389139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10344" y="412892"/>
            <a:ext cx="8564562" cy="773112"/>
          </a:xfrm>
        </p:spPr>
        <p:txBody>
          <a:bodyPr/>
          <a:lstStyle/>
          <a:p>
            <a:r>
              <a:rPr lang="nb-NO" b="1" dirty="0" smtClean="0">
                <a:solidFill>
                  <a:srgbClr val="000000"/>
                </a:solidFill>
              </a:rPr>
              <a:t>Planleggingen må forholde seg til at viktig samfunnsutbygging er markedsdrevet</a:t>
            </a:r>
            <a:endParaRPr lang="nb-NO" b="1" dirty="0">
              <a:solidFill>
                <a:srgbClr val="000000"/>
              </a:solidFill>
            </a:endParaRPr>
          </a:p>
        </p:txBody>
      </p:sp>
      <p:sp>
        <p:nvSpPr>
          <p:cNvPr id="5" name="Plassholder for innhold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b-NO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181" y="1511930"/>
            <a:ext cx="8477198" cy="4904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lassholder for innhold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8" name="Plassholder for innhold 2"/>
          <p:cNvSpPr txBox="1">
            <a:spLocks/>
          </p:cNvSpPr>
          <p:nvPr/>
        </p:nvSpPr>
        <p:spPr bwMode="auto">
          <a:xfrm>
            <a:off x="4807092" y="1600201"/>
            <a:ext cx="4205287" cy="4347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0" tIns="45720" rIns="144000" bIns="45720" numCol="1" anchor="t" anchorCtr="0" compatLnSpc="1">
            <a:prstTxWarp prst="textNoShape">
              <a:avLst/>
            </a:prstTxWarp>
          </a:bodyPr>
          <a:lstStyle>
            <a:lvl1pPr marL="177800" indent="-177800" algn="l" rtl="0" eaLnBrk="1" fontAlgn="base" hangingPunct="1">
              <a:spcBef>
                <a:spcPct val="40000"/>
              </a:spcBef>
              <a:spcAft>
                <a:spcPct val="0"/>
              </a:spcAft>
              <a:buChar char="•"/>
              <a:defRPr sz="2000" baseline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79388" algn="l" rtl="0" eaLnBrk="1" fontAlgn="base" hangingPunct="1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2">
                    <a:lumMod val="75000"/>
                  </a:schemeClr>
                </a:solidFill>
                <a:latin typeface="+mn-lt"/>
              </a:defRPr>
            </a:lvl2pPr>
            <a:lvl3pPr marL="358775" indent="-1778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500">
                <a:solidFill>
                  <a:schemeClr val="tx2">
                    <a:lumMod val="75000"/>
                  </a:schemeClr>
                </a:solidFill>
                <a:latin typeface="+mn-lt"/>
              </a:defRPr>
            </a:lvl3pPr>
            <a:lvl4pPr marL="538163" indent="-1778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500">
                <a:solidFill>
                  <a:schemeClr val="tx2">
                    <a:lumMod val="75000"/>
                  </a:schemeClr>
                </a:solidFill>
                <a:latin typeface="+mn-lt"/>
              </a:defRPr>
            </a:lvl4pPr>
            <a:lvl5pPr marL="717550" indent="-1778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2">
                    <a:lumMod val="75000"/>
                  </a:schemeClr>
                </a:solidFill>
                <a:latin typeface="+mn-lt"/>
              </a:defRPr>
            </a:lvl5pPr>
            <a:lvl6pPr marL="1174750" indent="-1778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1631950" indent="-1778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2089150" indent="-1778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2546350" indent="-1778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nb-NO" b="1" kern="0" dirty="0" smtClean="0">
                <a:solidFill>
                  <a:schemeClr val="bg1"/>
                </a:solidFill>
              </a:rPr>
              <a:t>Markedsstyrte beslutninger om boliger og næringsbygg mm skal igangsettes</a:t>
            </a:r>
          </a:p>
          <a:p>
            <a:r>
              <a:rPr lang="nb-NO" b="1" kern="0" dirty="0" smtClean="0">
                <a:solidFill>
                  <a:schemeClr val="bg1"/>
                </a:solidFill>
              </a:rPr>
              <a:t>Gjennomføring skjer med privat finansiering og risiko</a:t>
            </a:r>
          </a:p>
          <a:p>
            <a:r>
              <a:rPr lang="nb-NO" b="1" kern="0" dirty="0" smtClean="0">
                <a:solidFill>
                  <a:schemeClr val="bg1"/>
                </a:solidFill>
              </a:rPr>
              <a:t>Forutsigbare offentlige rammebetingelser og tilrettelegging</a:t>
            </a:r>
          </a:p>
          <a:p>
            <a:r>
              <a:rPr lang="nb-NO" b="1" kern="0" dirty="0" smtClean="0">
                <a:solidFill>
                  <a:schemeClr val="bg1"/>
                </a:solidFill>
              </a:rPr>
              <a:t>Langsiktig kommunal planredskap er viktig</a:t>
            </a:r>
            <a:r>
              <a:rPr lang="nb-NO" sz="2400" b="1" kern="0" dirty="0" smtClean="0">
                <a:solidFill>
                  <a:schemeClr val="bg1"/>
                </a:solidFill>
              </a:rPr>
              <a:t>.</a:t>
            </a:r>
            <a:endParaRPr lang="nb-NO" sz="2400" b="1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008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87338" y="244654"/>
            <a:ext cx="8564562" cy="773112"/>
          </a:xfrm>
        </p:spPr>
        <p:txBody>
          <a:bodyPr/>
          <a:lstStyle/>
          <a:p>
            <a:endParaRPr lang="nb-NO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b-NO" dirty="0"/>
          </a:p>
        </p:txBody>
      </p:sp>
      <p:pic>
        <p:nvPicPr>
          <p:cNvPr id="6" name="Bilde 5"/>
          <p:cNvPicPr/>
          <p:nvPr/>
        </p:nvPicPr>
        <p:blipFill>
          <a:blip r:embed="rId2"/>
          <a:stretch>
            <a:fillRect/>
          </a:stretch>
        </p:blipFill>
        <p:spPr>
          <a:xfrm>
            <a:off x="434566" y="687556"/>
            <a:ext cx="8193386" cy="527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157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87338" y="453529"/>
            <a:ext cx="8564562" cy="773112"/>
          </a:xfrm>
        </p:spPr>
        <p:txBody>
          <a:bodyPr/>
          <a:lstStyle/>
          <a:p>
            <a:r>
              <a:rPr lang="nb-NO" b="1" dirty="0" smtClean="0"/>
              <a:t>Ansvar og oppgaver etter loven – kommunal planlegging</a:t>
            </a:r>
            <a:endParaRPr lang="nb-NO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287338" y="1580518"/>
            <a:ext cx="8564562" cy="4383634"/>
          </a:xfrm>
        </p:spPr>
        <p:txBody>
          <a:bodyPr>
            <a:normAutofit/>
          </a:bodyPr>
          <a:lstStyle/>
          <a:p>
            <a:r>
              <a:rPr lang="nb-NO" sz="24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Kommunestyret er </a:t>
            </a:r>
            <a:r>
              <a:rPr lang="nb-NO" sz="24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planmyndighet</a:t>
            </a:r>
          </a:p>
          <a:p>
            <a:r>
              <a:rPr lang="nb-NO" sz="24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Plikt til utføre oppgavene de har etter loven</a:t>
            </a:r>
            <a:endParaRPr lang="nb-NO" sz="24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nb-NO" sz="24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Skal samarbeide med andre offentlige myndigheter § 1-4 </a:t>
            </a:r>
            <a:r>
              <a:rPr lang="nb-NO" sz="24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og </a:t>
            </a:r>
            <a:r>
              <a:rPr lang="nb-NO" sz="24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legge til rette for medvirkning § 5-1</a:t>
            </a:r>
            <a:endParaRPr lang="nb-NO" sz="24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nb-NO" sz="24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Statlige fagmyndigheter og fylkeskommunen har plikt til å bidra i planarbeidet </a:t>
            </a:r>
            <a:r>
              <a:rPr lang="nb-NO" sz="24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§ 3-2</a:t>
            </a:r>
            <a:endParaRPr lang="nb-NO" sz="24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nb-NO" sz="24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Avklaringer med andre myndigheter skal skje så tidlig som mulig i planprosessen</a:t>
            </a:r>
          </a:p>
          <a:p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2056746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smtClean="0"/>
              <a:t>Kommens rolle som planmyndighet</a:t>
            </a:r>
            <a:endParaRPr lang="nb-NO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670" y="1600200"/>
            <a:ext cx="6575730" cy="425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1347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87338" y="470927"/>
            <a:ext cx="8564562" cy="773112"/>
          </a:xfrm>
        </p:spPr>
        <p:txBody>
          <a:bodyPr/>
          <a:lstStyle/>
          <a:p>
            <a:r>
              <a:rPr lang="nb-NO" sz="2400" b="1" dirty="0" smtClean="0"/>
              <a:t>Sektorlovene (og en sektorisert stat) legger viktige føringer for planleggingen etter plan- og bygningsloven</a:t>
            </a:r>
            <a:endParaRPr lang="nb-NO" sz="2400" b="1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1"/>
          </p:nvPr>
        </p:nvSpPr>
        <p:spPr>
          <a:xfrm>
            <a:off x="287338" y="1681784"/>
            <a:ext cx="4205287" cy="4054849"/>
          </a:xfrm>
        </p:spPr>
        <p:txBody>
          <a:bodyPr/>
          <a:lstStyle/>
          <a:p>
            <a:r>
              <a:rPr lang="nb-NO" dirty="0" smtClean="0">
                <a:solidFill>
                  <a:srgbClr val="002060"/>
                </a:solidFill>
              </a:rPr>
              <a:t>Sektorlovene er ikke avveid i forhold til hverandre!</a:t>
            </a:r>
          </a:p>
          <a:p>
            <a:r>
              <a:rPr lang="nb-NO" dirty="0" smtClean="0">
                <a:solidFill>
                  <a:srgbClr val="002060"/>
                </a:solidFill>
              </a:rPr>
              <a:t>Avveining gjøres av kommunestyrene/fylkestingene gjennom vedtak av kommunale arealplaner/regionale planer med føringer for arealbruk.</a:t>
            </a:r>
          </a:p>
          <a:p>
            <a:r>
              <a:rPr lang="nb-NO" dirty="0">
                <a:solidFill>
                  <a:srgbClr val="002060"/>
                </a:solidFill>
              </a:rPr>
              <a:t>G</a:t>
            </a:r>
            <a:r>
              <a:rPr lang="nb-NO" dirty="0" smtClean="0">
                <a:solidFill>
                  <a:srgbClr val="002060"/>
                </a:solidFill>
              </a:rPr>
              <a:t>ir et regionalt og lokalt utviklingsrom!, men samtidig krevende planprosesser</a:t>
            </a:r>
            <a:endParaRPr lang="nb-NO" dirty="0">
              <a:solidFill>
                <a:srgbClr val="002060"/>
              </a:solidFill>
            </a:endParaRPr>
          </a:p>
        </p:txBody>
      </p:sp>
      <p:sp>
        <p:nvSpPr>
          <p:cNvPr id="5" name="Plassholder for innhold 4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206875" cy="4641573"/>
          </a:xfrm>
        </p:spPr>
        <p:txBody>
          <a:bodyPr/>
          <a:lstStyle/>
          <a:p>
            <a:pPr marL="0" indent="0">
              <a:buNone/>
            </a:pPr>
            <a:endParaRPr lang="nb-NO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5083" y="2313789"/>
            <a:ext cx="2957640" cy="771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5084" y="3148110"/>
            <a:ext cx="2700559" cy="827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5082" y="3959252"/>
            <a:ext cx="2700559" cy="1026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7834" y="1681784"/>
            <a:ext cx="2755054" cy="544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588" y="5057775"/>
            <a:ext cx="29241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5082" y="5457825"/>
            <a:ext cx="3906001" cy="356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kstSylinder 5"/>
          <p:cNvSpPr txBox="1"/>
          <p:nvPr/>
        </p:nvSpPr>
        <p:spPr>
          <a:xfrm>
            <a:off x="5055084" y="5918094"/>
            <a:ext cx="34872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 smtClean="0">
                <a:solidFill>
                  <a:srgbClr val="002060"/>
                </a:solidFill>
              </a:rPr>
              <a:t>Og mange flere……………………..…</a:t>
            </a:r>
            <a:endParaRPr lang="nb-NO" sz="1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518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smtClean="0"/>
              <a:t>Forholdet mellom politikk og administrasjon</a:t>
            </a:r>
            <a:endParaRPr lang="nb-NO" b="1" dirty="0"/>
          </a:p>
        </p:txBody>
      </p:sp>
      <p:sp>
        <p:nvSpPr>
          <p:cNvPr id="5" name="Plassholder for innhol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2400" dirty="0" smtClean="0"/>
              <a:t>Felles forståelse for roller – ledelsesansvar å få dette på plass («god kultur») </a:t>
            </a:r>
          </a:p>
          <a:p>
            <a:r>
              <a:rPr lang="nb-NO" sz="2400" dirty="0" smtClean="0"/>
              <a:t>Tillit</a:t>
            </a:r>
          </a:p>
          <a:p>
            <a:r>
              <a:rPr lang="nb-NO" sz="2400" dirty="0" smtClean="0"/>
              <a:t>Administrasjonen skal både gjennomføre kommunestyrets vedtatte politikk, og følge opp krav i lov og forskrift</a:t>
            </a:r>
          </a:p>
          <a:p>
            <a:r>
              <a:rPr lang="nb-NO" sz="2400" dirty="0" smtClean="0"/>
              <a:t>Politisk forankring underveis i planprosessene</a:t>
            </a:r>
          </a:p>
          <a:p>
            <a:pPr lvl="2"/>
            <a:r>
              <a:rPr lang="nb-NO" sz="1900" dirty="0" smtClean="0"/>
              <a:t>God informasjon/kunnskap</a:t>
            </a:r>
          </a:p>
          <a:p>
            <a:pPr lvl="2"/>
            <a:r>
              <a:rPr lang="nb-NO" sz="1900" dirty="0" smtClean="0"/>
              <a:t>Politiske føringer så tidlig som mulig</a:t>
            </a:r>
          </a:p>
          <a:p>
            <a:pPr marL="0" indent="0">
              <a:buNone/>
            </a:pPr>
            <a:endParaRPr lang="nb-NO" sz="2400" dirty="0" smtClean="0"/>
          </a:p>
          <a:p>
            <a:endParaRPr lang="nb-NO" sz="2400" dirty="0" smtClean="0"/>
          </a:p>
          <a:p>
            <a:endParaRPr lang="nb-NO" sz="2400" dirty="0" smtClean="0"/>
          </a:p>
          <a:p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2307836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tel 1"/>
          <p:cNvSpPr>
            <a:spLocks noGrp="1"/>
          </p:cNvSpPr>
          <p:nvPr>
            <p:ph type="title"/>
          </p:nvPr>
        </p:nvSpPr>
        <p:spPr>
          <a:xfrm>
            <a:off x="287338" y="322920"/>
            <a:ext cx="8564562" cy="819542"/>
          </a:xfrm>
        </p:spPr>
        <p:txBody>
          <a:bodyPr/>
          <a:lstStyle/>
          <a:p>
            <a:r>
              <a:rPr lang="nb-NO" sz="2800" b="1" dirty="0" smtClean="0">
                <a:solidFill>
                  <a:schemeClr val="tx1">
                    <a:lumMod val="75000"/>
                  </a:schemeClr>
                </a:solidFill>
              </a:rPr>
              <a:t>Samarbeid (”innenfor”) – Medvirkning (”utenfor”)</a:t>
            </a:r>
          </a:p>
        </p:txBody>
      </p:sp>
      <p:graphicFrame>
        <p:nvGraphicFramePr>
          <p:cNvPr id="10" name="Plassholder for innhold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2116853"/>
              </p:ext>
            </p:extLst>
          </p:nvPr>
        </p:nvGraphicFramePr>
        <p:xfrm>
          <a:off x="287338" y="1129085"/>
          <a:ext cx="8564562" cy="4967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23062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 dirty="0"/>
          </a:p>
        </p:txBody>
      </p:sp>
      <p:pic>
        <p:nvPicPr>
          <p:cNvPr id="5" name="Plassholder for innhold 4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535" y="217283"/>
            <a:ext cx="8890503" cy="576600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392286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tel 6"/>
          <p:cNvSpPr>
            <a:spLocks noGrp="1"/>
          </p:cNvSpPr>
          <p:nvPr>
            <p:ph type="title"/>
          </p:nvPr>
        </p:nvSpPr>
        <p:spPr>
          <a:xfrm>
            <a:off x="287338" y="684861"/>
            <a:ext cx="8564562" cy="773113"/>
          </a:xfrm>
        </p:spPr>
        <p:txBody>
          <a:bodyPr/>
          <a:lstStyle/>
          <a:p>
            <a:r>
              <a:rPr lang="nb-NO" b="1" dirty="0" smtClean="0">
                <a:solidFill>
                  <a:schemeClr val="tx1"/>
                </a:solidFill>
              </a:rPr>
              <a:t>Private (og offentlige) utviklere/investorer er forskjellige og har ulikt samfunnsengasjement</a:t>
            </a:r>
          </a:p>
        </p:txBody>
      </p:sp>
      <p:sp>
        <p:nvSpPr>
          <p:cNvPr id="19" name="TekstSylinder 18"/>
          <p:cNvSpPr txBox="1"/>
          <p:nvPr/>
        </p:nvSpPr>
        <p:spPr>
          <a:xfrm>
            <a:off x="6546850" y="2241550"/>
            <a:ext cx="2428875" cy="708025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nb-NO" sz="2000" dirty="0" err="1">
                <a:solidFill>
                  <a:srgbClr val="002060"/>
                </a:solidFill>
              </a:rPr>
              <a:t>Samfunns-engasjement</a:t>
            </a:r>
            <a:endParaRPr lang="nb-NO" sz="2000" dirty="0">
              <a:solidFill>
                <a:srgbClr val="002060"/>
              </a:solidFill>
            </a:endParaRPr>
          </a:p>
        </p:txBody>
      </p:sp>
      <p:sp>
        <p:nvSpPr>
          <p:cNvPr id="11" name="TekstSylinder 10"/>
          <p:cNvSpPr txBox="1"/>
          <p:nvPr/>
        </p:nvSpPr>
        <p:spPr>
          <a:xfrm>
            <a:off x="346075" y="1933912"/>
            <a:ext cx="2428875" cy="1015663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nb-NO" sz="2000" dirty="0">
                <a:solidFill>
                  <a:srgbClr val="002060"/>
                </a:solidFill>
              </a:rPr>
              <a:t>Ensidig fokus på </a:t>
            </a:r>
            <a:r>
              <a:rPr lang="nb-NO" sz="2000" dirty="0" smtClean="0">
                <a:solidFill>
                  <a:srgbClr val="002060"/>
                </a:solidFill>
              </a:rPr>
              <a:t>eiendomsutvikling eller egen interesse</a:t>
            </a:r>
            <a:endParaRPr lang="nb-NO" sz="2000" dirty="0">
              <a:solidFill>
                <a:srgbClr val="002060"/>
              </a:solidFill>
            </a:endParaRPr>
          </a:p>
        </p:txBody>
      </p:sp>
      <p:sp>
        <p:nvSpPr>
          <p:cNvPr id="10246" name="Plassholder for lysbildenummer 6"/>
          <p:cNvSpPr>
            <a:spLocks noGrp="1"/>
          </p:cNvSpPr>
          <p:nvPr>
            <p:ph type="sldNum" sz="quarter" idx="4294967295"/>
          </p:nvPr>
        </p:nvSpPr>
        <p:spPr>
          <a:xfrm>
            <a:off x="287338" y="6497638"/>
            <a:ext cx="1374775" cy="3603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B4BF22B-3B2C-4F56-89D8-61C8A65D1CB3}" type="slidenum">
              <a:rPr lang="nb-NO" smtClean="0">
                <a:solidFill>
                  <a:schemeClr val="bg1"/>
                </a:solidFill>
              </a:rPr>
              <a:pPr eaLnBrk="1" hangingPunct="1"/>
              <a:t>18</a:t>
            </a:fld>
            <a:endParaRPr lang="nb-NO" smtClean="0">
              <a:solidFill>
                <a:schemeClr val="bg1"/>
              </a:solidFill>
            </a:endParaRPr>
          </a:p>
        </p:txBody>
      </p:sp>
      <p:sp>
        <p:nvSpPr>
          <p:cNvPr id="10247" name="Plassholder for bunntekst 7"/>
          <p:cNvSpPr>
            <a:spLocks noGrp="1"/>
          </p:cNvSpPr>
          <p:nvPr>
            <p:ph type="ftr" sz="quarter" idx="4294967295"/>
          </p:nvPr>
        </p:nvSpPr>
        <p:spPr>
          <a:xfrm>
            <a:off x="4572000" y="6497638"/>
            <a:ext cx="4279900" cy="3603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nb-NO" smtClean="0">
                <a:solidFill>
                  <a:schemeClr val="bg1"/>
                </a:solidFill>
              </a:rPr>
              <a:t>03.02.09/EP</a:t>
            </a:r>
          </a:p>
        </p:txBody>
      </p:sp>
      <p:cxnSp>
        <p:nvCxnSpPr>
          <p:cNvPr id="5" name="Rett pil 4"/>
          <p:cNvCxnSpPr/>
          <p:nvPr/>
        </p:nvCxnSpPr>
        <p:spPr>
          <a:xfrm flipV="1">
            <a:off x="652007" y="3339548"/>
            <a:ext cx="7744570" cy="31805"/>
          </a:xfrm>
          <a:prstGeom prst="straightConnector1">
            <a:avLst/>
          </a:prstGeom>
          <a:ln w="38100">
            <a:solidFill>
              <a:srgbClr val="B71B01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6714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tel 6"/>
          <p:cNvSpPr>
            <a:spLocks noGrp="1"/>
          </p:cNvSpPr>
          <p:nvPr>
            <p:ph type="title"/>
          </p:nvPr>
        </p:nvSpPr>
        <p:spPr>
          <a:xfrm>
            <a:off x="287338" y="311150"/>
            <a:ext cx="8564562" cy="773113"/>
          </a:xfrm>
        </p:spPr>
        <p:txBody>
          <a:bodyPr/>
          <a:lstStyle/>
          <a:p>
            <a:r>
              <a:rPr lang="nb-NO" b="1" dirty="0"/>
              <a:t>Plankonsulenter har ulike perspektiv</a:t>
            </a:r>
            <a:r>
              <a:rPr lang="nb-NO" b="1" dirty="0" smtClean="0">
                <a:solidFill>
                  <a:schemeClr val="tx1"/>
                </a:solidFill>
              </a:rPr>
              <a:t/>
            </a:r>
            <a:br>
              <a:rPr lang="nb-NO" b="1" dirty="0" smtClean="0">
                <a:solidFill>
                  <a:schemeClr val="tx1"/>
                </a:solidFill>
              </a:rPr>
            </a:br>
            <a:endParaRPr lang="nb-NO" b="1" dirty="0" smtClean="0">
              <a:solidFill>
                <a:schemeClr val="tx1"/>
              </a:solidFill>
            </a:endParaRPr>
          </a:p>
        </p:txBody>
      </p:sp>
      <p:sp>
        <p:nvSpPr>
          <p:cNvPr id="19" name="TekstSylinder 18"/>
          <p:cNvSpPr txBox="1"/>
          <p:nvPr/>
        </p:nvSpPr>
        <p:spPr>
          <a:xfrm>
            <a:off x="5708650" y="2339975"/>
            <a:ext cx="3267075" cy="707886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nb-NO" sz="2000" dirty="0" smtClean="0">
                <a:solidFill>
                  <a:srgbClr val="002060"/>
                </a:solidFill>
              </a:rPr>
              <a:t>Samfunns- og tiltaksperspektiv</a:t>
            </a:r>
            <a:endParaRPr lang="nb-NO" sz="2000" dirty="0">
              <a:solidFill>
                <a:srgbClr val="002060"/>
              </a:solidFill>
            </a:endParaRPr>
          </a:p>
        </p:txBody>
      </p:sp>
      <p:sp>
        <p:nvSpPr>
          <p:cNvPr id="11" name="TekstSylinder 10"/>
          <p:cNvSpPr txBox="1"/>
          <p:nvPr/>
        </p:nvSpPr>
        <p:spPr>
          <a:xfrm>
            <a:off x="-1" y="2339262"/>
            <a:ext cx="3417887" cy="40011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nb-NO" sz="2000" dirty="0" smtClean="0">
                <a:solidFill>
                  <a:srgbClr val="002060"/>
                </a:solidFill>
              </a:rPr>
              <a:t>«Tiltaksadvokat»</a:t>
            </a:r>
            <a:endParaRPr lang="nb-NO" sz="2000" dirty="0">
              <a:solidFill>
                <a:srgbClr val="002060"/>
              </a:solidFill>
            </a:endParaRPr>
          </a:p>
        </p:txBody>
      </p:sp>
      <p:sp>
        <p:nvSpPr>
          <p:cNvPr id="12294" name="Plassholder for lysbildenummer 6"/>
          <p:cNvSpPr>
            <a:spLocks noGrp="1"/>
          </p:cNvSpPr>
          <p:nvPr>
            <p:ph type="sldNum" sz="quarter" idx="4294967295"/>
          </p:nvPr>
        </p:nvSpPr>
        <p:spPr>
          <a:xfrm>
            <a:off x="287338" y="6497638"/>
            <a:ext cx="1374775" cy="3603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9DDBE18-B4DA-45DB-87A7-0C122AE83405}" type="slidenum">
              <a:rPr lang="nb-NO" smtClean="0">
                <a:solidFill>
                  <a:schemeClr val="bg1"/>
                </a:solidFill>
              </a:rPr>
              <a:pPr eaLnBrk="1" hangingPunct="1"/>
              <a:t>19</a:t>
            </a:fld>
            <a:endParaRPr lang="nb-NO" smtClean="0">
              <a:solidFill>
                <a:schemeClr val="bg1"/>
              </a:solidFill>
            </a:endParaRPr>
          </a:p>
        </p:txBody>
      </p:sp>
      <p:sp>
        <p:nvSpPr>
          <p:cNvPr id="12295" name="Plassholder for bunntekst 7"/>
          <p:cNvSpPr>
            <a:spLocks noGrp="1"/>
          </p:cNvSpPr>
          <p:nvPr>
            <p:ph type="ftr" sz="quarter" idx="4294967295"/>
          </p:nvPr>
        </p:nvSpPr>
        <p:spPr>
          <a:xfrm>
            <a:off x="4572000" y="6497638"/>
            <a:ext cx="4279900" cy="3603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nb-NO" smtClean="0">
                <a:solidFill>
                  <a:schemeClr val="bg1"/>
                </a:solidFill>
              </a:rPr>
              <a:t>03.02.09/EP</a:t>
            </a:r>
          </a:p>
        </p:txBody>
      </p:sp>
      <p:cxnSp>
        <p:nvCxnSpPr>
          <p:cNvPr id="9" name="Rett pil 8"/>
          <p:cNvCxnSpPr/>
          <p:nvPr/>
        </p:nvCxnSpPr>
        <p:spPr>
          <a:xfrm flipV="1">
            <a:off x="699715" y="3490623"/>
            <a:ext cx="7744570" cy="31805"/>
          </a:xfrm>
          <a:prstGeom prst="straightConnector1">
            <a:avLst/>
          </a:prstGeom>
          <a:ln w="38100">
            <a:solidFill>
              <a:srgbClr val="B71B01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382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2400" dirty="0" smtClean="0">
                <a:solidFill>
                  <a:srgbClr val="002060"/>
                </a:solidFill>
              </a:rPr>
              <a:t>Plansystemet</a:t>
            </a:r>
            <a:r>
              <a:rPr lang="nb-NO" sz="1400" dirty="0" smtClean="0">
                <a:solidFill>
                  <a:srgbClr val="002060"/>
                </a:solidFill>
              </a:rPr>
              <a:t> og </a:t>
            </a:r>
            <a:r>
              <a:rPr lang="nb-NO" sz="2400" dirty="0" smtClean="0">
                <a:solidFill>
                  <a:srgbClr val="002060"/>
                </a:solidFill>
              </a:rPr>
              <a:t>Rollene</a:t>
            </a:r>
          </a:p>
          <a:p>
            <a:r>
              <a:rPr lang="nb-NO" sz="2400" dirty="0" smtClean="0">
                <a:solidFill>
                  <a:srgbClr val="002060"/>
                </a:solidFill>
              </a:rPr>
              <a:t>P</a:t>
            </a:r>
            <a:r>
              <a:rPr lang="nb-NO" sz="1400" dirty="0" smtClean="0">
                <a:solidFill>
                  <a:srgbClr val="002060"/>
                </a:solidFill>
              </a:rPr>
              <a:t>lanleggingen og </a:t>
            </a:r>
            <a:r>
              <a:rPr lang="nb-NO" sz="2400" dirty="0" smtClean="0">
                <a:solidFill>
                  <a:srgbClr val="002060"/>
                </a:solidFill>
              </a:rPr>
              <a:t>markedsdrevet utbygging</a:t>
            </a:r>
          </a:p>
          <a:p>
            <a:r>
              <a:rPr lang="nb-NO" sz="2400" dirty="0" smtClean="0">
                <a:solidFill>
                  <a:srgbClr val="002060"/>
                </a:solidFill>
              </a:rPr>
              <a:t>Samarbeid, roller og virkemidler</a:t>
            </a:r>
          </a:p>
          <a:p>
            <a:r>
              <a:rPr lang="nb-NO" sz="2400" dirty="0" smtClean="0">
                <a:solidFill>
                  <a:srgbClr val="002060"/>
                </a:solidFill>
              </a:rPr>
              <a:t>B</a:t>
            </a:r>
            <a:r>
              <a:rPr lang="nb-NO" sz="1400" dirty="0" smtClean="0">
                <a:solidFill>
                  <a:srgbClr val="002060"/>
                </a:solidFill>
              </a:rPr>
              <a:t>edre og mer </a:t>
            </a:r>
            <a:r>
              <a:rPr lang="nb-NO" sz="2400" dirty="0" smtClean="0">
                <a:solidFill>
                  <a:srgbClr val="002060"/>
                </a:solidFill>
              </a:rPr>
              <a:t>effektiv</a:t>
            </a:r>
            <a:r>
              <a:rPr lang="nb-NO" sz="1400" dirty="0" smtClean="0">
                <a:solidFill>
                  <a:srgbClr val="002060"/>
                </a:solidFill>
              </a:rPr>
              <a:t> planlegging</a:t>
            </a:r>
            <a:endParaRPr lang="nb-NO" sz="1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076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tel 6"/>
          <p:cNvSpPr>
            <a:spLocks noGrp="1"/>
          </p:cNvSpPr>
          <p:nvPr>
            <p:ph type="title"/>
          </p:nvPr>
        </p:nvSpPr>
        <p:spPr>
          <a:xfrm>
            <a:off x="287338" y="311150"/>
            <a:ext cx="8564562" cy="773113"/>
          </a:xfrm>
        </p:spPr>
        <p:txBody>
          <a:bodyPr/>
          <a:lstStyle/>
          <a:p>
            <a:r>
              <a:rPr lang="nb-NO" b="1" dirty="0" smtClean="0">
                <a:solidFill>
                  <a:schemeClr val="tx1"/>
                </a:solidFill>
              </a:rPr>
              <a:t>Kommunale planleggere/saksbehandlere ser ulikt på egen og kommunens tilretteleggingsrolle</a:t>
            </a:r>
            <a:br>
              <a:rPr lang="nb-NO" b="1" dirty="0" smtClean="0">
                <a:solidFill>
                  <a:schemeClr val="tx1"/>
                </a:solidFill>
              </a:rPr>
            </a:br>
            <a:endParaRPr lang="nb-NO" b="1" dirty="0" smtClean="0">
              <a:solidFill>
                <a:schemeClr val="tx1"/>
              </a:solidFill>
            </a:endParaRPr>
          </a:p>
        </p:txBody>
      </p:sp>
      <p:sp>
        <p:nvSpPr>
          <p:cNvPr id="19" name="TekstSylinder 18"/>
          <p:cNvSpPr txBox="1"/>
          <p:nvPr/>
        </p:nvSpPr>
        <p:spPr>
          <a:xfrm>
            <a:off x="5279666" y="2339975"/>
            <a:ext cx="3696059" cy="707886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nb-NO" sz="2000" dirty="0">
                <a:solidFill>
                  <a:srgbClr val="002060"/>
                </a:solidFill>
              </a:rPr>
              <a:t>Tilrettelegging for plan- </a:t>
            </a:r>
            <a:r>
              <a:rPr lang="nb-NO" sz="2000">
                <a:solidFill>
                  <a:srgbClr val="002060"/>
                </a:solidFill>
              </a:rPr>
              <a:t>og </a:t>
            </a:r>
            <a:r>
              <a:rPr lang="nb-NO" sz="2000" smtClean="0">
                <a:solidFill>
                  <a:srgbClr val="002060"/>
                </a:solidFill>
              </a:rPr>
              <a:t>gjennomføringsprosesser</a:t>
            </a:r>
            <a:endParaRPr lang="nb-NO" sz="2000" dirty="0">
              <a:solidFill>
                <a:srgbClr val="002060"/>
              </a:solidFill>
            </a:endParaRPr>
          </a:p>
        </p:txBody>
      </p:sp>
      <p:sp>
        <p:nvSpPr>
          <p:cNvPr id="11" name="TekstSylinder 10"/>
          <p:cNvSpPr txBox="1"/>
          <p:nvPr/>
        </p:nvSpPr>
        <p:spPr>
          <a:xfrm>
            <a:off x="160338" y="2276475"/>
            <a:ext cx="3417887" cy="1015663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nb-NO" sz="2000" dirty="0">
                <a:solidFill>
                  <a:srgbClr val="002060"/>
                </a:solidFill>
              </a:rPr>
              <a:t>Regelstyring, detaljer på feil nivå, ikke opptatt av </a:t>
            </a:r>
            <a:r>
              <a:rPr lang="nb-NO" sz="2000" dirty="0" smtClean="0">
                <a:solidFill>
                  <a:srgbClr val="002060"/>
                </a:solidFill>
              </a:rPr>
              <a:t>gjennomføring……..</a:t>
            </a:r>
            <a:endParaRPr lang="nb-NO" sz="2000" dirty="0">
              <a:solidFill>
                <a:srgbClr val="002060"/>
              </a:solidFill>
            </a:endParaRPr>
          </a:p>
        </p:txBody>
      </p:sp>
      <p:sp>
        <p:nvSpPr>
          <p:cNvPr id="12294" name="Plassholder for lysbildenummer 6"/>
          <p:cNvSpPr>
            <a:spLocks noGrp="1"/>
          </p:cNvSpPr>
          <p:nvPr>
            <p:ph type="sldNum" sz="quarter" idx="4294967295"/>
          </p:nvPr>
        </p:nvSpPr>
        <p:spPr>
          <a:xfrm>
            <a:off x="287338" y="6497638"/>
            <a:ext cx="1374775" cy="3603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9DDBE18-B4DA-45DB-87A7-0C122AE83405}" type="slidenum">
              <a:rPr lang="nb-NO" smtClean="0">
                <a:solidFill>
                  <a:schemeClr val="bg1"/>
                </a:solidFill>
              </a:rPr>
              <a:pPr eaLnBrk="1" hangingPunct="1"/>
              <a:t>20</a:t>
            </a:fld>
            <a:endParaRPr lang="nb-NO" smtClean="0">
              <a:solidFill>
                <a:schemeClr val="bg1"/>
              </a:solidFill>
            </a:endParaRPr>
          </a:p>
        </p:txBody>
      </p:sp>
      <p:sp>
        <p:nvSpPr>
          <p:cNvPr id="12295" name="Plassholder for bunntekst 7"/>
          <p:cNvSpPr>
            <a:spLocks noGrp="1"/>
          </p:cNvSpPr>
          <p:nvPr>
            <p:ph type="ftr" sz="quarter" idx="4294967295"/>
          </p:nvPr>
        </p:nvSpPr>
        <p:spPr>
          <a:xfrm>
            <a:off x="4572000" y="6497638"/>
            <a:ext cx="4279900" cy="3603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nb-NO" smtClean="0">
                <a:solidFill>
                  <a:schemeClr val="bg1"/>
                </a:solidFill>
              </a:rPr>
              <a:t>03.02.09/EP</a:t>
            </a:r>
          </a:p>
        </p:txBody>
      </p:sp>
      <p:cxnSp>
        <p:nvCxnSpPr>
          <p:cNvPr id="9" name="Rett pil 8"/>
          <p:cNvCxnSpPr/>
          <p:nvPr/>
        </p:nvCxnSpPr>
        <p:spPr>
          <a:xfrm flipV="1">
            <a:off x="699715" y="3927945"/>
            <a:ext cx="7744570" cy="31805"/>
          </a:xfrm>
          <a:prstGeom prst="straightConnector1">
            <a:avLst/>
          </a:prstGeom>
          <a:ln w="38100">
            <a:solidFill>
              <a:srgbClr val="B71B01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9082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tel 6"/>
          <p:cNvSpPr>
            <a:spLocks noGrp="1"/>
          </p:cNvSpPr>
          <p:nvPr>
            <p:ph type="title"/>
          </p:nvPr>
        </p:nvSpPr>
        <p:spPr>
          <a:xfrm>
            <a:off x="287338" y="697706"/>
            <a:ext cx="8564562" cy="773113"/>
          </a:xfrm>
        </p:spPr>
        <p:txBody>
          <a:bodyPr/>
          <a:lstStyle/>
          <a:p>
            <a:r>
              <a:rPr lang="nb-NO" b="1" dirty="0" smtClean="0">
                <a:solidFill>
                  <a:schemeClr val="tx1"/>
                </a:solidFill>
              </a:rPr>
              <a:t>Saksbehandlere hos regional stat og fylkeskommunen er forskjellige  </a:t>
            </a:r>
          </a:p>
        </p:txBody>
      </p:sp>
      <p:sp>
        <p:nvSpPr>
          <p:cNvPr id="19" name="TekstSylinder 18"/>
          <p:cNvSpPr txBox="1"/>
          <p:nvPr/>
        </p:nvSpPr>
        <p:spPr>
          <a:xfrm>
            <a:off x="4802188" y="2251075"/>
            <a:ext cx="4173537" cy="1014413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nb-NO" sz="2000" dirty="0">
                <a:solidFill>
                  <a:srgbClr val="002060"/>
                </a:solidFill>
              </a:rPr>
              <a:t>Tydelige tidlige føringer om nasjonale/regionale hensyn, og utredningsbehov. Dialog underveis</a:t>
            </a:r>
          </a:p>
        </p:txBody>
      </p:sp>
      <p:sp>
        <p:nvSpPr>
          <p:cNvPr id="11" name="TekstSylinder 10"/>
          <p:cNvSpPr txBox="1"/>
          <p:nvPr/>
        </p:nvSpPr>
        <p:spPr>
          <a:xfrm>
            <a:off x="222249" y="2096561"/>
            <a:ext cx="2982913" cy="132343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nb-NO" sz="2000" dirty="0" smtClean="0">
                <a:solidFill>
                  <a:srgbClr val="002060"/>
                </a:solidFill>
              </a:rPr>
              <a:t>Omfattende krav til utredninger med manglende relevans, uryddige innspill</a:t>
            </a:r>
            <a:endParaRPr lang="nb-NO" sz="2000" dirty="0">
              <a:solidFill>
                <a:srgbClr val="002060"/>
              </a:solidFill>
            </a:endParaRPr>
          </a:p>
        </p:txBody>
      </p:sp>
      <p:sp>
        <p:nvSpPr>
          <p:cNvPr id="13318" name="Plassholder for lysbildenummer 6"/>
          <p:cNvSpPr>
            <a:spLocks noGrp="1"/>
          </p:cNvSpPr>
          <p:nvPr>
            <p:ph type="sldNum" sz="quarter" idx="4294967295"/>
          </p:nvPr>
        </p:nvSpPr>
        <p:spPr>
          <a:xfrm>
            <a:off x="287338" y="6497638"/>
            <a:ext cx="1374775" cy="3603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7B90299-562C-4FDB-859E-24360A838308}" type="slidenum">
              <a:rPr lang="nb-NO" smtClean="0">
                <a:solidFill>
                  <a:schemeClr val="bg1"/>
                </a:solidFill>
              </a:rPr>
              <a:pPr eaLnBrk="1" hangingPunct="1"/>
              <a:t>21</a:t>
            </a:fld>
            <a:endParaRPr lang="nb-NO" smtClean="0">
              <a:solidFill>
                <a:schemeClr val="bg1"/>
              </a:solidFill>
            </a:endParaRPr>
          </a:p>
        </p:txBody>
      </p:sp>
      <p:sp>
        <p:nvSpPr>
          <p:cNvPr id="13319" name="Plassholder for bunntekst 7"/>
          <p:cNvSpPr>
            <a:spLocks noGrp="1"/>
          </p:cNvSpPr>
          <p:nvPr>
            <p:ph type="ftr" sz="quarter" idx="4294967295"/>
          </p:nvPr>
        </p:nvSpPr>
        <p:spPr>
          <a:xfrm>
            <a:off x="4572000" y="6497638"/>
            <a:ext cx="4279900" cy="3603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nb-NO" smtClean="0">
                <a:solidFill>
                  <a:schemeClr val="bg1"/>
                </a:solidFill>
              </a:rPr>
              <a:t>03.02.09/EP</a:t>
            </a:r>
          </a:p>
        </p:txBody>
      </p:sp>
      <p:cxnSp>
        <p:nvCxnSpPr>
          <p:cNvPr id="12" name="Rett pil 11"/>
          <p:cNvCxnSpPr/>
          <p:nvPr/>
        </p:nvCxnSpPr>
        <p:spPr>
          <a:xfrm flipV="1">
            <a:off x="652007" y="3880236"/>
            <a:ext cx="7744570" cy="31805"/>
          </a:xfrm>
          <a:prstGeom prst="straightConnector1">
            <a:avLst/>
          </a:prstGeom>
          <a:ln w="38100">
            <a:solidFill>
              <a:srgbClr val="B71B01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3473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nb-NO" b="1" dirty="0" smtClean="0"/>
              <a:t>Bedre og mer effektive planprosesser</a:t>
            </a:r>
            <a:endParaRPr lang="nb-NO" b="1" dirty="0"/>
          </a:p>
        </p:txBody>
      </p:sp>
      <p:sp>
        <p:nvSpPr>
          <p:cNvPr id="6" name="Plassholder for tekst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>
                <a:solidFill>
                  <a:schemeClr val="tx1">
                    <a:lumMod val="75000"/>
                  </a:schemeClr>
                </a:solidFill>
              </a:rPr>
              <a:t>Forutsigbare med tidlige avklaringer</a:t>
            </a:r>
            <a:endParaRPr lang="nb-NO" dirty="0">
              <a:solidFill>
                <a:schemeClr val="tx1">
                  <a:lumMod val="75000"/>
                </a:schemeClr>
              </a:solidFill>
            </a:endParaRPr>
          </a:p>
        </p:txBody>
      </p:sp>
      <p:graphicFrame>
        <p:nvGraphicFramePr>
          <p:cNvPr id="4" name="Plassholder for innhold 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44755906"/>
              </p:ext>
            </p:extLst>
          </p:nvPr>
        </p:nvGraphicFramePr>
        <p:xfrm>
          <a:off x="127221" y="2067339"/>
          <a:ext cx="4517804" cy="41108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Plassholder for tekst 6"/>
          <p:cNvSpPr>
            <a:spLocks noGrp="1"/>
          </p:cNvSpPr>
          <p:nvPr>
            <p:ph type="body" sz="quarter" idx="3"/>
          </p:nvPr>
        </p:nvSpPr>
        <p:spPr>
          <a:xfrm>
            <a:off x="4645025" y="1428088"/>
            <a:ext cx="4041775" cy="639762"/>
          </a:xfrm>
        </p:spPr>
        <p:txBody>
          <a:bodyPr anchor="t"/>
          <a:lstStyle/>
          <a:p>
            <a:r>
              <a:rPr lang="nb-NO" dirty="0" smtClean="0">
                <a:solidFill>
                  <a:schemeClr val="tx1">
                    <a:lumMod val="75000"/>
                  </a:schemeClr>
                </a:solidFill>
              </a:rPr>
              <a:t>«Utflytende» med økende krav til dokumentasjon, alternativ mv.                     </a:t>
            </a:r>
            <a:endParaRPr lang="nb-NO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8" name="Plassholder for innhold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0" name="TekstSylinder 9"/>
          <p:cNvSpPr txBox="1"/>
          <p:nvPr/>
        </p:nvSpPr>
        <p:spPr>
          <a:xfrm>
            <a:off x="4497388" y="5599668"/>
            <a:ext cx="44924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000" dirty="0" smtClean="0">
                <a:solidFill>
                  <a:srgbClr val="002060"/>
                </a:solidFill>
              </a:rPr>
              <a:t>Tidkrevende, lite forutsigbar planprosess</a:t>
            </a:r>
            <a:endParaRPr lang="nb-NO" sz="2000" dirty="0">
              <a:solidFill>
                <a:srgbClr val="002060"/>
              </a:solidFill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0507" y="2174875"/>
            <a:ext cx="3566247" cy="3399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0424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smtClean="0"/>
              <a:t>Oppsummering</a:t>
            </a:r>
            <a:endParaRPr lang="nb-NO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3200" dirty="0" smtClean="0">
                <a:solidFill>
                  <a:srgbClr val="002060"/>
                </a:solidFill>
              </a:rPr>
              <a:t>God rolleforståelse</a:t>
            </a:r>
          </a:p>
        </p:txBody>
      </p:sp>
    </p:spTree>
    <p:extLst>
      <p:ext uri="{BB962C8B-B14F-4D97-AF65-F5344CB8AC3E}">
        <p14:creationId xmlns:p14="http://schemas.microsoft.com/office/powerpoint/2010/main" val="24954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2800" dirty="0" smtClean="0"/>
              <a:t>Formelle roller  </a:t>
            </a:r>
          </a:p>
          <a:p>
            <a:r>
              <a:rPr lang="nb-NO" sz="2800" dirty="0" smtClean="0"/>
              <a:t>Få eller ta roller i planprosessene</a:t>
            </a:r>
          </a:p>
          <a:p>
            <a:r>
              <a:rPr lang="nb-NO" sz="2800" dirty="0" smtClean="0"/>
              <a:t>Rolleforståelse</a:t>
            </a:r>
            <a:endParaRPr lang="nb-NO" sz="2800" dirty="0"/>
          </a:p>
        </p:txBody>
      </p:sp>
    </p:spTree>
    <p:extLst>
      <p:ext uri="{BB962C8B-B14F-4D97-AF65-F5344CB8AC3E}">
        <p14:creationId xmlns:p14="http://schemas.microsoft.com/office/powerpoint/2010/main" val="3272417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0" y="448636"/>
            <a:ext cx="3451108" cy="773112"/>
          </a:xfrm>
        </p:spPr>
        <p:txBody>
          <a:bodyPr/>
          <a:lstStyle/>
          <a:p>
            <a:r>
              <a:rPr lang="nb-NO" b="1" dirty="0" smtClean="0"/>
              <a:t>Plan- og bygningsloven er en «</a:t>
            </a:r>
            <a:r>
              <a:rPr lang="nb-NO" b="1" dirty="0" err="1" smtClean="0"/>
              <a:t>demokratilov</a:t>
            </a:r>
            <a:r>
              <a:rPr lang="nb-NO" b="1" dirty="0" smtClean="0"/>
              <a:t>»</a:t>
            </a:r>
            <a:endParaRPr lang="nb-NO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1108" y="211221"/>
            <a:ext cx="5692892" cy="630664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4855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87338" y="395885"/>
            <a:ext cx="8564562" cy="773112"/>
          </a:xfrm>
        </p:spPr>
        <p:txBody>
          <a:bodyPr/>
          <a:lstStyle/>
          <a:p>
            <a:r>
              <a:rPr lang="nb-NO" b="1" dirty="0" smtClean="0">
                <a:solidFill>
                  <a:schemeClr val="tx1">
                    <a:lumMod val="75000"/>
                  </a:schemeClr>
                </a:solidFill>
              </a:rPr>
              <a:t>Planverktøyene i PBL sier også mye om rollene</a:t>
            </a:r>
            <a:endParaRPr lang="nb-NO" b="1" dirty="0">
              <a:solidFill>
                <a:schemeClr val="tx1">
                  <a:lumMod val="75000"/>
                </a:schemeClr>
              </a:solidFill>
            </a:endParaRPr>
          </a:p>
        </p:txBody>
      </p:sp>
      <p:graphicFrame>
        <p:nvGraphicFramePr>
          <p:cNvPr id="6" name="Group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2684367"/>
              </p:ext>
            </p:extLst>
          </p:nvPr>
        </p:nvGraphicFramePr>
        <p:xfrm>
          <a:off x="349856" y="1081378"/>
          <a:ext cx="8295309" cy="4637355"/>
        </p:xfrm>
        <a:graphic>
          <a:graphicData uri="http://schemas.openxmlformats.org/drawingml/2006/table">
            <a:tbl>
              <a:tblPr/>
              <a:tblGrid>
                <a:gridCol w="1570891"/>
                <a:gridCol w="2430189"/>
                <a:gridCol w="1898268"/>
                <a:gridCol w="2395961"/>
              </a:tblGrid>
              <a:tr h="9792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Nivå ↓</a:t>
                      </a:r>
                    </a:p>
                  </a:txBody>
                  <a:tcPr marL="91445" marR="91445" marT="45721" marB="45721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Retningslinjer -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programmer</a:t>
                      </a:r>
                    </a:p>
                  </a:txBody>
                  <a:tcPr marL="91445" marR="91445"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Midlertidig båndlegging</a:t>
                      </a:r>
                    </a:p>
                  </a:txBody>
                  <a:tcPr marL="91445" marR="91445"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Bindende arealplaner</a:t>
                      </a:r>
                    </a:p>
                  </a:txBody>
                  <a:tcPr marL="91445" marR="91445"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1377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Nasjonalt</a:t>
                      </a:r>
                    </a:p>
                  </a:txBody>
                  <a:tcPr marL="91445" marR="91445" marT="45721" marB="4572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5738" marR="0" lvl="0" indent="-1857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nb-NO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</a:rPr>
                        <a:t>Nasjonale forventninger</a:t>
                      </a:r>
                    </a:p>
                    <a:p>
                      <a:pPr marL="185738" marR="0" lvl="0" indent="-1857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nb-NO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</a:rPr>
                        <a:t>Statlige planretningslinje</a:t>
                      </a:r>
                    </a:p>
                  </a:txBody>
                  <a:tcPr marL="91445" marR="91445"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5738" marR="0" lvl="0" indent="-1857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nb-NO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</a:rPr>
                        <a:t>Statlig planbestemmelse</a:t>
                      </a:r>
                    </a:p>
                  </a:txBody>
                  <a:tcPr marL="91445" marR="91445"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nb-NO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</a:rPr>
                        <a:t>Statlig arealplan</a:t>
                      </a:r>
                    </a:p>
                  </a:txBody>
                  <a:tcPr marL="91445" marR="91445"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0651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Regionalt</a:t>
                      </a:r>
                    </a:p>
                  </a:txBody>
                  <a:tcPr marL="91445" marR="91445" marT="45721" marB="4572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5738" marR="0" lvl="0" indent="-1857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nb-NO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</a:rPr>
                        <a:t>Regional planstrategi</a:t>
                      </a:r>
                    </a:p>
                    <a:p>
                      <a:pPr marL="185738" marR="0" lvl="0" indent="-1857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nb-NO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</a:rPr>
                        <a:t>Regional planer </a:t>
                      </a:r>
                      <a:br>
                        <a:rPr kumimoji="0" lang="nb-NO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</a:rPr>
                      </a:br>
                      <a:endParaRPr kumimoji="0" lang="nb-NO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1445" marR="91445"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5738" marR="0" lvl="0" indent="-1857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nb-NO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</a:rPr>
                        <a:t>Regional                          planbestemmelse</a:t>
                      </a:r>
                      <a:br>
                        <a:rPr kumimoji="0" lang="nb-NO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</a:rPr>
                      </a:br>
                      <a:endParaRPr kumimoji="0" lang="nb-NO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1445" marR="91445"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1445" marR="91445"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4551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Lokalt</a:t>
                      </a:r>
                    </a:p>
                  </a:txBody>
                  <a:tcPr marL="91445" marR="91445" marT="45721" marB="4572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5738" marR="0" lvl="0" indent="-1857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nb-NO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</a:rPr>
                        <a:t>Kommunal planstrategi </a:t>
                      </a:r>
                    </a:p>
                    <a:p>
                      <a:pPr marL="185738" marR="0" lvl="0" indent="-1857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nb-NO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</a:rPr>
                        <a:t>Kommuneplanens samfunnsdel </a:t>
                      </a:r>
                    </a:p>
                  </a:txBody>
                  <a:tcPr marL="91445" marR="91445"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1445" marR="91445"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5738" marR="0" lvl="0" indent="-1857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nb-NO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</a:rPr>
                        <a:t>Kommuneplanens arealdel</a:t>
                      </a:r>
                    </a:p>
                    <a:p>
                      <a:pPr marL="185738" marR="0" lvl="0" indent="-1857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nb-NO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</a:rPr>
                        <a:t>Områdereguleringsplan</a:t>
                      </a:r>
                    </a:p>
                    <a:p>
                      <a:pPr marL="185738" marR="0" lvl="0" indent="-1857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nb-NO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</a:rPr>
                        <a:t>Detaljreguleringsplan</a:t>
                      </a:r>
                    </a:p>
                  </a:txBody>
                  <a:tcPr marL="91445" marR="91445"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1653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486" y="39755"/>
            <a:ext cx="8697639" cy="678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Sylinder 3"/>
          <p:cNvSpPr txBox="1"/>
          <p:nvPr/>
        </p:nvSpPr>
        <p:spPr>
          <a:xfrm>
            <a:off x="509685" y="495411"/>
            <a:ext cx="3465968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nb-NO" sz="2000" b="1" dirty="0">
                <a:solidFill>
                  <a:schemeClr val="accent3"/>
                </a:solidFill>
                <a:latin typeface="Calibri" pitchFamily="34" charset="0"/>
                <a:cs typeface="Calibri" pitchFamily="34" charset="0"/>
              </a:rPr>
              <a:t>Oversikt over de viktigste statlige forventningene til den kommunale planleggingen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>
                <a:solidFill>
                  <a:schemeClr val="accent3"/>
                </a:solidFill>
                <a:latin typeface="Calibri" pitchFamily="34" charset="0"/>
                <a:cs typeface="Calibri" pitchFamily="34" charset="0"/>
              </a:rPr>
              <a:t>klima og energi,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>
                <a:solidFill>
                  <a:schemeClr val="accent3"/>
                </a:solidFill>
                <a:latin typeface="Calibri" pitchFamily="34" charset="0"/>
                <a:cs typeface="Calibri" pitchFamily="34" charset="0"/>
              </a:rPr>
              <a:t>by- og tettstedsutvikling,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>
                <a:solidFill>
                  <a:schemeClr val="accent3"/>
                </a:solidFill>
                <a:latin typeface="Calibri" pitchFamily="34" charset="0"/>
                <a:cs typeface="Calibri" pitchFamily="34" charset="0"/>
              </a:rPr>
              <a:t>samferdsel og infrastruktur,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>
                <a:solidFill>
                  <a:schemeClr val="accent3"/>
                </a:solidFill>
                <a:latin typeface="Calibri" pitchFamily="34" charset="0"/>
                <a:cs typeface="Calibri" pitchFamily="34" charset="0"/>
              </a:rPr>
              <a:t>verdiskaping og næringsutvikling,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>
                <a:solidFill>
                  <a:schemeClr val="accent3"/>
                </a:solidFill>
                <a:latin typeface="Calibri" pitchFamily="34" charset="0"/>
                <a:cs typeface="Calibri" pitchFamily="34" charset="0"/>
              </a:rPr>
              <a:t>natur - kulturmiljø og landskap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>
                <a:solidFill>
                  <a:schemeClr val="accent3"/>
                </a:solidFill>
                <a:latin typeface="Calibri" pitchFamily="34" charset="0"/>
                <a:cs typeface="Calibri" pitchFamily="34" charset="0"/>
              </a:rPr>
              <a:t>helse, livskvalitet og oppvekstmiljø. </a:t>
            </a:r>
          </a:p>
          <a:p>
            <a:endParaRPr lang="nb-NO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771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87338" y="469279"/>
            <a:ext cx="8564562" cy="773112"/>
          </a:xfrm>
        </p:spPr>
        <p:txBody>
          <a:bodyPr/>
          <a:lstStyle/>
          <a:p>
            <a:r>
              <a:rPr lang="nb-NO" b="1" dirty="0" smtClean="0"/>
              <a:t>Tydeligere politisk prioritering av planarbeid</a:t>
            </a:r>
            <a:endParaRPr lang="nb-NO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1311964"/>
            <a:ext cx="8682443" cy="4982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7991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87338" y="357961"/>
            <a:ext cx="6548028" cy="773112"/>
          </a:xfrm>
        </p:spPr>
        <p:txBody>
          <a:bodyPr/>
          <a:lstStyle/>
          <a:p>
            <a:r>
              <a:rPr lang="nb-NO" b="1" dirty="0" smtClean="0"/>
              <a:t>Mange planutfordringer er regionale – og krever regionale løsninger</a:t>
            </a:r>
            <a:endParaRPr lang="nb-NO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b-NO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1706421"/>
            <a:ext cx="8180642" cy="3752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3235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87338" y="558848"/>
            <a:ext cx="2546397" cy="773112"/>
          </a:xfrm>
        </p:spPr>
        <p:txBody>
          <a:bodyPr/>
          <a:lstStyle/>
          <a:p>
            <a:r>
              <a:rPr lang="nb-NO" sz="2400" b="1" dirty="0" smtClean="0"/>
              <a:t>Fra plan til gjennomføring på en </a:t>
            </a:r>
            <a:r>
              <a:rPr lang="nb-NO" sz="2400" b="1" dirty="0" err="1" smtClean="0"/>
              <a:t>efektiv</a:t>
            </a:r>
            <a:r>
              <a:rPr lang="nb-NO" sz="2400" b="1" dirty="0" smtClean="0"/>
              <a:t> måte</a:t>
            </a:r>
            <a:endParaRPr lang="nb-NO" sz="2400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476" y="519411"/>
            <a:ext cx="5076731" cy="57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938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sjon2">
  <a:themeElements>
    <a:clrScheme name="Egendefinert 1">
      <a:dk1>
        <a:srgbClr val="787878"/>
      </a:dk1>
      <a:lt1>
        <a:srgbClr val="FFFFFF"/>
      </a:lt1>
      <a:dk2>
        <a:srgbClr val="787878"/>
      </a:dk2>
      <a:lt2>
        <a:srgbClr val="F2F2F2"/>
      </a:lt2>
      <a:accent1>
        <a:srgbClr val="7AB700"/>
      </a:accent1>
      <a:accent2>
        <a:srgbClr val="083679"/>
      </a:accent2>
      <a:accent3>
        <a:srgbClr val="FFFFFF"/>
      </a:accent3>
      <a:accent4>
        <a:srgbClr val="656565"/>
      </a:accent4>
      <a:accent5>
        <a:srgbClr val="BED8AA"/>
      </a:accent5>
      <a:accent6>
        <a:srgbClr val="06306D"/>
      </a:accent6>
      <a:hlink>
        <a:srgbClr val="395E94"/>
      </a:hlink>
      <a:folHlink>
        <a:srgbClr val="7FC31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ank 1">
        <a:dk1>
          <a:srgbClr val="787878"/>
        </a:dk1>
        <a:lt1>
          <a:srgbClr val="FFFFFF"/>
        </a:lt1>
        <a:dk2>
          <a:srgbClr val="787878"/>
        </a:dk2>
        <a:lt2>
          <a:srgbClr val="C7C7C7"/>
        </a:lt2>
        <a:accent1>
          <a:srgbClr val="7AB700"/>
        </a:accent1>
        <a:accent2>
          <a:srgbClr val="083679"/>
        </a:accent2>
        <a:accent3>
          <a:srgbClr val="FFFFFF"/>
        </a:accent3>
        <a:accent4>
          <a:srgbClr val="656565"/>
        </a:accent4>
        <a:accent5>
          <a:srgbClr val="BED8AA"/>
        </a:accent5>
        <a:accent6>
          <a:srgbClr val="06306D"/>
        </a:accent6>
        <a:hlink>
          <a:srgbClr val="395E94"/>
        </a:hlink>
        <a:folHlink>
          <a:srgbClr val="7FC31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>
  <documentManagement>
    <Tema xmlns="87D162E8-E033-4005-8272-6EB653DE2E8D">Velg tema</Tema>
    <Revisjon xmlns="87D162E8-E033-4005-8272-6EB653DE2E8D" xsi:nil="true"/>
    <RevisjonsDato xmlns="87D162E8-E033-4005-8272-6EB653DE2E8D" xsi:nil="true"/>
    <Aktivitet xmlns="87d162e8-e033-4005-8272-6eb653de2e8d">1</Aktivitet>
    <Dokumenttema xmlns="87d162e8-e033-4005-8272-6eb653de2e8d" xsi:nil="true"/>
    <_dlc_DocId xmlns="c9eba29c-f460-4d76-ab85-1ae3ad4fe62a">533213-1-17</_dlc_DocId>
    <_dlc_DocIdUrl xmlns="c9eba29c-f460-4d76-ab85-1ae3ad4fe62a">
      <Url>http://bikube11/oppdrag/533213/_layouts/DocIdRedir.aspx?ID=533213-1-17</Url>
      <Description>533213-1-17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Oppdragsdokument" ma:contentTypeID="0x010100FF006C66D18C439EB9546E4A148E98FF00ACF872B0F64ED541AADF489F524C0DFD" ma:contentTypeVersion="1" ma:contentTypeDescription="" ma:contentTypeScope="" ma:versionID="4dd11f1ff66e71e6d4a91ad6993d1f8c">
  <xsd:schema xmlns:xsd="http://www.w3.org/2001/XMLSchema" xmlns:xs="http://www.w3.org/2001/XMLSchema" xmlns:p="http://schemas.microsoft.com/office/2006/metadata/properties" xmlns:ns2="87d162e8-e033-4005-8272-6eb653de2e8d" xmlns:ns3="87D162E8-E033-4005-8272-6EB653DE2E8D" xmlns:ns4="c9eba29c-f460-4d76-ab85-1ae3ad4fe62a" targetNamespace="http://schemas.microsoft.com/office/2006/metadata/properties" ma:root="true" ma:fieldsID="05d7d2699a81c563fca6b2fef0ea6d2a" ns2:_="" ns3:_="" ns4:_="">
    <xsd:import namespace="87d162e8-e033-4005-8272-6eb653de2e8d"/>
    <xsd:import namespace="87D162E8-E033-4005-8272-6EB653DE2E8D"/>
    <xsd:import namespace="c9eba29c-f460-4d76-ab85-1ae3ad4fe62a"/>
    <xsd:element name="properties">
      <xsd:complexType>
        <xsd:sequence>
          <xsd:element name="documentManagement">
            <xsd:complexType>
              <xsd:all>
                <xsd:element ref="ns2:Aktivitet" minOccurs="0"/>
                <xsd:element ref="ns3:Tema" minOccurs="0"/>
                <xsd:element ref="ns2:Dokumenttema" minOccurs="0"/>
                <xsd:element ref="ns3:DokumentArkivId" minOccurs="0"/>
                <xsd:element ref="ns3:Revisjon" minOccurs="0"/>
                <xsd:element ref="ns3:RevisjonsDato" minOccurs="0"/>
                <xsd:element ref="ns4:_dlc_DocId" minOccurs="0"/>
                <xsd:element ref="ns4:_dlc_DocIdUrl" minOccurs="0"/>
                <xsd:element ref="ns4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d162e8-e033-4005-8272-6eb653de2e8d" elementFormDefault="qualified">
    <xsd:import namespace="http://schemas.microsoft.com/office/2006/documentManagement/types"/>
    <xsd:import namespace="http://schemas.microsoft.com/office/infopath/2007/PartnerControls"/>
    <xsd:element name="Aktivitet" ma:index="8" nillable="true" ma:displayName="Aktivitet" ma:list="{3518f53d-982d-4df4-a531-deaa42c8b55b}" ma:internalName="Aktivitet" ma:showField="Title">
      <xsd:simpleType>
        <xsd:restriction base="dms:Lookup"/>
      </xsd:simpleType>
    </xsd:element>
    <xsd:element name="Dokumenttema" ma:index="10" nillable="true" ma:displayName="Dokumenttema" ma:list="{b994b838-53fa-46bf-99f3-8387de0fd150}" ma:internalName="Dokumenttema" ma:showField="Title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D162E8-E033-4005-8272-6EB653DE2E8D" elementFormDefault="qualified">
    <xsd:import namespace="http://schemas.microsoft.com/office/2006/documentManagement/types"/>
    <xsd:import namespace="http://schemas.microsoft.com/office/infopath/2007/PartnerControls"/>
    <xsd:element name="Tema" ma:index="9" nillable="true" ma:displayName="Tema" ma:default="" ma:hidden="true" ma:internalName="Tema">
      <xsd:simpleType>
        <xsd:union memberTypes="dms:Text">
          <xsd:simpleType>
            <xsd:restriction base="dms:Choice">
              <xsd:enumeration value="1"/>
              <xsd:enumeration value="2"/>
              <xsd:enumeration value="3"/>
            </xsd:restriction>
          </xsd:simpleType>
        </xsd:union>
      </xsd:simpleType>
    </xsd:element>
    <xsd:element name="DokumentArkivId" ma:index="11" nillable="true" ma:displayName="Arkiv Id" ma:hidden="true" ma:internalName="DokumentArkivId" ma:readOnly="true">
      <xsd:simpleType>
        <xsd:restriction base="dms:Text"/>
      </xsd:simpleType>
    </xsd:element>
    <xsd:element name="Revisjon" ma:index="12" nillable="true" ma:displayName="Revisjon" ma:internalName="Revisjon">
      <xsd:simpleType>
        <xsd:restriction base="dms:Text">
          <xsd:maxLength value="255"/>
        </xsd:restriction>
      </xsd:simpleType>
    </xsd:element>
    <xsd:element name="RevisjonsDato" ma:index="13" nillable="true" ma:displayName="Revisjonsdato" ma:format="DateOnly" ma:internalName="RevisjonsDato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eba29c-f460-4d76-ab85-1ae3ad4fe62a" elementFormDefault="qualified">
    <xsd:import namespace="http://schemas.microsoft.com/office/2006/documentManagement/types"/>
    <xsd:import namespace="http://schemas.microsoft.com/office/infopath/2007/PartnerControls"/>
    <xsd:element name="_dlc_DocId" ma:index="14" nillable="true" ma:displayName="Dokument-ID-verdi" ma:description="Verdien for dokument-IDen som er tilordnet elementet." ma:internalName="_dlc_DocId" ma:readOnly="true">
      <xsd:simpleType>
        <xsd:restriction base="dms:Text"/>
      </xsd:simpleType>
    </xsd:element>
    <xsd:element name="_dlc_DocIdUrl" ma:index="15" nillable="true" ma:displayName="Dokument-ID" ma:description="Fast kobling til dokumente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6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B3B7567-C9D8-49AE-A007-B8D3E76B6EE7}">
  <ds:schemaRefs>
    <ds:schemaRef ds:uri="http://purl.org/dc/elements/1.1/"/>
    <ds:schemaRef ds:uri="87d162e8-e033-4005-8272-6eb653de2e8d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terms/"/>
    <ds:schemaRef ds:uri="c9eba29c-f460-4d76-ab85-1ae3ad4fe62a"/>
    <ds:schemaRef ds:uri="87D162E8-E033-4005-8272-6EB653DE2E8D"/>
    <ds:schemaRef ds:uri="http://purl.org/dc/dcmitype/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E8204D39-0388-4792-980A-85F73C90E23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BACDABD-64B4-4A78-9FB2-D97721234153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9CFB2729-9398-419C-B59D-1DE59EB4304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7d162e8-e033-4005-8272-6eb653de2e8d"/>
    <ds:schemaRef ds:uri="87D162E8-E033-4005-8272-6EB653DE2E8D"/>
    <ds:schemaRef ds:uri="c9eba29c-f460-4d76-ab85-1ae3ad4fe62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14653</TotalTime>
  <Words>590</Words>
  <Application>Microsoft Office PowerPoint</Application>
  <PresentationFormat>Skjermfremvisning (4:3)</PresentationFormat>
  <Paragraphs>122</Paragraphs>
  <Slides>23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23</vt:i4>
      </vt:variant>
    </vt:vector>
  </HeadingPairs>
  <TitlesOfParts>
    <vt:vector size="24" baseType="lpstr">
      <vt:lpstr>Presentasjon2</vt:lpstr>
      <vt:lpstr>Aktørenes roller i planprosessene</vt:lpstr>
      <vt:lpstr>PowerPoint-presentasjon</vt:lpstr>
      <vt:lpstr>PowerPoint-presentasjon</vt:lpstr>
      <vt:lpstr>Plan- og bygningsloven er en «demokratilov»</vt:lpstr>
      <vt:lpstr>Planverktøyene i PBL sier også mye om rollene</vt:lpstr>
      <vt:lpstr>PowerPoint-presentasjon</vt:lpstr>
      <vt:lpstr>Tydeligere politisk prioritering av planarbeid</vt:lpstr>
      <vt:lpstr>Mange planutfordringer er regionale – og krever regionale løsninger</vt:lpstr>
      <vt:lpstr>Fra plan til gjennomføring på en efektiv måte</vt:lpstr>
      <vt:lpstr>Planleggingen må forholde seg til at viktig samfunnsutbygging er markedsdrevet</vt:lpstr>
      <vt:lpstr>PowerPoint-presentasjon</vt:lpstr>
      <vt:lpstr>Ansvar og oppgaver etter loven – kommunal planlegging</vt:lpstr>
      <vt:lpstr>Kommens rolle som planmyndighet</vt:lpstr>
      <vt:lpstr>Sektorlovene (og en sektorisert stat) legger viktige føringer for planleggingen etter plan- og bygningsloven</vt:lpstr>
      <vt:lpstr>Forholdet mellom politikk og administrasjon</vt:lpstr>
      <vt:lpstr>Samarbeid (”innenfor”) – Medvirkning (”utenfor”)</vt:lpstr>
      <vt:lpstr>PowerPoint-presentasjon</vt:lpstr>
      <vt:lpstr>Private (og offentlige) utviklere/investorer er forskjellige og har ulikt samfunnsengasjement</vt:lpstr>
      <vt:lpstr>Plankonsulenter har ulike perspektiv </vt:lpstr>
      <vt:lpstr>Kommunale planleggere/saksbehandlere ser ulikt på egen og kommunens tilretteleggingsrolle </vt:lpstr>
      <vt:lpstr>Saksbehandlere hos regional stat og fylkeskommunen er forskjellige  </vt:lpstr>
      <vt:lpstr>Bedre og mer effektive planprosesser</vt:lpstr>
      <vt:lpstr>Oppsummering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Planstrategi</dc:title>
  <dc:creator>lars.line</dc:creator>
  <cp:lastModifiedBy>Erik Plathe</cp:lastModifiedBy>
  <cp:revision>487</cp:revision>
  <dcterms:created xsi:type="dcterms:W3CDTF">2007-06-10T19:01:37Z</dcterms:created>
  <dcterms:modified xsi:type="dcterms:W3CDTF">2013-12-11T11:43:16Z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ev. by">
    <vt:lpwstr>addpoint.no</vt:lpwstr>
  </property>
  <property fmtid="{D5CDD505-2E9C-101B-9397-08002B2CF9AE}" pid="3" name="ContentTypeId">
    <vt:lpwstr>0x010100FF006C66D18C439EB9546E4A148E98FF00ACF872B0F64ED541AADF489F524C0DFD</vt:lpwstr>
  </property>
  <property fmtid="{D5CDD505-2E9C-101B-9397-08002B2CF9AE}" pid="4" name="Maltype">
    <vt:lpwstr>Bikube</vt:lpwstr>
  </property>
  <property fmtid="{D5CDD505-2E9C-101B-9397-08002B2CF9AE}" pid="5" name="ikon">
    <vt:lpwstr>/_layouts/images/lg_icpotx.gif</vt:lpwstr>
  </property>
  <property fmtid="{D5CDD505-2E9C-101B-9397-08002B2CF9AE}" pid="6" name="Veiledning">
    <vt:lpwstr>.</vt:lpwstr>
  </property>
  <property fmtid="{D5CDD505-2E9C-101B-9397-08002B2CF9AE}" pid="7" name="Maltype0">
    <vt:lpwstr>4</vt:lpwstr>
  </property>
  <property fmtid="{D5CDD505-2E9C-101B-9397-08002B2CF9AE}" pid="8" name="Beskrivelse">
    <vt:lpwstr>Generell presentasjonsmal</vt:lpwstr>
  </property>
  <property fmtid="{D5CDD505-2E9C-101B-9397-08002B2CF9AE}" pid="9" name="Kontoradresse">
    <vt:lpwstr>Rådhustorget 5 - Postboks 24, 1300 Sandvika - Tlf 67525200 - Faks 67525299</vt:lpwstr>
  </property>
  <property fmtid="{D5CDD505-2E9C-101B-9397-08002B2CF9AE}" pid="10" name="Malbeskrivelse">
    <vt:lpwstr>Generell presentasjonsmal</vt:lpwstr>
  </property>
  <property fmtid="{D5CDD505-2E9C-101B-9397-08002B2CF9AE}" pid="11" name="Malgruppe">
    <vt:lpwstr>5</vt:lpwstr>
  </property>
  <property fmtid="{D5CDD505-2E9C-101B-9397-08002B2CF9AE}" pid="12" name="_dlc_DocIdItemGuid">
    <vt:lpwstr>b09cd7ed-27c1-4f5d-b1c2-2f79a8a4d21e</vt:lpwstr>
  </property>
</Properties>
</file>