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61" r:id="rId3"/>
    <p:sldId id="262" r:id="rId4"/>
    <p:sldId id="263" r:id="rId5"/>
    <p:sldId id="265" r:id="rId6"/>
    <p:sldId id="266" r:id="rId7"/>
    <p:sldId id="268" r:id="rId8"/>
    <p:sldId id="269"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781" autoAdjust="0"/>
  </p:normalViewPr>
  <p:slideViewPr>
    <p:cSldViewPr snapToGrid="0">
      <p:cViewPr varScale="1">
        <p:scale>
          <a:sx n="54" d="100"/>
          <a:sy n="54" d="100"/>
        </p:scale>
        <p:origin x="1112"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23.05.2023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lovdata.no/pro/#reference/lov/2008-06-27-71/%C2%A711-12" TargetMode="External"/><Relationship Id="rId3" Type="http://schemas.openxmlformats.org/officeDocument/2006/relationships/hyperlink" Target="https://lovdata.no/pro/#reference/lov/2008-06-27-71/%C2%A71-1" TargetMode="External"/><Relationship Id="rId7" Type="http://schemas.openxmlformats.org/officeDocument/2006/relationships/hyperlink" Target="https://lovdata.no/pro/#reference/lov/2008-06-27-71/%C2%A712-5"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lovdata.no/pro/#reference/lov/2008-06-27-71/%C2%A711-7" TargetMode="External"/><Relationship Id="rId5" Type="http://schemas.openxmlformats.org/officeDocument/2006/relationships/hyperlink" Target="https://lovdata.no/pro/#reference/lov/2008-06-27-71/%C2%A711-9" TargetMode="External"/><Relationship Id="rId10" Type="http://schemas.openxmlformats.org/officeDocument/2006/relationships/hyperlink" Target="https://lovdata.no/pro/#reference/lov/2008-06-27-71/%C2%A711-2" TargetMode="External"/><Relationship Id="rId4" Type="http://schemas.openxmlformats.org/officeDocument/2006/relationships/hyperlink" Target="https://lovdata.no/pro/#reference/lov/2018-06-22-83/%C2%A714-2" TargetMode="External"/><Relationship Id="rId9" Type="http://schemas.openxmlformats.org/officeDocument/2006/relationships/hyperlink" Target="https://lovdata.no/pro/#reference/lov/2008-06-27-71/%C2%A711-1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r>
              <a:rPr lang="nb-NO" dirty="0"/>
              <a:t>Plan og bygg:</a:t>
            </a:r>
          </a:p>
          <a:p>
            <a:r>
              <a:rPr lang="nb-NO" dirty="0"/>
              <a:t>§ 1-1.</a:t>
            </a:r>
            <a:r>
              <a:rPr lang="nb-NO" i="1" dirty="0"/>
              <a:t>Lovens formål</a:t>
            </a:r>
            <a:r>
              <a:rPr lang="nb-NO" baseline="30000" dirty="0"/>
              <a:t>​1</a:t>
            </a:r>
            <a:r>
              <a:rPr lang="nb-NO" dirty="0"/>
              <a:t>Loven skal fremme bærekraftig utvikling til beste for den enkelte, samfunnet og framtidige generasjoner.</a:t>
            </a:r>
            <a:r>
              <a:rPr lang="nb-NO" baseline="30000" dirty="0"/>
              <a:t>​2</a:t>
            </a:r>
            <a:endParaRPr lang="nb-NO" dirty="0"/>
          </a:p>
          <a:p>
            <a:r>
              <a:rPr lang="nb-NO" dirty="0"/>
              <a:t>Planlegging etter loven skal bidra til å samordne</a:t>
            </a:r>
            <a:r>
              <a:rPr lang="nb-NO" baseline="30000" dirty="0"/>
              <a:t>​3</a:t>
            </a:r>
            <a:r>
              <a:rPr lang="nb-NO" dirty="0"/>
              <a:t> statlige,</a:t>
            </a:r>
            <a:r>
              <a:rPr lang="nb-NO" baseline="30000" dirty="0"/>
              <a:t>​4</a:t>
            </a:r>
            <a:r>
              <a:rPr lang="nb-NO" dirty="0"/>
              <a:t> regionale</a:t>
            </a:r>
            <a:r>
              <a:rPr lang="nb-NO" baseline="30000" dirty="0"/>
              <a:t>​5</a:t>
            </a:r>
            <a:r>
              <a:rPr lang="nb-NO" dirty="0"/>
              <a:t> og kommunale</a:t>
            </a:r>
            <a:r>
              <a:rPr lang="nb-NO" baseline="30000" dirty="0"/>
              <a:t>​6</a:t>
            </a:r>
            <a:r>
              <a:rPr lang="nb-NO" dirty="0"/>
              <a:t> oppgaver og gi grunnlag for vedtak om bruk og vern av ressurser.</a:t>
            </a:r>
          </a:p>
          <a:p>
            <a:r>
              <a:rPr lang="nb-NO" dirty="0"/>
              <a:t>Byggesaksbehandling etter loven skal sikre at tiltak blir i samsvar med lov, forskrift og planvedtak.</a:t>
            </a:r>
            <a:r>
              <a:rPr lang="nb-NO" baseline="30000" dirty="0"/>
              <a:t>​7</a:t>
            </a:r>
            <a:r>
              <a:rPr lang="nb-NO" dirty="0"/>
              <a:t> Det enkelte tiltak skal utføres forsvarlig.</a:t>
            </a:r>
            <a:r>
              <a:rPr lang="nb-NO" baseline="30000" dirty="0"/>
              <a:t>​8</a:t>
            </a:r>
            <a:endParaRPr lang="nb-NO" dirty="0"/>
          </a:p>
          <a:p>
            <a:r>
              <a:rPr lang="nb-NO" dirty="0"/>
              <a:t>Planlegging og vedtak skal sikre åpenhet,</a:t>
            </a:r>
            <a:r>
              <a:rPr lang="nb-NO" baseline="30000" dirty="0"/>
              <a:t>​9</a:t>
            </a:r>
            <a:r>
              <a:rPr lang="nb-NO" dirty="0"/>
              <a:t> forutsigbarhet og medvirkning</a:t>
            </a:r>
            <a:r>
              <a:rPr lang="nb-NO" baseline="30000" dirty="0"/>
              <a:t>​10</a:t>
            </a:r>
            <a:r>
              <a:rPr lang="nb-NO" dirty="0"/>
              <a:t> for alle berørte interesser og myndigheter. Det skal legges vekt på langsiktige løsninger, og konsekvenser for miljø</a:t>
            </a:r>
            <a:r>
              <a:rPr lang="nb-NO" baseline="30000" dirty="0"/>
              <a:t>​2</a:t>
            </a:r>
            <a:r>
              <a:rPr lang="nb-NO" dirty="0"/>
              <a:t> og samfunn skal beskrives.</a:t>
            </a:r>
          </a:p>
          <a:p>
            <a:r>
              <a:rPr lang="nb-NO" dirty="0"/>
              <a:t>Prinsippet om universell utforming</a:t>
            </a:r>
            <a:r>
              <a:rPr lang="nb-NO" baseline="30000" dirty="0"/>
              <a:t>​11</a:t>
            </a:r>
            <a:r>
              <a:rPr lang="nb-NO" dirty="0"/>
              <a:t> skal ivaretas i planleggingen og kravene til det enkelte byggetiltak. Det samme gjelder hensynet til barn og unges </a:t>
            </a:r>
            <a:r>
              <a:rPr lang="nb-NO" dirty="0" err="1"/>
              <a:t>oppvekstvilkår</a:t>
            </a:r>
            <a:r>
              <a:rPr lang="nb-NO" baseline="30000" dirty="0"/>
              <a:t>​12</a:t>
            </a:r>
            <a:r>
              <a:rPr lang="nb-NO" dirty="0"/>
              <a:t> og estetisk utforming av omgivelsene</a:t>
            </a:r>
          </a:p>
          <a:p>
            <a:endParaRPr lang="nb-NO" dirty="0"/>
          </a:p>
          <a:p>
            <a:r>
              <a:rPr lang="nb-NO" dirty="0"/>
              <a:t>§ 3-1.</a:t>
            </a:r>
            <a:r>
              <a:rPr lang="nb-NO" i="1" dirty="0"/>
              <a:t>Oppgaver og hensyn i planlegging etter </a:t>
            </a:r>
            <a:r>
              <a:rPr lang="nb-NO" i="1" dirty="0" err="1"/>
              <a:t>loven</a:t>
            </a:r>
            <a:r>
              <a:rPr lang="nb-NO" dirty="0" err="1"/>
              <a:t>Innenfor</a:t>
            </a:r>
            <a:r>
              <a:rPr lang="nb-NO" dirty="0"/>
              <a:t> rammen av </a:t>
            </a:r>
            <a:r>
              <a:rPr lang="nb-NO" dirty="0">
                <a:hlinkClick r:id="rId3"/>
              </a:rPr>
              <a:t>§ 1-1</a:t>
            </a:r>
            <a:r>
              <a:rPr lang="nb-NO" dirty="0"/>
              <a:t> skal planer etter denne lov:</a:t>
            </a:r>
          </a:p>
          <a:p>
            <a:r>
              <a:rPr lang="nb-NO" dirty="0"/>
              <a:t>a)sette mål for den fysiske, miljømessige, økonomiske, sosiale og kulturelle utviklingen i kommuner og regioner, avklare samfunnsmessige behov og oppgaver, og angi hvordan oppgavene kan </a:t>
            </a:r>
            <a:r>
              <a:rPr lang="nb-NO" dirty="0" err="1"/>
              <a:t>løsesb</a:t>
            </a:r>
            <a:r>
              <a:rPr lang="nb-NO" dirty="0"/>
              <a:t>)sikre jordressursene, kvaliteter i landskapet og vern av verdifulle landskap og </a:t>
            </a:r>
            <a:r>
              <a:rPr lang="nb-NO" dirty="0" err="1"/>
              <a:t>kulturmiljøerc</a:t>
            </a:r>
            <a:r>
              <a:rPr lang="nb-NO" dirty="0"/>
              <a:t>)sikre naturgrunnlaget for samisk kultur, næringsutøvelse og samfunnsliv</a:t>
            </a:r>
            <a:r>
              <a:rPr lang="nb-NO" baseline="30000" dirty="0"/>
              <a:t>​1</a:t>
            </a:r>
            <a:r>
              <a:rPr lang="nb-NO" dirty="0"/>
              <a:t>d)legge til rette for verdiskaping og </a:t>
            </a:r>
            <a:r>
              <a:rPr lang="nb-NO" dirty="0" err="1"/>
              <a:t>næringsutviklinge</a:t>
            </a:r>
            <a:r>
              <a:rPr lang="nb-NO" dirty="0"/>
              <a:t>)legge til rette for god forming av bygde omgivelser, gode bomiljøer og gode oppvekst- og levekår i alle deler av </a:t>
            </a:r>
            <a:r>
              <a:rPr lang="nb-NO" dirty="0" err="1"/>
              <a:t>landetf</a:t>
            </a:r>
            <a:r>
              <a:rPr lang="nb-NO" dirty="0"/>
              <a:t>)fremme befolkningens helse og motvirke sosiale helseforskjeller, samt bidra til å forebygge </a:t>
            </a:r>
            <a:r>
              <a:rPr lang="nb-NO" dirty="0" err="1"/>
              <a:t>kriminalitetg</a:t>
            </a:r>
            <a:r>
              <a:rPr lang="nb-NO" dirty="0"/>
              <a:t>)ta klimahensyn gjennom reduksjon av klimagassutslipp og tilpasning til forventede klimaendringer, herunder gjennom løsninger for energiforsyning, areal og </a:t>
            </a:r>
            <a:r>
              <a:rPr lang="nb-NO" dirty="0" err="1"/>
              <a:t>transporth</a:t>
            </a:r>
            <a:r>
              <a:rPr lang="nb-NO" dirty="0"/>
              <a:t>)fremme samfunnssikkerhet ved å forebygge risiko for tap av liv, skade på helse, miljø og viktig infrastruktur, materielle verdier </a:t>
            </a:r>
            <a:r>
              <a:rPr lang="nb-NO" dirty="0" err="1"/>
              <a:t>mv.i</a:t>
            </a:r>
            <a:r>
              <a:rPr lang="nb-NO" dirty="0"/>
              <a:t>)legge til rette for helhetlig forvaltning av vannets kretsløp, med nødvendig </a:t>
            </a:r>
            <a:r>
              <a:rPr lang="nb-NO" dirty="0" err="1"/>
              <a:t>infrastruktur.Planleggingen</a:t>
            </a:r>
            <a:r>
              <a:rPr lang="nb-NO" dirty="0"/>
              <a:t> skal fremme helhet ved at sektorer, oppgaver og interesser i et område ses i sammenheng gjennom samordning og samarbeid om oppgaveløsning mellom sektormyndigheter og mellom statlige, regionale og kommunale organer, private organisasjoner og institusjoner, og allmennheten.</a:t>
            </a:r>
          </a:p>
          <a:p>
            <a:r>
              <a:rPr lang="nb-NO" dirty="0"/>
              <a:t>Planleggingen skal bygge på økonomiske og andre ressursmessige forutsetninger for gjennomføring og ikke være mer omfattende enn nødvendig.</a:t>
            </a:r>
          </a:p>
          <a:p>
            <a:r>
              <a:rPr lang="nb-NO" dirty="0"/>
              <a:t>Planer skal bidra til å gjennomføre internasjonale konvensjoner og avtaler innenfor lovens virkeområde.</a:t>
            </a:r>
          </a:p>
          <a:p>
            <a:r>
              <a:rPr lang="nb-NO" dirty="0"/>
              <a:t>Vedtatte planer skal være et felles grunnlag for kommunal,</a:t>
            </a:r>
            <a:r>
              <a:rPr lang="nb-NO" baseline="30000" dirty="0"/>
              <a:t>​2</a:t>
            </a:r>
            <a:r>
              <a:rPr lang="nb-NO" dirty="0"/>
              <a:t> regional, statlig og privat virksomhet i planområdet</a:t>
            </a:r>
          </a:p>
          <a:p>
            <a:endParaRPr lang="nb-NO" dirty="0"/>
          </a:p>
          <a:p>
            <a:r>
              <a:rPr lang="nb-NO" dirty="0"/>
              <a:t>§ 11-1.</a:t>
            </a:r>
            <a:r>
              <a:rPr lang="nb-NO" i="1" dirty="0"/>
              <a:t>Kommuneplan</a:t>
            </a:r>
            <a:r>
              <a:rPr lang="nb-NO" baseline="30000" dirty="0"/>
              <a:t>​1</a:t>
            </a:r>
            <a:r>
              <a:rPr lang="nb-NO" dirty="0"/>
              <a:t>Kommunen skal ha en samlet kommuneplan som omfatter samfunnsdel</a:t>
            </a:r>
            <a:r>
              <a:rPr lang="nb-NO" baseline="30000" dirty="0"/>
              <a:t>​2</a:t>
            </a:r>
            <a:r>
              <a:rPr lang="nb-NO" dirty="0"/>
              <a:t> med handlingsdel og arealdel.</a:t>
            </a:r>
            <a:r>
              <a:rPr lang="nb-NO" baseline="30000" dirty="0"/>
              <a:t>​3</a:t>
            </a:r>
            <a:endParaRPr lang="nb-NO" dirty="0"/>
          </a:p>
          <a:p>
            <a:r>
              <a:rPr lang="nb-NO" dirty="0"/>
              <a:t>Kommuneplanen skal ivareta både kommunale, regionale og nasjonale mål, interesser og oppgaver, og bør omfatte alle viktige mål og oppgaver i kommunen. Den skal ta utgangspunkt i den kommunale planstrategien og legge retningslinjer og pålegg fra statlige og regionale myndigheter til grunn.</a:t>
            </a:r>
          </a:p>
          <a:p>
            <a:r>
              <a:rPr lang="nb-NO" dirty="0"/>
              <a:t>Det kan utarbeides kommunedelplan for bestemte områder, temaer eller virksomhetsområder.</a:t>
            </a:r>
          </a:p>
          <a:p>
            <a:r>
              <a:rPr lang="nb-NO" dirty="0"/>
              <a:t>Kommuneplanen skal ha en handlingsdel som angir hvordan planen skal følges opp de fire påfølgende år eller mer, og revideres årlig. Økonomiplanen etter </a:t>
            </a:r>
            <a:r>
              <a:rPr lang="nb-NO" dirty="0">
                <a:hlinkClick r:id="rId4"/>
              </a:rPr>
              <a:t>kommuneloven</a:t>
            </a:r>
            <a:r>
              <a:rPr lang="nb-NO" baseline="30000" dirty="0">
                <a:hlinkClick r:id="rId4"/>
              </a:rPr>
              <a:t>​4</a:t>
            </a:r>
            <a:r>
              <a:rPr lang="nb-NO" dirty="0">
                <a:hlinkClick r:id="rId4"/>
              </a:rPr>
              <a:t> § 14-2</a:t>
            </a:r>
            <a:r>
              <a:rPr lang="nb-NO" dirty="0"/>
              <a:t> bokstav a kan inngå i eller utgjøre handlingsdelen.</a:t>
            </a:r>
          </a:p>
          <a:p>
            <a:r>
              <a:rPr lang="nb-NO" dirty="0"/>
              <a:t>Kongen kan gi forskrift om:</a:t>
            </a:r>
          </a:p>
          <a:p>
            <a:r>
              <a:rPr lang="nb-NO" dirty="0"/>
              <a:t>a)innhold i generelle bestemmelser til kommuneplanens arealdel, jf. </a:t>
            </a:r>
            <a:r>
              <a:rPr lang="nb-NO" dirty="0">
                <a:hlinkClick r:id="rId5"/>
              </a:rPr>
              <a:t>§ 11-9</a:t>
            </a:r>
            <a:r>
              <a:rPr lang="nb-NO" dirty="0"/>
              <a:t>b)underformål av arealformål, jf. </a:t>
            </a:r>
            <a:r>
              <a:rPr lang="nb-NO" dirty="0">
                <a:hlinkClick r:id="rId6"/>
              </a:rPr>
              <a:t>§§ 11-7</a:t>
            </a:r>
            <a:r>
              <a:rPr lang="nb-NO" dirty="0"/>
              <a:t> og </a:t>
            </a:r>
            <a:r>
              <a:rPr lang="nb-NO" dirty="0">
                <a:hlinkClick r:id="rId7"/>
              </a:rPr>
              <a:t>12-5</a:t>
            </a:r>
            <a:r>
              <a:rPr lang="nb-NO" dirty="0"/>
              <a:t>c)behandling av kommuneplanen, jf. </a:t>
            </a:r>
            <a:r>
              <a:rPr lang="nb-NO" dirty="0">
                <a:hlinkClick r:id="rId8"/>
              </a:rPr>
              <a:t>§§ 11-12</a:t>
            </a:r>
            <a:r>
              <a:rPr lang="nb-NO" dirty="0"/>
              <a:t> til </a:t>
            </a:r>
            <a:r>
              <a:rPr lang="nb-NO" dirty="0">
                <a:hlinkClick r:id="rId9"/>
              </a:rPr>
              <a:t>11-17</a:t>
            </a:r>
            <a:r>
              <a:rPr lang="nb-NO" dirty="0"/>
              <a:t>d)samordnet gjennomføring av samfunnsdelen av kommuneplan og økonomiplan etter kommuneloven, jf. </a:t>
            </a:r>
            <a:r>
              <a:rPr lang="nb-NO" dirty="0">
                <a:hlinkClick r:id="rId10"/>
              </a:rPr>
              <a:t>§§ 11-2</a:t>
            </a:r>
            <a:r>
              <a:rPr lang="nb-NO" dirty="0"/>
              <a:t> til </a:t>
            </a:r>
            <a:r>
              <a:rPr lang="nb-NO" dirty="0">
                <a:hlinkClick r:id="rId8"/>
              </a:rPr>
              <a:t>11-12</a:t>
            </a: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301213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1 Lovens formål Formålet med loven er å forebygge boligsosiale utfordringer og å bidra til at vanskeligstilte på boligmarkedet skal få bistand til å skaffe seg og beholde en egnet bolig. </a:t>
            </a:r>
          </a:p>
          <a:p>
            <a:endParaRPr lang="nb-NO" dirty="0"/>
          </a:p>
          <a:p>
            <a:r>
              <a:rPr lang="nb-NO" dirty="0"/>
              <a:t>§ 2 Virkeområde Loven gjelder for alle som oppholder seg i riket, med unntak av a. personer som ikke har lovlig opphold i riket b. personer som har søkt om beskyttelse, og som har eller kan få statlig innkvartering c. personer som ikke er norske statsborgere og som ikke har tilknytning til riket, med mindre annet følger av en folkerettslig avtale. </a:t>
            </a:r>
          </a:p>
          <a:p>
            <a:endParaRPr lang="nb-NO" dirty="0"/>
          </a:p>
          <a:p>
            <a:r>
              <a:rPr lang="nb-NO" dirty="0"/>
              <a:t>§ 3 Ansvarlig kommune Kommunens ansvar for å gi individuelt tilpasset bistand etter § 6 gjelder alle som oppholder seg i kommunen. For den som oppholder seg i institusjon eller bolig med heldøgns omsorgstjenester, skal individuelt tilpasset bistand likevel gis av den kommunen som var oppholdskommune forut for inntaket. En person som er bosatt i en kommune som mottar integreringstilskudd for vedkommende, har rett til bistand i denne kommunen. Hvis en person som nevnt i første punktum flytter til en annen kommune, har vedkommende rett til bistand der, dersom flyttingen er avtalt mellom de to kommunene. </a:t>
            </a:r>
          </a:p>
          <a:p>
            <a:endParaRPr lang="nb-NO" dirty="0"/>
          </a:p>
          <a:p>
            <a:r>
              <a:rPr lang="nb-NO" dirty="0"/>
              <a:t>§ 4 Vanskeligstilte på boligmarkedet Med vanskeligstilte på boligmarkedet menes i denne loven personer som ikke kan ivareta sine interesser på boligmarkedet, og derfor trenger bistand til å skaffe eller beholde en egnet bolig. </a:t>
            </a:r>
          </a:p>
          <a:p>
            <a:endParaRPr lang="nb-NO" dirty="0"/>
          </a:p>
          <a:p>
            <a:r>
              <a:rPr lang="nb-NO" dirty="0"/>
              <a:t>§ 5 Ansvar for organisering og planlegging Kommunen skal i sitt arbeid på det boligsosiale feltet sørge for samarbeid på tvers av sektorer og samordning av sine tjenester. For øvrig skal kommunen samarbeide med andre offentlige aktører som kan bidra til arbeidet for vanskeligstilte på boligmarkedet. Kommunen skal ha en oversikt over behovet for både ordinære og tilpassede boliger for vanskeligstilte på boligmarkedet. Oversikten skal inngå som grunnlag for arbeidet med kommunens planstrategi etter plan- og bygningsloven § 10-1. En drøfting av kommunens boligsosiale arbeid bør inngå i strategien. Kommunen skal i sitt arbeid med kommuneplanen etter plan- og bygningsloven kapittel 11 fastsette overordnede mål og strategier for det boligsosiale arbeidet. Målene og strategiene skal være egnet til å møte de utfordringene kommunen står overfor med utgangspunkt i oversikten nevnt i første punktum.</a:t>
            </a:r>
          </a:p>
          <a:p>
            <a:endParaRPr lang="nb-NO" dirty="0"/>
          </a:p>
          <a:p>
            <a:r>
              <a:rPr lang="nb-NO" dirty="0"/>
              <a:t>§ 6 Plikt til å gi individuelt tilpasset bistand til vanskeligstilte på boligmarkedet Kommunen skal gi individuelt tilpasset bistand til vanskeligstilte på boligmarkedet. Kommunen vurderer hvilken bistand som skal gis. Bistandens art og omfang skal tilpasses den enkeltes behov. Bistanden kan blant annet gå ut på å gi råd og veiledning om økonomi, </a:t>
            </a:r>
            <a:r>
              <a:rPr lang="nb-NO" dirty="0" err="1"/>
              <a:t>bomestring</a:t>
            </a:r>
            <a:r>
              <a:rPr lang="nb-NO" dirty="0"/>
              <a:t>, statlige og kommunale tjenestetilbud eller andre forhold av betydning for bosituasjonen. Kommunen kan også gi praktisk bistand, slik som hjelp til å søke støtte-, låne- og tilskuddsordninger eller kommunalt disponert bolig, bistand i en konkret kjøpseller leieprosess eller bistand til å forebygge utkastelse. Plikten til å gi individuelt tilpasset bistand omfatter også bistand til å skaffe boliger med særlig tilpasning og med hjelpe- og vernetiltak for dem som trenger det på grunn av alder, funksjonsnedsettelser eller av andre årsaker. </a:t>
            </a:r>
          </a:p>
          <a:p>
            <a:r>
              <a:rPr lang="nb-NO" dirty="0">
                <a:solidFill>
                  <a:srgbClr val="FF0000"/>
                </a:solidFill>
              </a:rPr>
              <a:t>Kommunen skal gi individuelt tilpasset bistand til vanskeligstilte på boligmarkedet. Slik bistand kan blant annet gå ut på </a:t>
            </a:r>
          </a:p>
          <a:p>
            <a:r>
              <a:rPr lang="nb-NO" dirty="0">
                <a:solidFill>
                  <a:srgbClr val="FF0000"/>
                </a:solidFill>
              </a:rPr>
              <a:t>a) å gi råd og veiledning, for eksempel om økonomi og </a:t>
            </a:r>
            <a:r>
              <a:rPr lang="nb-NO" dirty="0" err="1">
                <a:solidFill>
                  <a:srgbClr val="FF0000"/>
                </a:solidFill>
              </a:rPr>
              <a:t>bomestring</a:t>
            </a:r>
            <a:r>
              <a:rPr lang="nb-NO" dirty="0">
                <a:solidFill>
                  <a:srgbClr val="FF0000"/>
                </a:solidFill>
              </a:rPr>
              <a:t> b) å gi bistand til å søke aktuelle støtte-, låne- og tilskuddsordninger c) å gi bistand til å finne aktuelle boliger og praktisk bistand i den konkrete kjøpseller leieprosessen d) å gi bistand til å beholde bolig og forebygge utkastelse e) å gi bistand til å tilpasse bolig til individuelle helse- og omsorgsmessige og sosiale behov f) å gi bistand til å søke andre relevante kommunale tjenester g) å tildele lån, tilskudd eller annen økonomisk støtte h) å tildele kommunalt disponert utleiebolig i) å inngå avtale om leie til eie eller gi bistand til å inngå slik avtale med annen aktør j) å gi annen egnet bistand Kommunen vurderer hvilken bistand som skal gis. Kommunen skal i samarbeid med den enkelte tilpasse bistandens art og omfang til den enkeltes behov</a:t>
            </a:r>
          </a:p>
          <a:p>
            <a:endParaRPr lang="nb-NO" dirty="0"/>
          </a:p>
          <a:p>
            <a:r>
              <a:rPr lang="nb-NO" dirty="0"/>
              <a:t>§ 7 Saksbehandling og klage Når noen ved søknad eller på annen måte ber om bistand fra kommunen, skal kommunen ta stilling til om personen er vanskeligstilt på boligmarkedet. En avgjørelse om å gi eller avslå bistand, er et enkeltvedtak. Hvis kommunen fatter vedtak om individuelt tilpasset bistand etter § 6, skal hovedinnholdet i bistanden angis i vedtaket. Kommunen skal så langt som mulig samarbeide med den som skal motta bistanden, og ta hensyn til dennes ønsker. Ved klage over enkeltvedtak er statsforvalteren klageinstans. </a:t>
            </a:r>
          </a:p>
          <a:p>
            <a:endParaRPr lang="nb-NO" dirty="0"/>
          </a:p>
          <a:p>
            <a:r>
              <a:rPr lang="nb-NO" dirty="0"/>
              <a:t>§ 8 Behandling av personopplysninger Kommunen og statsforvalteren kan behandle personopplysninger, også personopplysninger som nevnt i personvernforordningen artikkel 9 og 10, når dette er nødvendig for å utføre oppgaver etter loven her. Innsamlede opplysninger kan, når det er nødvendig, benyttes i forbindelse med utarbeidelse av statistikk og analyser, men kun dersom formålet ikke kan oppnås ved bruk av anonymiserte opplysninger. Departementet kan gi forskrift om behandlingen av personopplysninger, blant annet om formålet med behandlingen, behandlingsansvar, hvem det kan behandles personopplysninger om, hvilke personopplysninger som kan behandles, adgangen til viderebehandling, utlevering og tiltak for å sikre lovlig og rettferdig behandling. </a:t>
            </a:r>
          </a:p>
          <a:p>
            <a:endParaRPr lang="nb-NO" dirty="0"/>
          </a:p>
          <a:p>
            <a:r>
              <a:rPr lang="nb-NO" dirty="0"/>
              <a:t>§ 9 Innhenting av opplysninger. Tilgang til opplysninger fra Folkeregisteret og skattemyndighetene Opplysninger skal så langt som mulig innhentes i samarbeid med den som ber om bistand eller slik at han eller hun har kjennskap til innhentingen. Når det er nødvendig for å utføre oppgaver etter loven her, kan kommunen kreve opplysninger fra andre offentlige organer. Dersom de etterspurte opplysningene er underlagt taushetsplikt, skal spørsmålet om de kan gis uten hinder av taushetsplikten, avgjøres etter de taushetspliktbestemmelsene som gjelder for </a:t>
            </a:r>
            <a:r>
              <a:rPr lang="nb-NO" dirty="0" err="1"/>
              <a:t>avgiverorganet</a:t>
            </a:r>
            <a:r>
              <a:rPr lang="nb-NO" dirty="0"/>
              <a:t>. Likt med offentlige organer regnes organisasjoner og private som utfører oppgaver for stat, fylkeskommune eller kommune. Kommunen kan, uten hinder av taushetsplikt, innhente opplysninger fra Folkeregisteret som er nødvendige for å utføre oppgaver etter loven her. Det samme gjelder opplysninger fra skattemyndighetene som er nødvendige for å utføre oppgaver etter loven her. Departementet kan gi forskrift, blant annet om hvilke opplysninger kommunen kan innhente, hvilke organer opplysninger kan innhentes fra, og hvilke opplysninger som kan innhentes fra skattemyndighetene etter fjerde ledd annet punktum.</a:t>
            </a:r>
          </a:p>
          <a:p>
            <a:endParaRPr lang="nb-NO" dirty="0"/>
          </a:p>
          <a:p>
            <a:r>
              <a:rPr lang="nb-NO" dirty="0"/>
              <a:t>§ 10 Overgangsbestemmelse Kravene til planstrategi og kommuneplan etter § 5 annet ledd skal være oppfylt senest fire år etter at loven trer i kraft. </a:t>
            </a:r>
          </a:p>
          <a:p>
            <a:endParaRPr lang="nb-NO" dirty="0"/>
          </a:p>
          <a:p>
            <a:r>
              <a:rPr lang="nb-NO" dirty="0"/>
              <a:t>§ 11 Ikrafttredelse Loven gjelder fra den tiden Kongen bestemmer. </a:t>
            </a:r>
          </a:p>
          <a:p>
            <a:endParaRPr lang="nb-NO" dirty="0"/>
          </a:p>
          <a:p>
            <a:r>
              <a:rPr lang="nb-NO" dirty="0"/>
              <a:t>§ 12 Endring i andre lover Med virkning fra loven trer i kraft gjøres følgende endringer i andre lover: </a:t>
            </a:r>
          </a:p>
          <a:p>
            <a:pPr marL="228600" indent="-228600">
              <a:buAutoNum type="arabicPeriod"/>
            </a:pPr>
            <a:r>
              <a:rPr lang="nb-NO" dirty="0"/>
              <a:t>I lov 18. desember 2009 nr. 131 om sosiale tjenester i arbeids- og velferdsforvaltningen skal § 15 lyde: § 15 Boliger til vanskeligstilte Kommunen skal bistå vanskeligstilte på boligmarkedet etter reglene i lov [dato nr. xx] om kommunenes ansvar på det boligsosiale feltet. Kommunen i arbeids- og velferdsforvaltningen skal medvirke i kommunens boligsosiale arbeid. </a:t>
            </a:r>
          </a:p>
          <a:p>
            <a:pPr marL="228600" indent="-228600">
              <a:buAutoNum type="arabicPeriod"/>
            </a:pPr>
            <a:r>
              <a:rPr lang="nb-NO" dirty="0"/>
              <a:t>2. I lov 24. juni 2011 nr. 30 om kommunale helse og omsorgstjenester m.m. oppheves: § 3-7</a:t>
            </a:r>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1551263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00312B7A-81C4-4D54-B329-087A58EB94F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
        <p:nvSpPr>
          <p:cNvPr id="2" name="Tittel 1">
            <a:extLst>
              <a:ext uri="{FF2B5EF4-FFF2-40B4-BE49-F238E27FC236}">
                <a16:creationId xmlns:a16="http://schemas.microsoft.com/office/drawing/2014/main" id="{973202C7-C315-42CE-9322-9326A839C2C8}"/>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600400"/>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1256"/>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5330"/>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601669"/>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0" name="Plassholder for tekst 3">
            <a:extLst>
              <a:ext uri="{FF2B5EF4-FFF2-40B4-BE49-F238E27FC236}">
                <a16:creationId xmlns:a16="http://schemas.microsoft.com/office/drawing/2014/main" id="{11FEC603-5563-416F-A5D9-6EF0FE508C35}"/>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050"/>
          <a:stretch/>
        </p:blipFill>
        <p:spPr>
          <a:xfrm>
            <a:off x="8881859" y="2791838"/>
            <a:ext cx="3310142"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C404FBC3-6B15-4405-8FBC-A209FD0677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703695"/>
            <a:ext cx="8155355" cy="137044"/>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705599"/>
            <a:ext cx="8358556" cy="13513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703694"/>
            <a:ext cx="8304767" cy="138949"/>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6" name="Bilde 5">
            <a:extLst>
              <a:ext uri="{FF2B5EF4-FFF2-40B4-BE49-F238E27FC236}">
                <a16:creationId xmlns:a16="http://schemas.microsoft.com/office/drawing/2014/main" id="{395EA75D-C669-4024-A4C7-7FF466D91B7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93417" y="873125"/>
            <a:ext cx="8425282" cy="4329814"/>
          </a:xfrm>
          <a:prstGeom prst="rect">
            <a:avLst/>
          </a:prstGeom>
        </p:spPr>
      </p:pic>
    </p:spTree>
    <p:extLst>
      <p:ext uri="{BB962C8B-B14F-4D97-AF65-F5344CB8AC3E}">
        <p14:creationId xmlns:p14="http://schemas.microsoft.com/office/powerpoint/2010/main" val="305003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med seksjon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4" name="TekstSylinder 13">
            <a:extLst>
              <a:ext uri="{FF2B5EF4-FFF2-40B4-BE49-F238E27FC236}">
                <a16:creationId xmlns:a16="http://schemas.microsoft.com/office/drawing/2014/main" id="{4CA72B0F-0B6D-4940-84F9-C4327226F03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pic>
        <p:nvPicPr>
          <p:cNvPr id="4" name="Bilde 3">
            <a:extLst>
              <a:ext uri="{FF2B5EF4-FFF2-40B4-BE49-F238E27FC236}">
                <a16:creationId xmlns:a16="http://schemas.microsoft.com/office/drawing/2014/main" id="{BD3391E9-6083-474A-AF9E-44F02AE91C4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61049" y="436909"/>
            <a:ext cx="10469901" cy="6160021"/>
          </a:xfrm>
          <a:prstGeom prst="rect">
            <a:avLst/>
          </a:prstGeom>
        </p:spPr>
      </p:pic>
    </p:spTree>
    <p:extLst>
      <p:ext uri="{BB962C8B-B14F-4D97-AF65-F5344CB8AC3E}">
        <p14:creationId xmlns:p14="http://schemas.microsoft.com/office/powerpoint/2010/main" val="301776542"/>
      </p:ext>
    </p:extLst>
  </p:cSld>
  <p:clrMapOvr>
    <a:masterClrMapping/>
  </p:clrMapOvr>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9" name="Bilde 18">
            <a:extLst>
              <a:ext uri="{FF2B5EF4-FFF2-40B4-BE49-F238E27FC236}">
                <a16:creationId xmlns:a16="http://schemas.microsoft.com/office/drawing/2014/main" id="{C4ECA97A-E6CD-443F-B212-8A1120A993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pic>
        <p:nvPicPr>
          <p:cNvPr id="13" name="Bilde 12">
            <a:extLst>
              <a:ext uri="{FF2B5EF4-FFF2-40B4-BE49-F238E27FC236}">
                <a16:creationId xmlns:a16="http://schemas.microsoft.com/office/drawing/2014/main" id="{8F86FF03-7E94-4A5D-A789-8FA40021BB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9" name="Bilde 18">
            <a:extLst>
              <a:ext uri="{FF2B5EF4-FFF2-40B4-BE49-F238E27FC236}">
                <a16:creationId xmlns:a16="http://schemas.microsoft.com/office/drawing/2014/main" id="{C86F485D-915F-4273-A8A1-FE16466200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0146" y="4693844"/>
            <a:ext cx="3900854" cy="1181958"/>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sfov.no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a:t>
            </a:r>
            <a:r>
              <a:rPr lang="nb-NO" sz="1000" i="0" kern="1200" dirty="0" err="1">
                <a:solidFill>
                  <a:schemeClr val="bg1"/>
                </a:solidFill>
                <a:latin typeface="+mj-lt"/>
                <a:ea typeface="Open Sans" panose="020B0606030504020204" pitchFamily="34" charset="0"/>
                <a:cs typeface="Open Sans" panose="020B0606030504020204" pitchFamily="34" charset="0"/>
              </a:rPr>
              <a:t>ov</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4" name="Bilde 13">
            <a:extLst>
              <a:ext uri="{FF2B5EF4-FFF2-40B4-BE49-F238E27FC236}">
                <a16:creationId xmlns:a16="http://schemas.microsoft.com/office/drawing/2014/main" id="{5FF12AE2-FCFF-4B45-92E0-8C1188DCBA4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00146" y="5443778"/>
            <a:ext cx="3900854" cy="1181958"/>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0A34269E-E164-42A8-BCBD-A2FF6A0E04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7" name="Bilde 6">
            <a:extLst>
              <a:ext uri="{FF2B5EF4-FFF2-40B4-BE49-F238E27FC236}">
                <a16:creationId xmlns:a16="http://schemas.microsoft.com/office/drawing/2014/main" id="{E5FA3954-742F-4DD6-A8DB-A675A20FB2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5" name="Bilde 4">
            <a:extLst>
              <a:ext uri="{FF2B5EF4-FFF2-40B4-BE49-F238E27FC236}">
                <a16:creationId xmlns:a16="http://schemas.microsoft.com/office/drawing/2014/main" id="{18B79961-EC85-4F5E-8A2B-5233E13A6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C51FCA-1BA2-47B0-ADD7-5A54455D4249}"/>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tittel 1">
            <a:extLst>
              <a:ext uri="{FF2B5EF4-FFF2-40B4-BE49-F238E27FC236}">
                <a16:creationId xmlns:a16="http://schemas.microsoft.com/office/drawing/2014/main" id="{527570CC-C1F5-4F3F-BF08-E44D828EC594}"/>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5" name="Plassholder for tekst 37">
            <a:extLst>
              <a:ext uri="{FF2B5EF4-FFF2-40B4-BE49-F238E27FC236}">
                <a16:creationId xmlns:a16="http://schemas.microsoft.com/office/drawing/2014/main" id="{C221EF52-3926-4556-A22E-E292FA64D2B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7" name="Plassholder for lysbildenummer 5">
            <a:extLst>
              <a:ext uri="{FF2B5EF4-FFF2-40B4-BE49-F238E27FC236}">
                <a16:creationId xmlns:a16="http://schemas.microsoft.com/office/drawing/2014/main" id="{F6F22973-D61B-4BBA-88C0-3B1B9A27C63E}"/>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TekstSylinder 7">
            <a:extLst>
              <a:ext uri="{FF2B5EF4-FFF2-40B4-BE49-F238E27FC236}">
                <a16:creationId xmlns:a16="http://schemas.microsoft.com/office/drawing/2014/main" id="{56046B91-AEAB-45BF-BD3F-55FF7616AA0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Oslo og Viken</a:t>
            </a:r>
          </a:p>
        </p:txBody>
      </p:sp>
      <p:pic>
        <p:nvPicPr>
          <p:cNvPr id="9" name="Bilde 8">
            <a:extLst>
              <a:ext uri="{FF2B5EF4-FFF2-40B4-BE49-F238E27FC236}">
                <a16:creationId xmlns:a16="http://schemas.microsoft.com/office/drawing/2014/main" id="{0BD20E72-0719-42FD-9E31-8D508A92A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954586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200790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3" name="Bilde 12">
            <a:extLst>
              <a:ext uri="{FF2B5EF4-FFF2-40B4-BE49-F238E27FC236}">
                <a16:creationId xmlns:a16="http://schemas.microsoft.com/office/drawing/2014/main" id="{12B0D010-84EE-4BAB-86B8-8E2F390169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7" name="Bilde 16">
            <a:extLst>
              <a:ext uri="{FF2B5EF4-FFF2-40B4-BE49-F238E27FC236}">
                <a16:creationId xmlns:a16="http://schemas.microsoft.com/office/drawing/2014/main" id="{AFCECF22-4434-43B2-9CC1-26097DE0128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8" name="Bilde 7">
            <a:extLst>
              <a:ext uri="{FF2B5EF4-FFF2-40B4-BE49-F238E27FC236}">
                <a16:creationId xmlns:a16="http://schemas.microsoft.com/office/drawing/2014/main" id="{55A44D97-1F9A-4245-97DB-B1718D3E83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for Sjumilssteget</a:t>
            </a:r>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9" y="3945157"/>
            <a:ext cx="4941876"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4"/>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3080" y="4463490"/>
            <a:ext cx="1580933" cy="521982"/>
          </a:xfrm>
          <a:prstGeom prst="rect">
            <a:avLst/>
          </a:prstGeom>
        </p:spPr>
      </p:pic>
      <p:pic>
        <p:nvPicPr>
          <p:cNvPr id="9" name="Bilde 8">
            <a:extLst>
              <a:ext uri="{FF2B5EF4-FFF2-40B4-BE49-F238E27FC236}">
                <a16:creationId xmlns:a16="http://schemas.microsoft.com/office/drawing/2014/main" id="{231B145F-CB43-4E87-9B39-53B6091C8E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20000"/>
            <a:ext cx="4816643" cy="1459442"/>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Oslo og Viken</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30" r:id="rId7"/>
    <p:sldLayoutId id="2147483664" r:id="rId8"/>
    <p:sldLayoutId id="2147483713" r:id="rId9"/>
    <p:sldLayoutId id="2147483685" r:id="rId10"/>
    <p:sldLayoutId id="2147483714" r:id="rId11"/>
    <p:sldLayoutId id="2147483702" r:id="rId12"/>
    <p:sldLayoutId id="2147483736" r:id="rId13"/>
    <p:sldLayoutId id="2147483733" r:id="rId14"/>
    <p:sldLayoutId id="2147483716" r:id="rId15"/>
    <p:sldLayoutId id="2147483707" r:id="rId16"/>
    <p:sldLayoutId id="2147483675" r:id="rId17"/>
    <p:sldLayoutId id="2147483706" r:id="rId18"/>
    <p:sldLayoutId id="2147483709" r:id="rId19"/>
    <p:sldLayoutId id="2147483711" r:id="rId20"/>
    <p:sldLayoutId id="2147483710" r:id="rId21"/>
    <p:sldLayoutId id="2147483712" r:id="rId22"/>
    <p:sldLayoutId id="2147483655" r:id="rId23"/>
    <p:sldLayoutId id="2147483705" r:id="rId24"/>
    <p:sldLayoutId id="2147483690" r:id="rId25"/>
    <p:sldLayoutId id="2147483759" r:id="rId26"/>
    <p:sldLayoutId id="2147483758" r:id="rId27"/>
    <p:sldLayoutId id="2147483757" r:id="rId28"/>
    <p:sldLayoutId id="2147483746" r:id="rId29"/>
    <p:sldLayoutId id="2147483718" r:id="rId30"/>
    <p:sldLayoutId id="2147483719" r:id="rId31"/>
    <p:sldLayoutId id="2147483760" r:id="rId32"/>
    <p:sldLayoutId id="2147483761" r:id="rId33"/>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CA76C0-E215-4788-AA4B-73F9078CE424}"/>
              </a:ext>
            </a:extLst>
          </p:cNvPr>
          <p:cNvSpPr>
            <a:spLocks noGrp="1"/>
          </p:cNvSpPr>
          <p:nvPr>
            <p:ph type="body" sz="quarter" idx="10"/>
          </p:nvPr>
        </p:nvSpPr>
        <p:spPr/>
        <p:txBody>
          <a:bodyPr/>
          <a:lstStyle/>
          <a:p>
            <a:r>
              <a:rPr lang="nb-NO" dirty="0"/>
              <a:t>Ny boligsosial lov</a:t>
            </a:r>
          </a:p>
        </p:txBody>
      </p:sp>
      <p:sp>
        <p:nvSpPr>
          <p:cNvPr id="4" name="Plassholder for tekst 3">
            <a:extLst>
              <a:ext uri="{FF2B5EF4-FFF2-40B4-BE49-F238E27FC236}">
                <a16:creationId xmlns:a16="http://schemas.microsoft.com/office/drawing/2014/main" id="{2816DAB5-B3A2-433A-97E8-F7F1949400A2}"/>
              </a:ext>
            </a:extLst>
          </p:cNvPr>
          <p:cNvSpPr>
            <a:spLocks noGrp="1"/>
          </p:cNvSpPr>
          <p:nvPr>
            <p:ph type="body" sz="quarter" idx="11"/>
          </p:nvPr>
        </p:nvSpPr>
        <p:spPr>
          <a:xfrm>
            <a:off x="967088" y="3952086"/>
            <a:ext cx="7206528" cy="1036667"/>
          </a:xfrm>
        </p:spPr>
        <p:txBody>
          <a:bodyPr/>
          <a:lstStyle/>
          <a:p>
            <a:r>
              <a:rPr lang="nb-NO" dirty="0"/>
              <a:t>Lov om kommunenes ansvar på det boligsosiale feltet</a:t>
            </a:r>
          </a:p>
          <a:p>
            <a:endParaRPr lang="nb-NO" dirty="0"/>
          </a:p>
        </p:txBody>
      </p:sp>
    </p:spTree>
    <p:extLst>
      <p:ext uri="{BB962C8B-B14F-4D97-AF65-F5344CB8AC3E}">
        <p14:creationId xmlns:p14="http://schemas.microsoft.com/office/powerpoint/2010/main" val="270161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5B84FB3E-2171-4EF8-A58A-6B69F525BCE4}"/>
              </a:ext>
            </a:extLst>
          </p:cNvPr>
          <p:cNvSpPr>
            <a:spLocks noGrp="1"/>
          </p:cNvSpPr>
          <p:nvPr>
            <p:ph type="body" sz="quarter" idx="11"/>
          </p:nvPr>
        </p:nvSpPr>
        <p:spPr>
          <a:xfrm>
            <a:off x="1057541" y="2164988"/>
            <a:ext cx="5038459" cy="4144259"/>
          </a:xfrm>
        </p:spPr>
        <p:txBody>
          <a:bodyPr/>
          <a:lstStyle/>
          <a:p>
            <a:pPr marL="342900" indent="-342900">
              <a:buFont typeface="Arial" panose="020B0604020202020204" pitchFamily="34" charset="0"/>
              <a:buChar char="•"/>
            </a:pPr>
            <a:r>
              <a:rPr lang="nb-NO" dirty="0"/>
              <a:t>Sosialtjenesteloven</a:t>
            </a:r>
          </a:p>
          <a:p>
            <a:pPr marL="1028700" lvl="1" indent="-342900"/>
            <a:r>
              <a:rPr lang="nb-NO" dirty="0"/>
              <a:t>Midlertidig botilbud § 27</a:t>
            </a:r>
          </a:p>
          <a:p>
            <a:pPr marL="1028700" lvl="1" indent="-342900"/>
            <a:r>
              <a:rPr lang="nb-NO" dirty="0"/>
              <a:t>Varig botilbud § 15</a:t>
            </a:r>
          </a:p>
          <a:p>
            <a:pPr marL="342900" indent="-342900">
              <a:buFont typeface="Arial" panose="020B0604020202020204" pitchFamily="34" charset="0"/>
              <a:buChar char="•"/>
            </a:pPr>
            <a:r>
              <a:rPr lang="nb-NO" dirty="0"/>
              <a:t>Helse- og omsorgstjenesteloven</a:t>
            </a:r>
          </a:p>
          <a:p>
            <a:pPr marL="1028700" lvl="1" indent="-342900"/>
            <a:r>
              <a:rPr lang="nb-NO" dirty="0"/>
              <a:t>Sykehjem/tilrettelagt bolig § 3-2a</a:t>
            </a:r>
          </a:p>
          <a:p>
            <a:pPr marL="1028700" lvl="1" indent="-342900"/>
            <a:r>
              <a:rPr lang="nb-NO" dirty="0"/>
              <a:t>Varig botilbud § 3-7</a:t>
            </a:r>
          </a:p>
          <a:p>
            <a:pPr marL="342900" indent="-342900">
              <a:buFont typeface="Arial" panose="020B0604020202020204" pitchFamily="34" charset="0"/>
              <a:buChar char="•"/>
            </a:pPr>
            <a:r>
              <a:rPr lang="nb-NO" dirty="0"/>
              <a:t>Bostøtteloven</a:t>
            </a:r>
          </a:p>
          <a:p>
            <a:pPr marL="1028700" lvl="1" indent="-342900"/>
            <a:r>
              <a:rPr lang="nb-NO" dirty="0"/>
              <a:t>Statlig bostøtte</a:t>
            </a:r>
          </a:p>
          <a:p>
            <a:pPr marL="1028700" lvl="1" indent="-342900"/>
            <a:r>
              <a:rPr lang="nb-NO" dirty="0"/>
              <a:t>Tilskudd etablering/tilpasning </a:t>
            </a:r>
          </a:p>
          <a:p>
            <a:pPr marL="342900" indent="-342900">
              <a:buFont typeface="Arial" panose="020B0604020202020204" pitchFamily="34" charset="0"/>
              <a:buChar char="•"/>
            </a:pPr>
            <a:endParaRPr lang="nb-NO" dirty="0"/>
          </a:p>
          <a:p>
            <a:endParaRPr lang="nb-NO" dirty="0"/>
          </a:p>
        </p:txBody>
      </p:sp>
      <p:sp>
        <p:nvSpPr>
          <p:cNvPr id="9" name="Plassholder for tekst 8">
            <a:extLst>
              <a:ext uri="{FF2B5EF4-FFF2-40B4-BE49-F238E27FC236}">
                <a16:creationId xmlns:a16="http://schemas.microsoft.com/office/drawing/2014/main" id="{49B73FC1-26CC-44E9-9121-CC838C40951C}"/>
              </a:ext>
            </a:extLst>
          </p:cNvPr>
          <p:cNvSpPr>
            <a:spLocks noGrp="1"/>
          </p:cNvSpPr>
          <p:nvPr>
            <p:ph type="body" sz="quarter" idx="12"/>
          </p:nvPr>
        </p:nvSpPr>
        <p:spPr>
          <a:xfrm>
            <a:off x="6430299" y="1257651"/>
            <a:ext cx="4881551" cy="4144259"/>
          </a:xfrm>
        </p:spPr>
        <p:txBody>
          <a:bodyPr/>
          <a:lstStyle/>
          <a:p>
            <a:pPr marL="342900" indent="-342900">
              <a:buFont typeface="Arial" panose="020B0604020202020204" pitchFamily="34" charset="0"/>
              <a:buChar char="•"/>
            </a:pPr>
            <a:r>
              <a:rPr lang="nb-NO" dirty="0"/>
              <a:t>Folkehelseloven</a:t>
            </a:r>
          </a:p>
          <a:p>
            <a:pPr marL="800100" lvl="1" indent="-342900">
              <a:buFont typeface="Arial" panose="020B0604020202020204" pitchFamily="34" charset="0"/>
              <a:buChar char="•"/>
            </a:pPr>
            <a:r>
              <a:rPr lang="nb-NO" dirty="0"/>
              <a:t>Oversikt helsetilstand § 5</a:t>
            </a:r>
          </a:p>
          <a:p>
            <a:pPr marL="342900" indent="-342900">
              <a:buFont typeface="Arial" panose="020B0604020202020204" pitchFamily="34" charset="0"/>
              <a:buChar char="•"/>
            </a:pPr>
            <a:r>
              <a:rPr lang="nb-NO" dirty="0"/>
              <a:t>Plan- og bygningsloven</a:t>
            </a:r>
          </a:p>
          <a:p>
            <a:pPr marL="800100" lvl="1" indent="-342900">
              <a:buFont typeface="Arial" panose="020B0604020202020204" pitchFamily="34" charset="0"/>
              <a:buChar char="•"/>
            </a:pPr>
            <a:r>
              <a:rPr lang="nb-NO" dirty="0"/>
              <a:t>Lovens formål § 1-1</a:t>
            </a:r>
          </a:p>
          <a:p>
            <a:pPr marL="800100" lvl="1" indent="-342900">
              <a:buFont typeface="Arial" panose="020B0604020202020204" pitchFamily="34" charset="0"/>
              <a:buChar char="•"/>
            </a:pPr>
            <a:r>
              <a:rPr lang="nb-NO" dirty="0"/>
              <a:t>Hensyn § 3-1</a:t>
            </a:r>
          </a:p>
          <a:p>
            <a:pPr marL="800100" lvl="1" indent="-342900">
              <a:buFont typeface="Arial" panose="020B0604020202020204" pitchFamily="34" charset="0"/>
              <a:buChar char="•"/>
            </a:pPr>
            <a:r>
              <a:rPr lang="nb-NO" dirty="0"/>
              <a:t>Kommuneplan § 11-1</a:t>
            </a:r>
          </a:p>
          <a:p>
            <a:pPr marL="342900" indent="-342900">
              <a:buFont typeface="Arial" panose="020B0604020202020204" pitchFamily="34" charset="0"/>
              <a:buChar char="•"/>
            </a:pPr>
            <a:r>
              <a:rPr lang="nb-NO" dirty="0"/>
              <a:t>Forvaltningsloven</a:t>
            </a:r>
          </a:p>
          <a:p>
            <a:pPr marL="800100" lvl="1" indent="-342900">
              <a:buFont typeface="Arial" panose="020B0604020202020204" pitchFamily="34" charset="0"/>
              <a:buChar char="•"/>
            </a:pPr>
            <a:r>
              <a:rPr lang="nb-NO" dirty="0"/>
              <a:t>Veiledningsplikt</a:t>
            </a:r>
          </a:p>
          <a:p>
            <a:pPr marL="800100" lvl="1" indent="-342900">
              <a:buFont typeface="Arial" panose="020B0604020202020204" pitchFamily="34" charset="0"/>
              <a:buChar char="•"/>
            </a:pPr>
            <a:r>
              <a:rPr lang="nb-NO" dirty="0"/>
              <a:t>Saksbehandling og vedtak</a:t>
            </a:r>
          </a:p>
          <a:p>
            <a:pPr marL="1485900" lvl="2" indent="-342900"/>
            <a:r>
              <a:rPr lang="nb-NO" dirty="0"/>
              <a:t>Råd og veiledning (</a:t>
            </a:r>
            <a:r>
              <a:rPr lang="nb-NO" dirty="0" err="1"/>
              <a:t>sostj</a:t>
            </a:r>
            <a:r>
              <a:rPr lang="nb-NO" dirty="0"/>
              <a:t>. § 17)</a:t>
            </a:r>
          </a:p>
          <a:p>
            <a:pPr marL="1485900" lvl="2" indent="-342900"/>
            <a:r>
              <a:rPr lang="nb-NO" dirty="0"/>
              <a:t>Lån og tilskudd</a:t>
            </a:r>
          </a:p>
          <a:p>
            <a:pPr marL="1485900" lvl="2" indent="-342900"/>
            <a:r>
              <a:rPr lang="nb-NO" dirty="0"/>
              <a:t>Kommunal bolig</a:t>
            </a:r>
          </a:p>
          <a:p>
            <a:pPr marL="342900" indent="-342900">
              <a:buFont typeface="Arial" panose="020B0604020202020204" pitchFamily="34" charset="0"/>
              <a:buChar char="•"/>
            </a:pPr>
            <a:endParaRPr lang="nb-NO" dirty="0"/>
          </a:p>
          <a:p>
            <a:pPr marL="800100" lvl="1" indent="-342900">
              <a:buFont typeface="Arial" panose="020B0604020202020204" pitchFamily="34" charset="0"/>
              <a:buChar char="•"/>
            </a:pPr>
            <a:endParaRPr lang="nb-NO" dirty="0"/>
          </a:p>
          <a:p>
            <a:endParaRPr lang="nb-NO" dirty="0"/>
          </a:p>
        </p:txBody>
      </p:sp>
      <p:sp>
        <p:nvSpPr>
          <p:cNvPr id="7" name="Tittel 6">
            <a:extLst>
              <a:ext uri="{FF2B5EF4-FFF2-40B4-BE49-F238E27FC236}">
                <a16:creationId xmlns:a16="http://schemas.microsoft.com/office/drawing/2014/main" id="{DB46E315-67EB-46BB-BD42-98175C934F63}"/>
              </a:ext>
            </a:extLst>
          </p:cNvPr>
          <p:cNvSpPr>
            <a:spLocks noGrp="1"/>
          </p:cNvSpPr>
          <p:nvPr>
            <p:ph type="title"/>
          </p:nvPr>
        </p:nvSpPr>
        <p:spPr/>
        <p:txBody>
          <a:bodyPr/>
          <a:lstStyle/>
          <a:p>
            <a:r>
              <a:rPr lang="nb-NO" dirty="0"/>
              <a:t>Situasjonen i dag:</a:t>
            </a:r>
          </a:p>
        </p:txBody>
      </p:sp>
    </p:spTree>
    <p:extLst>
      <p:ext uri="{BB962C8B-B14F-4D97-AF65-F5344CB8AC3E}">
        <p14:creationId xmlns:p14="http://schemas.microsoft.com/office/powerpoint/2010/main" val="79135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2CC5D06-0EAA-43B5-9206-DED28621ECE2}"/>
              </a:ext>
            </a:extLst>
          </p:cNvPr>
          <p:cNvSpPr>
            <a:spLocks noGrp="1"/>
          </p:cNvSpPr>
          <p:nvPr>
            <p:ph type="body" sz="quarter" idx="11"/>
          </p:nvPr>
        </p:nvSpPr>
        <p:spPr>
          <a:xfrm>
            <a:off x="1057541" y="1661406"/>
            <a:ext cx="4889693" cy="4144259"/>
          </a:xfrm>
        </p:spPr>
        <p:txBody>
          <a:bodyPr/>
          <a:lstStyle/>
          <a:p>
            <a:pPr marL="342900" indent="-342900">
              <a:buFont typeface="Arial" panose="020B0604020202020204" pitchFamily="34" charset="0"/>
              <a:buChar char="•"/>
            </a:pPr>
            <a:r>
              <a:rPr lang="nb-NO" dirty="0"/>
              <a:t>Utgangspunkt i Grunnloven § 92 og menneskerettighetenes plass i norsk rett</a:t>
            </a:r>
          </a:p>
          <a:p>
            <a:pPr marL="342900" indent="-342900">
              <a:buFont typeface="Arial" panose="020B0604020202020204" pitchFamily="34" charset="0"/>
              <a:buChar char="•"/>
            </a:pPr>
            <a:r>
              <a:rPr lang="nb-NO" dirty="0"/>
              <a:t>FNs konvensjon om økonomiske, sosiale og kulturelle rettigheter (ØSK) </a:t>
            </a:r>
          </a:p>
          <a:p>
            <a:pPr marL="342900" indent="-342900">
              <a:buFont typeface="Arial" panose="020B0604020202020204" pitchFamily="34" charset="0"/>
              <a:buChar char="•"/>
            </a:pPr>
            <a:r>
              <a:rPr lang="nb-NO" sz="1400" dirty="0"/>
              <a:t>ØSK artikkel 11 nr. 1 slår fast at alle har rett til en «tilfredsstillende levestandard for seg selv og sin familie», herunder «…bolig, samt til stadig bedring av sine leveforhold»</a:t>
            </a:r>
          </a:p>
          <a:p>
            <a:pPr marL="342900" indent="-342900">
              <a:buFont typeface="Arial" panose="020B0604020202020204" pitchFamily="34" charset="0"/>
              <a:buChar char="•"/>
            </a:pPr>
            <a:r>
              <a:rPr lang="nb-NO" dirty="0"/>
              <a:t>Den reviderte europeiske sosialpakt</a:t>
            </a:r>
          </a:p>
          <a:p>
            <a:pPr marL="285750" indent="-285750">
              <a:buFont typeface="Arial" panose="020B0604020202020204" pitchFamily="34" charset="0"/>
              <a:buChar char="•"/>
            </a:pPr>
            <a:r>
              <a:rPr lang="nb-NO" sz="1400" i="1" dirty="0"/>
              <a:t>Artikkel 31 Rett til bolig: For å sikre en effektiv gjennomføring av retten til bolig forplikter partene seg til å treffe tiltak utformet for </a:t>
            </a:r>
            <a:r>
              <a:rPr lang="nb-NO" sz="1400" dirty="0"/>
              <a:t>1) å fremme adgang til bolig med en tilstrekkelig standard, </a:t>
            </a:r>
            <a:r>
              <a:rPr lang="nb-NO" sz="1400" i="1" dirty="0"/>
              <a:t>2) å hindre og redusere hjemløshet med sikte på å fjerne den gradvis, </a:t>
            </a:r>
            <a:r>
              <a:rPr lang="nb-NO" sz="1400" dirty="0"/>
              <a:t>3) å gjøre prisen på bolig tilgjengelig for dem som mangler tilstrekkelige ressurser. </a:t>
            </a:r>
          </a:p>
        </p:txBody>
      </p:sp>
      <p:sp>
        <p:nvSpPr>
          <p:cNvPr id="3" name="Plassholder for tekst 2">
            <a:extLst>
              <a:ext uri="{FF2B5EF4-FFF2-40B4-BE49-F238E27FC236}">
                <a16:creationId xmlns:a16="http://schemas.microsoft.com/office/drawing/2014/main" id="{CBB16A30-0837-44D3-A2A7-A0FC39355DE8}"/>
              </a:ext>
            </a:extLst>
          </p:cNvPr>
          <p:cNvSpPr>
            <a:spLocks noGrp="1"/>
          </p:cNvSpPr>
          <p:nvPr>
            <p:ph type="body" sz="quarter" idx="12"/>
          </p:nvPr>
        </p:nvSpPr>
        <p:spPr>
          <a:xfrm>
            <a:off x="6629081" y="1111877"/>
            <a:ext cx="4881551" cy="4144259"/>
          </a:xfrm>
        </p:spPr>
        <p:txBody>
          <a:bodyPr/>
          <a:lstStyle/>
          <a:p>
            <a:pPr marL="342900" indent="-342900">
              <a:buFont typeface="Arial" panose="020B0604020202020204" pitchFamily="34" charset="0"/>
              <a:buChar char="•"/>
            </a:pPr>
            <a:r>
              <a:rPr lang="nb-NO" dirty="0"/>
              <a:t>FN-konvensjon om rettigheter til mennesker med nedsatt funksjonsevne (CRPD)</a:t>
            </a:r>
          </a:p>
          <a:p>
            <a:pPr marL="342900" indent="-342900">
              <a:buFont typeface="Arial" panose="020B0604020202020204" pitchFamily="34" charset="0"/>
              <a:buChar char="•"/>
            </a:pPr>
            <a:r>
              <a:rPr lang="nb-NO" sz="1600" dirty="0"/>
              <a:t>Etter artikkel 19 bokstav a) er statene forpliktet til å sikre «at mennesker med nedsatt funksjonsevne har anledning til å velge bosted, og hvor og med hvem de vil bo, på lik linje med andre, og ikke må bo i en bestemt boform». </a:t>
            </a:r>
          </a:p>
          <a:p>
            <a:pPr marL="342900" indent="-342900">
              <a:buFont typeface="Arial" panose="020B0604020202020204" pitchFamily="34" charset="0"/>
              <a:buChar char="•"/>
            </a:pPr>
            <a:r>
              <a:rPr lang="nb-NO" dirty="0"/>
              <a:t>FNs barnekonvensjon</a:t>
            </a:r>
          </a:p>
          <a:p>
            <a:pPr marL="342900" indent="-342900">
              <a:buFont typeface="Arial" panose="020B0604020202020204" pitchFamily="34" charset="0"/>
              <a:buChar char="•"/>
            </a:pPr>
            <a:r>
              <a:rPr lang="nb-NO" sz="1600" dirty="0"/>
              <a:t>Etter artikkel 3 nr. 1, om at barnets beste skal være et grunnleggende hensyn ved alle handlinger som berører barn. </a:t>
            </a:r>
          </a:p>
          <a:p>
            <a:pPr marL="342900" indent="-342900">
              <a:buFont typeface="Arial" panose="020B0604020202020204" pitchFamily="34" charset="0"/>
              <a:buChar char="•"/>
            </a:pPr>
            <a:r>
              <a:rPr lang="nb-NO" dirty="0"/>
              <a:t>FNs </a:t>
            </a:r>
            <a:r>
              <a:rPr lang="nb-NO" dirty="0" err="1"/>
              <a:t>bærekraftsmål</a:t>
            </a:r>
            <a:endParaRPr lang="nb-NO" dirty="0"/>
          </a:p>
          <a:p>
            <a:pPr marL="342900" indent="-342900">
              <a:buFont typeface="Arial" panose="020B0604020202020204" pitchFamily="34" charset="0"/>
              <a:buChar char="•"/>
            </a:pPr>
            <a:r>
              <a:rPr lang="nb-NO" sz="1600" dirty="0" err="1"/>
              <a:t>Bærekraftsmål</a:t>
            </a:r>
            <a:r>
              <a:rPr lang="nb-NO" sz="1600" dirty="0"/>
              <a:t> 11 «innen 2030 [skal] sikre allmenn tilgang til tilfredsstillende og trygge boliger og grunnleggende tjenester til en overkommelig pris, og bedre forholdene i slumområder» </a:t>
            </a:r>
          </a:p>
          <a:p>
            <a:endParaRPr lang="nb-NO" dirty="0"/>
          </a:p>
        </p:txBody>
      </p:sp>
      <p:sp>
        <p:nvSpPr>
          <p:cNvPr id="4" name="Tittel 3">
            <a:extLst>
              <a:ext uri="{FF2B5EF4-FFF2-40B4-BE49-F238E27FC236}">
                <a16:creationId xmlns:a16="http://schemas.microsoft.com/office/drawing/2014/main" id="{5EEA85F8-1092-4A0A-BCE6-63890401B052}"/>
              </a:ext>
            </a:extLst>
          </p:cNvPr>
          <p:cNvSpPr>
            <a:spLocks noGrp="1"/>
          </p:cNvSpPr>
          <p:nvPr>
            <p:ph type="title"/>
          </p:nvPr>
        </p:nvSpPr>
        <p:spPr>
          <a:xfrm>
            <a:off x="1057541" y="369543"/>
            <a:ext cx="10080625" cy="1077209"/>
          </a:xfrm>
        </p:spPr>
        <p:txBody>
          <a:bodyPr/>
          <a:lstStyle/>
          <a:p>
            <a:r>
              <a:rPr lang="nb-NO" dirty="0"/>
              <a:t>Internasjonalt perspektiv</a:t>
            </a:r>
          </a:p>
        </p:txBody>
      </p:sp>
    </p:spTree>
    <p:extLst>
      <p:ext uri="{BB962C8B-B14F-4D97-AF65-F5344CB8AC3E}">
        <p14:creationId xmlns:p14="http://schemas.microsoft.com/office/powerpoint/2010/main" val="254685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CF7E6AD-E819-4F2B-B84A-486522165EA1}"/>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Hva er godt boligsosialt arbeid?</a:t>
            </a:r>
          </a:p>
          <a:p>
            <a:pPr marL="342900" indent="-342900">
              <a:buFont typeface="Arial" panose="020B0604020202020204" pitchFamily="34" charset="0"/>
              <a:buChar char="•"/>
            </a:pPr>
            <a:r>
              <a:rPr lang="nb-NO" dirty="0"/>
              <a:t>Hva skal kommunene gjøre?</a:t>
            </a:r>
          </a:p>
          <a:p>
            <a:pPr marL="342900" indent="-342900">
              <a:buFont typeface="Arial" panose="020B0604020202020204" pitchFamily="34" charset="0"/>
              <a:buChar char="•"/>
            </a:pPr>
            <a:r>
              <a:rPr lang="nb-NO" dirty="0"/>
              <a:t>Plikter?</a:t>
            </a:r>
          </a:p>
          <a:p>
            <a:pPr marL="342900" indent="-342900">
              <a:buFont typeface="Arial" panose="020B0604020202020204" pitchFamily="34" charset="0"/>
              <a:buChar char="•"/>
            </a:pPr>
            <a:r>
              <a:rPr lang="nb-NO" dirty="0"/>
              <a:t>Likeverdige tjenester?</a:t>
            </a:r>
          </a:p>
          <a:p>
            <a:pPr marL="342900" indent="-342900">
              <a:buFont typeface="Arial" panose="020B0604020202020204" pitchFamily="34" charset="0"/>
              <a:buChar char="•"/>
            </a:pPr>
            <a:r>
              <a:rPr lang="nb-NO" dirty="0"/>
              <a:t>Hva med brukerne?</a:t>
            </a:r>
          </a:p>
        </p:txBody>
      </p:sp>
      <p:sp>
        <p:nvSpPr>
          <p:cNvPr id="3" name="Plassholder for tekst 2">
            <a:extLst>
              <a:ext uri="{FF2B5EF4-FFF2-40B4-BE49-F238E27FC236}">
                <a16:creationId xmlns:a16="http://schemas.microsoft.com/office/drawing/2014/main" id="{37AA336C-37F6-4DBE-BB6B-C6B247006649}"/>
              </a:ext>
            </a:extLst>
          </p:cNvPr>
          <p:cNvSpPr>
            <a:spLocks noGrp="1"/>
          </p:cNvSpPr>
          <p:nvPr>
            <p:ph type="body" sz="quarter" idx="12"/>
          </p:nvPr>
        </p:nvSpPr>
        <p:spPr>
          <a:xfrm>
            <a:off x="5947234" y="2158799"/>
            <a:ext cx="5847201" cy="4144259"/>
          </a:xfrm>
        </p:spPr>
        <p:txBody>
          <a:bodyPr/>
          <a:lstStyle/>
          <a:p>
            <a:r>
              <a:rPr lang="nb-NO" i="1" dirty="0"/>
              <a:t>«Også innenfor boligpolitikken har man vært tilbakeholdne med å lovfeste oppgavene, selv om man har erkjent at lovhjemmel er nødvendig for å pålegge kommunene oppgaver. Lovfesting kunne også tjene andre formål, som å gi informasjon om kommunenes oppgaver og poengtere politiske mål. Det ser ikke ut til at retten til bolig etter ØSK art. 11 har vært trukket inn i diskusjonen. Hensynet til det kommunale selvstyret ser ut til å ha vært avgjørende for at det ikke er blitt noen videre lovfesting.»</a:t>
            </a:r>
          </a:p>
          <a:p>
            <a:r>
              <a:rPr lang="nb-NO" sz="1000" dirty="0"/>
              <a:t>Professor Inge Lorange Backer skriver i </a:t>
            </a:r>
            <a:r>
              <a:rPr lang="nb-NO" sz="1000" i="1" dirty="0"/>
              <a:t>Lov og lovgivning</a:t>
            </a:r>
            <a:r>
              <a:rPr lang="nb-NO" sz="1000" dirty="0"/>
              <a:t>, Oslo (2013) side 34 </a:t>
            </a:r>
            <a:r>
              <a:rPr lang="nb-NO" sz="1000" i="1" dirty="0"/>
              <a:t> </a:t>
            </a:r>
          </a:p>
        </p:txBody>
      </p:sp>
      <p:sp>
        <p:nvSpPr>
          <p:cNvPr id="4" name="Tittel 3">
            <a:extLst>
              <a:ext uri="{FF2B5EF4-FFF2-40B4-BE49-F238E27FC236}">
                <a16:creationId xmlns:a16="http://schemas.microsoft.com/office/drawing/2014/main" id="{73B6B434-F0BC-4A4E-8DDE-E2E3B60E4D1C}"/>
              </a:ext>
            </a:extLst>
          </p:cNvPr>
          <p:cNvSpPr>
            <a:spLocks noGrp="1"/>
          </p:cNvSpPr>
          <p:nvPr>
            <p:ph type="title"/>
          </p:nvPr>
        </p:nvSpPr>
        <p:spPr/>
        <p:txBody>
          <a:bodyPr/>
          <a:lstStyle/>
          <a:p>
            <a:r>
              <a:rPr lang="nb-NO" dirty="0"/>
              <a:t>Hva er problemet?</a:t>
            </a:r>
          </a:p>
        </p:txBody>
      </p:sp>
    </p:spTree>
    <p:extLst>
      <p:ext uri="{BB962C8B-B14F-4D97-AF65-F5344CB8AC3E}">
        <p14:creationId xmlns:p14="http://schemas.microsoft.com/office/powerpoint/2010/main" val="364121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2940EFE-7C41-4659-9566-5B1C67BACBAB}"/>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Dette vil bidra til å fremme det boligsosiale feltet som et viktig velferdsområde</a:t>
            </a:r>
          </a:p>
          <a:p>
            <a:pPr marL="342900" indent="-342900">
              <a:buFont typeface="Arial" panose="020B0604020202020204" pitchFamily="34" charset="0"/>
              <a:buChar char="•"/>
            </a:pPr>
            <a:r>
              <a:rPr lang="nb-NO" dirty="0"/>
              <a:t>Internasjonale forpliktelser på området innebærer videre at staten har et ansvar for at virkemidlene sikrer at brukerne i de ulike kommunene får et likeverdig tilbud</a:t>
            </a:r>
          </a:p>
          <a:p>
            <a:pPr marL="342900" indent="-342900">
              <a:buFont typeface="Arial" panose="020B0604020202020204" pitchFamily="34" charset="0"/>
              <a:buChar char="•"/>
            </a:pPr>
            <a:r>
              <a:rPr lang="nb-NO" dirty="0"/>
              <a:t>Vil gjøre at kommuner prioriterer tydelige, lovpålagte oppgaver fremfor andre oppgaver</a:t>
            </a:r>
          </a:p>
          <a:p>
            <a:pPr marL="342900" indent="-342900">
              <a:buFont typeface="Arial" panose="020B0604020202020204" pitchFamily="34" charset="0"/>
              <a:buChar char="•"/>
            </a:pPr>
            <a:r>
              <a:rPr lang="nb-NO" dirty="0"/>
              <a:t>Vil fremme likestilling og hindre diskriminering</a:t>
            </a:r>
          </a:p>
          <a:p>
            <a:pPr marL="342900" indent="-342900">
              <a:buFontTx/>
              <a:buChar char="-"/>
            </a:pPr>
            <a:endParaRPr lang="nb-NO" dirty="0"/>
          </a:p>
        </p:txBody>
      </p:sp>
      <p:sp>
        <p:nvSpPr>
          <p:cNvPr id="3" name="Plassholder for tekst 2">
            <a:extLst>
              <a:ext uri="{FF2B5EF4-FFF2-40B4-BE49-F238E27FC236}">
                <a16:creationId xmlns:a16="http://schemas.microsoft.com/office/drawing/2014/main" id="{5CF460B5-3FCB-49C1-BB09-9EAC0BD57007}"/>
              </a:ext>
            </a:extLst>
          </p:cNvPr>
          <p:cNvSpPr>
            <a:spLocks noGrp="1"/>
          </p:cNvSpPr>
          <p:nvPr>
            <p:ph type="body" sz="quarter" idx="12"/>
          </p:nvPr>
        </p:nvSpPr>
        <p:spPr/>
        <p:txBody>
          <a:bodyPr/>
          <a:lstStyle/>
          <a:p>
            <a:pPr marL="342900" indent="-342900">
              <a:buFont typeface="Arial" panose="020B0604020202020204" pitchFamily="34" charset="0"/>
              <a:buChar char="•"/>
            </a:pPr>
            <a:r>
              <a:rPr lang="nb-NO" dirty="0"/>
              <a:t>Et styrket lovverk vil gi tydeligere og mer forutsigbare rammer for hvilke plikter og hvilket nivå av innsats kommunene må legge ned i det boligsosiale arbeidet</a:t>
            </a:r>
          </a:p>
          <a:p>
            <a:pPr marL="342900" indent="-342900">
              <a:buFont typeface="Arial" panose="020B0604020202020204" pitchFamily="34" charset="0"/>
              <a:buChar char="•"/>
            </a:pPr>
            <a:r>
              <a:rPr lang="nb-NO" dirty="0"/>
              <a:t>Kommunene og brukerne får et regelverk som skal være lettere å forstå med hensyn til ansvar, plikter og rettigheter</a:t>
            </a:r>
          </a:p>
          <a:p>
            <a:pPr marL="342900" indent="-342900">
              <a:buFont typeface="Arial" panose="020B0604020202020204" pitchFamily="34" charset="0"/>
              <a:buChar char="•"/>
            </a:pPr>
            <a:r>
              <a:rPr lang="nb-NO" dirty="0"/>
              <a:t>Samtidig skal lovforslaget være i tråd med prinsippet om juridisk rammestyring… </a:t>
            </a:r>
          </a:p>
        </p:txBody>
      </p:sp>
      <p:sp>
        <p:nvSpPr>
          <p:cNvPr id="4" name="Tittel 3">
            <a:extLst>
              <a:ext uri="{FF2B5EF4-FFF2-40B4-BE49-F238E27FC236}">
                <a16:creationId xmlns:a16="http://schemas.microsoft.com/office/drawing/2014/main" id="{AEA85678-7BE3-48D7-82B5-67C1520FCE26}"/>
              </a:ext>
            </a:extLst>
          </p:cNvPr>
          <p:cNvSpPr>
            <a:spLocks noGrp="1"/>
          </p:cNvSpPr>
          <p:nvPr>
            <p:ph type="title"/>
          </p:nvPr>
        </p:nvSpPr>
        <p:spPr/>
        <p:txBody>
          <a:bodyPr/>
          <a:lstStyle/>
          <a:p>
            <a:r>
              <a:rPr lang="nb-NO" dirty="0"/>
              <a:t>Klargjøre og styrke kommunens ansvar på det boligsosiale feltet i en egen lov</a:t>
            </a:r>
            <a:br>
              <a:rPr lang="nb-NO" dirty="0"/>
            </a:br>
            <a:endParaRPr lang="nb-NO" sz="2000" dirty="0"/>
          </a:p>
        </p:txBody>
      </p:sp>
    </p:spTree>
    <p:extLst>
      <p:ext uri="{BB962C8B-B14F-4D97-AF65-F5344CB8AC3E}">
        <p14:creationId xmlns:p14="http://schemas.microsoft.com/office/powerpoint/2010/main" val="55476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B49BF1A-056B-4184-8198-7F63619749BB}"/>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klargjøre og presisere de pliktene som kommunene har i dag gjennom medvirkningsansvaret </a:t>
            </a:r>
          </a:p>
          <a:p>
            <a:pPr marL="1028700" lvl="1" indent="-342900"/>
            <a:r>
              <a:rPr lang="nb-NO" sz="1600" dirty="0"/>
              <a:t>Lovforslaget vil på enkelte punkter skjerpe kommunens ansvar, som ansvar for boligsosial planlegging, og visse krav til saksbehandling og klageadgang. </a:t>
            </a:r>
          </a:p>
          <a:p>
            <a:pPr marL="1028700" lvl="1" indent="-342900"/>
            <a:r>
              <a:rPr lang="nb-NO" sz="1600" dirty="0"/>
              <a:t>Lovforslaget gir ikke individuell rett til bolig, men presiserer at kommunen plikter å gi individuelt tilpasset bistand til de som er vanskeligstilt på boligmarkedet. </a:t>
            </a:r>
          </a:p>
          <a:p>
            <a:pPr marL="1028700" lvl="1" indent="-342900"/>
            <a:r>
              <a:rPr lang="nb-NO" sz="1600" dirty="0"/>
              <a:t>Forslaget inneholder ikke hjemmel for statlig tilsyn med kommunenes boligsosiale arbeid. </a:t>
            </a:r>
          </a:p>
        </p:txBody>
      </p:sp>
      <p:sp>
        <p:nvSpPr>
          <p:cNvPr id="3" name="Plassholder for tekst 2">
            <a:extLst>
              <a:ext uri="{FF2B5EF4-FFF2-40B4-BE49-F238E27FC236}">
                <a16:creationId xmlns:a16="http://schemas.microsoft.com/office/drawing/2014/main" id="{E65D2DAC-7A34-488B-BA6D-8EA4FEE337BC}"/>
              </a:ext>
            </a:extLst>
          </p:cNvPr>
          <p:cNvSpPr>
            <a:spLocks noGrp="1"/>
          </p:cNvSpPr>
          <p:nvPr>
            <p:ph type="body" sz="quarter" idx="12"/>
          </p:nvPr>
        </p:nvSpPr>
        <p:spPr/>
        <p:txBody>
          <a:bodyPr/>
          <a:lstStyle/>
          <a:p>
            <a:pPr marL="342900" indent="-342900">
              <a:buFont typeface="Arial" panose="020B0604020202020204" pitchFamily="34" charset="0"/>
              <a:buChar char="•"/>
            </a:pPr>
            <a:r>
              <a:rPr lang="nb-NO" dirty="0"/>
              <a:t>Skjerping av kommunens plikt til boligsosial planlegging</a:t>
            </a:r>
          </a:p>
          <a:p>
            <a:pPr marL="800100" lvl="1" indent="-342900">
              <a:buFont typeface="Arial" panose="020B0604020202020204" pitchFamily="34" charset="0"/>
              <a:buChar char="•"/>
            </a:pPr>
            <a:r>
              <a:rPr lang="nb-NO" sz="1600" dirty="0"/>
              <a:t>En slik styrking av kommunens plikter er nødvendig for å nå nasjonale mål om et mer likeverdig tilbud til vanskeligstilte på boligmarkedet. </a:t>
            </a:r>
          </a:p>
          <a:p>
            <a:pPr marL="342900" indent="-342900">
              <a:buFont typeface="Arial" panose="020B0604020202020204" pitchFamily="34" charset="0"/>
              <a:buChar char="•"/>
            </a:pPr>
            <a:r>
              <a:rPr lang="nb-NO" dirty="0"/>
              <a:t>Presiserer at kommunen skal gi individuelt tilpasset bistand til vanskeligstilte på boligmarkedet, og gi eksempler på hva slik bistand kan bestå i  </a:t>
            </a:r>
          </a:p>
          <a:p>
            <a:pPr marL="342900" indent="-342900">
              <a:buFont typeface="Arial" panose="020B0604020202020204" pitchFamily="34" charset="0"/>
              <a:buChar char="•"/>
            </a:pPr>
            <a:r>
              <a:rPr lang="nb-NO" dirty="0"/>
              <a:t>Regler knyttet til saksbehandling, klage og tilsyn -&gt; rettsikkerhet</a:t>
            </a:r>
          </a:p>
        </p:txBody>
      </p:sp>
      <p:sp>
        <p:nvSpPr>
          <p:cNvPr id="4" name="Tittel 3">
            <a:extLst>
              <a:ext uri="{FF2B5EF4-FFF2-40B4-BE49-F238E27FC236}">
                <a16:creationId xmlns:a16="http://schemas.microsoft.com/office/drawing/2014/main" id="{58063EB6-350B-4FE2-8F2F-242690A00D48}"/>
              </a:ext>
            </a:extLst>
          </p:cNvPr>
          <p:cNvSpPr>
            <a:spLocks noGrp="1"/>
          </p:cNvSpPr>
          <p:nvPr>
            <p:ph type="title"/>
          </p:nvPr>
        </p:nvSpPr>
        <p:spPr/>
        <p:txBody>
          <a:bodyPr/>
          <a:lstStyle/>
          <a:p>
            <a:r>
              <a:rPr lang="nb-NO" dirty="0"/>
              <a:t>Hovedinnholdet</a:t>
            </a:r>
          </a:p>
        </p:txBody>
      </p:sp>
    </p:spTree>
    <p:extLst>
      <p:ext uri="{BB962C8B-B14F-4D97-AF65-F5344CB8AC3E}">
        <p14:creationId xmlns:p14="http://schemas.microsoft.com/office/powerpoint/2010/main" val="111793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624F547-0B7C-4CAE-BA8F-48C889BF1A86}"/>
              </a:ext>
            </a:extLst>
          </p:cNvPr>
          <p:cNvSpPr>
            <a:spLocks noGrp="1"/>
          </p:cNvSpPr>
          <p:nvPr>
            <p:ph type="body" sz="quarter" idx="11"/>
          </p:nvPr>
        </p:nvSpPr>
        <p:spPr/>
        <p:txBody>
          <a:bodyPr/>
          <a:lstStyle/>
          <a:p>
            <a:pPr marL="342900" indent="-342900">
              <a:buFont typeface="Arial" panose="020B0604020202020204" pitchFamily="34" charset="0"/>
              <a:buChar char="•"/>
            </a:pPr>
            <a:r>
              <a:rPr lang="nb-NO" dirty="0"/>
              <a:t>Lovens formål</a:t>
            </a:r>
          </a:p>
          <a:p>
            <a:pPr marL="342900" indent="-342900">
              <a:buFont typeface="Arial" panose="020B0604020202020204" pitchFamily="34" charset="0"/>
              <a:buChar char="•"/>
            </a:pPr>
            <a:r>
              <a:rPr lang="nb-NO" dirty="0"/>
              <a:t>Virkeområde</a:t>
            </a:r>
          </a:p>
          <a:p>
            <a:pPr marL="342900" indent="-342900">
              <a:buFont typeface="Arial" panose="020B0604020202020204" pitchFamily="34" charset="0"/>
              <a:buChar char="•"/>
            </a:pPr>
            <a:r>
              <a:rPr lang="nb-NO" dirty="0"/>
              <a:t>Definisjoner</a:t>
            </a:r>
          </a:p>
          <a:p>
            <a:pPr marL="342900" indent="-342900">
              <a:buFont typeface="Arial" panose="020B0604020202020204" pitchFamily="34" charset="0"/>
              <a:buChar char="•"/>
            </a:pPr>
            <a:r>
              <a:rPr lang="nb-NO" dirty="0"/>
              <a:t>Kommunens ansvar for organisering og planlegging</a:t>
            </a:r>
          </a:p>
          <a:p>
            <a:pPr marL="342900" indent="-342900">
              <a:buFont typeface="Arial" panose="020B0604020202020204" pitchFamily="34" charset="0"/>
              <a:buChar char="•"/>
            </a:pPr>
            <a:r>
              <a:rPr lang="nb-NO" dirty="0"/>
              <a:t>Kommunens plikt til…</a:t>
            </a:r>
          </a:p>
          <a:p>
            <a:pPr marL="342900" indent="-342900">
              <a:buFont typeface="Arial" panose="020B0604020202020204" pitchFamily="34" charset="0"/>
              <a:buChar char="•"/>
            </a:pPr>
            <a:r>
              <a:rPr lang="nb-NO" dirty="0"/>
              <a:t>Saksbehandling</a:t>
            </a:r>
          </a:p>
          <a:p>
            <a:pPr marL="342900" indent="-342900">
              <a:buFont typeface="Arial" panose="020B0604020202020204" pitchFamily="34" charset="0"/>
              <a:buChar char="•"/>
            </a:pPr>
            <a:r>
              <a:rPr lang="nb-NO" dirty="0"/>
              <a:t>Klage</a:t>
            </a:r>
          </a:p>
          <a:p>
            <a:pPr marL="342900" indent="-342900">
              <a:buFont typeface="Arial" panose="020B0604020202020204" pitchFamily="34" charset="0"/>
              <a:buChar char="•"/>
            </a:pPr>
            <a:r>
              <a:rPr lang="nb-NO" dirty="0"/>
              <a:t>Innhenting og behandling av personopplysninger</a:t>
            </a:r>
          </a:p>
          <a:p>
            <a:pPr marL="342900" indent="-342900">
              <a:buFont typeface="Arial" panose="020B0604020202020204" pitchFamily="34" charset="0"/>
              <a:buChar char="•"/>
            </a:pPr>
            <a:endParaRPr lang="nb-NO" dirty="0"/>
          </a:p>
          <a:p>
            <a:endParaRPr lang="nb-NO" dirty="0"/>
          </a:p>
        </p:txBody>
      </p:sp>
      <p:sp>
        <p:nvSpPr>
          <p:cNvPr id="3" name="Plassholder for tekst 2">
            <a:extLst>
              <a:ext uri="{FF2B5EF4-FFF2-40B4-BE49-F238E27FC236}">
                <a16:creationId xmlns:a16="http://schemas.microsoft.com/office/drawing/2014/main" id="{A46FBCF0-6A07-41AE-A855-05A5679EEB7C}"/>
              </a:ext>
            </a:extLst>
          </p:cNvPr>
          <p:cNvSpPr>
            <a:spLocks noGrp="1"/>
          </p:cNvSpPr>
          <p:nvPr>
            <p:ph type="body" sz="quarter" idx="12"/>
          </p:nvPr>
        </p:nvSpPr>
        <p:spPr>
          <a:xfrm>
            <a:off x="6244768" y="2158799"/>
            <a:ext cx="5271371" cy="4144259"/>
          </a:xfrm>
        </p:spPr>
        <p:txBody>
          <a:bodyPr/>
          <a:lstStyle/>
          <a:p>
            <a:pPr marL="342900" indent="-342900">
              <a:buFont typeface="Arial" panose="020B0604020202020204" pitchFamily="34" charset="0"/>
              <a:buChar char="•"/>
            </a:pPr>
            <a:r>
              <a:rPr lang="nb-NO" dirty="0"/>
              <a:t>Endring/oppheving i andre lover:</a:t>
            </a:r>
          </a:p>
          <a:p>
            <a:pPr marL="800100" lvl="1" indent="-342900">
              <a:buFont typeface="Arial" panose="020B0604020202020204" pitchFamily="34" charset="0"/>
              <a:buChar char="•"/>
            </a:pPr>
            <a:r>
              <a:rPr lang="nb-NO" dirty="0"/>
              <a:t>Sosialtjenesteloven § 15 </a:t>
            </a:r>
          </a:p>
          <a:p>
            <a:pPr marL="800100" lvl="1" indent="-342900">
              <a:buFont typeface="Arial" panose="020B0604020202020204" pitchFamily="34" charset="0"/>
              <a:buChar char="•"/>
            </a:pPr>
            <a:r>
              <a:rPr lang="nb-NO" dirty="0"/>
              <a:t>Helse- og omsorgstjenesteloven § 3-7</a:t>
            </a:r>
          </a:p>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sp>
        <p:nvSpPr>
          <p:cNvPr id="4" name="Tittel 3">
            <a:extLst>
              <a:ext uri="{FF2B5EF4-FFF2-40B4-BE49-F238E27FC236}">
                <a16:creationId xmlns:a16="http://schemas.microsoft.com/office/drawing/2014/main" id="{F2EB3809-8C66-4D80-90CD-105E27F820CF}"/>
              </a:ext>
            </a:extLst>
          </p:cNvPr>
          <p:cNvSpPr>
            <a:spLocks noGrp="1"/>
          </p:cNvSpPr>
          <p:nvPr>
            <p:ph type="title"/>
          </p:nvPr>
        </p:nvSpPr>
        <p:spPr/>
        <p:txBody>
          <a:bodyPr/>
          <a:lstStyle/>
          <a:p>
            <a:r>
              <a:rPr lang="nb-NO" dirty="0"/>
              <a:t>Selve forslaget til lov</a:t>
            </a:r>
          </a:p>
        </p:txBody>
      </p:sp>
    </p:spTree>
    <p:extLst>
      <p:ext uri="{BB962C8B-B14F-4D97-AF65-F5344CB8AC3E}">
        <p14:creationId xmlns:p14="http://schemas.microsoft.com/office/powerpoint/2010/main" val="170372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6F07A83-0390-4C3E-A6C0-E0C5C41E546A}"/>
              </a:ext>
            </a:extLst>
          </p:cNvPr>
          <p:cNvSpPr>
            <a:spLocks noGrp="1"/>
          </p:cNvSpPr>
          <p:nvPr>
            <p:ph type="body" sz="quarter" idx="11"/>
          </p:nvPr>
        </p:nvSpPr>
        <p:spPr>
          <a:xfrm>
            <a:off x="906921" y="1077209"/>
            <a:ext cx="4889693" cy="4981552"/>
          </a:xfrm>
        </p:spPr>
        <p:txBody>
          <a:bodyPr/>
          <a:lstStyle/>
          <a:p>
            <a:pPr marL="342900" indent="-342900">
              <a:buFont typeface="Arial" panose="020B0604020202020204" pitchFamily="34" charset="0"/>
              <a:buChar char="•"/>
            </a:pPr>
            <a:r>
              <a:rPr lang="nb-NO" dirty="0"/>
              <a:t>En vellykket implementering av loven innebærer at kommunene får tilgang til det materialet de trenger for å følge opp pliktene som gis i loven. Det gjelder blant annet kravene til planlegging. Kravene til oversikt over behovet for både ordinære og tilpassede boliger for vanskeligstilte på boligmarkedet, betinger at kommunene har statistikk og annet materiale som er nødvendig for å få denne oversikten. </a:t>
            </a:r>
          </a:p>
          <a:p>
            <a:pPr marL="342900" indent="-342900">
              <a:buFont typeface="Arial" panose="020B0604020202020204" pitchFamily="34" charset="0"/>
              <a:buChar char="•"/>
            </a:pPr>
            <a:r>
              <a:rPr lang="nb-NO" dirty="0"/>
              <a:t>Statlige aktører samarbeider på tvers av sektorer for å sikre at det boligsosiale arbeidet er helhetlig og samordnet gjennom strategien </a:t>
            </a:r>
            <a:r>
              <a:rPr lang="nb-NO" i="1" dirty="0"/>
              <a:t>Bolig for velferd </a:t>
            </a:r>
            <a:endParaRPr lang="nb-NO" sz="1600" dirty="0"/>
          </a:p>
          <a:p>
            <a:pPr marL="342900" indent="-342900">
              <a:buFont typeface="Arial" panose="020B0604020202020204" pitchFamily="34" charset="0"/>
              <a:buChar char="•"/>
            </a:pPr>
            <a:endParaRPr lang="nb-NO" dirty="0"/>
          </a:p>
        </p:txBody>
      </p:sp>
      <p:sp>
        <p:nvSpPr>
          <p:cNvPr id="3" name="Plassholder for tekst 2">
            <a:extLst>
              <a:ext uri="{FF2B5EF4-FFF2-40B4-BE49-F238E27FC236}">
                <a16:creationId xmlns:a16="http://schemas.microsoft.com/office/drawing/2014/main" id="{05C7A71E-FB8D-4F14-A883-92C23EE74A2A}"/>
              </a:ext>
            </a:extLst>
          </p:cNvPr>
          <p:cNvSpPr>
            <a:spLocks noGrp="1"/>
          </p:cNvSpPr>
          <p:nvPr>
            <p:ph type="body" sz="quarter" idx="12"/>
          </p:nvPr>
        </p:nvSpPr>
        <p:spPr>
          <a:xfrm>
            <a:off x="6395388" y="1077209"/>
            <a:ext cx="4881551" cy="6985433"/>
          </a:xfrm>
        </p:spPr>
        <p:txBody>
          <a:bodyPr/>
          <a:lstStyle/>
          <a:p>
            <a:pPr marL="342900" indent="-342900">
              <a:buFont typeface="Arial" panose="020B0604020202020204" pitchFamily="34" charset="0"/>
              <a:buChar char="•"/>
            </a:pPr>
            <a:r>
              <a:rPr lang="nb-NO" sz="1800" dirty="0"/>
              <a:t>Husbanken skal i større grad innhente og behandle data og gjøre analyser som gir bedre innsikt i utviklingen og sammensetningen av utsatte grupper på boligmarkedet – både lokalt og nasjonalt. Dette omfatter både hva som er utfordringene og hvilke faktorer som gjør at folk blir vanskeligstilte. Kommunene har også behov for mer dokumentasjon av effekter av ulike tiltak. Husbanken skal fortsatt dokumentere verktøy og metoder for godt boligsosialt arbeid, og tilpasse dette i tråd med de nye bestemmelsene. Husbankens kompetanseplan skal bidra til utvikling av metoder og modeller for å løse de mer komplekse problemstillingene, som for eksempel å sikre helhetlige tjenester for dem med sammensatte boligbehov og det å ta boligsosiale hensyn i planleggingen. </a:t>
            </a:r>
          </a:p>
        </p:txBody>
      </p:sp>
      <p:sp>
        <p:nvSpPr>
          <p:cNvPr id="4" name="Tittel 3">
            <a:extLst>
              <a:ext uri="{FF2B5EF4-FFF2-40B4-BE49-F238E27FC236}">
                <a16:creationId xmlns:a16="http://schemas.microsoft.com/office/drawing/2014/main" id="{B95E3484-330C-4145-A2ED-428E51F5D8FD}"/>
              </a:ext>
            </a:extLst>
          </p:cNvPr>
          <p:cNvSpPr>
            <a:spLocks noGrp="1"/>
          </p:cNvSpPr>
          <p:nvPr>
            <p:ph type="title"/>
          </p:nvPr>
        </p:nvSpPr>
        <p:spPr>
          <a:xfrm>
            <a:off x="906921" y="0"/>
            <a:ext cx="10080625" cy="1077209"/>
          </a:xfrm>
        </p:spPr>
        <p:txBody>
          <a:bodyPr/>
          <a:lstStyle/>
          <a:p>
            <a:r>
              <a:rPr lang="nb-NO" dirty="0"/>
              <a:t>Hvordan skal vi lykkes?</a:t>
            </a:r>
          </a:p>
        </p:txBody>
      </p:sp>
    </p:spTree>
    <p:extLst>
      <p:ext uri="{BB962C8B-B14F-4D97-AF65-F5344CB8AC3E}">
        <p14:creationId xmlns:p14="http://schemas.microsoft.com/office/powerpoint/2010/main" val="4061146891"/>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1509B561-6692-4804-B8F2-318794FC4FBC}" vid="{93EB7BA6-A2C4-4394-9A18-821653C29F5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sfov-powerpointmal</Template>
  <TotalTime>6235</TotalTime>
  <Words>2841</Words>
  <Application>Microsoft Office PowerPoint</Application>
  <PresentationFormat>Widescreen</PresentationFormat>
  <Paragraphs>128</Paragraphs>
  <Slides>8</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8</vt:i4>
      </vt:variant>
    </vt:vector>
  </HeadingPairs>
  <TitlesOfParts>
    <vt:vector size="14" baseType="lpstr">
      <vt:lpstr>Arial</vt:lpstr>
      <vt:lpstr>Calibri</vt:lpstr>
      <vt:lpstr>Open Sans</vt:lpstr>
      <vt:lpstr>Open Sans Light</vt:lpstr>
      <vt:lpstr>Open Sans SemiBold</vt:lpstr>
      <vt:lpstr>Office-tema</vt:lpstr>
      <vt:lpstr>PowerPoint-presentasjon</vt:lpstr>
      <vt:lpstr>Situasjonen i dag:</vt:lpstr>
      <vt:lpstr>Internasjonalt perspektiv</vt:lpstr>
      <vt:lpstr>Hva er problemet?</vt:lpstr>
      <vt:lpstr>Klargjøre og styrke kommunens ansvar på det boligsosiale feltet i en egen lov </vt:lpstr>
      <vt:lpstr>Hovedinnholdet</vt:lpstr>
      <vt:lpstr>Selve forslaget til lov</vt:lpstr>
      <vt:lpstr>Hvordan skal vi lykkes?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Øren, Hallvard</dc:creator>
  <cp:lastModifiedBy>Øren, Hallvard</cp:lastModifiedBy>
  <cp:revision>13</cp:revision>
  <dcterms:created xsi:type="dcterms:W3CDTF">2021-01-28T15:18:42Z</dcterms:created>
  <dcterms:modified xsi:type="dcterms:W3CDTF">2023-05-23T11:01:30Z</dcterms:modified>
</cp:coreProperties>
</file>