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60" r:id="rId2"/>
    <p:sldId id="262" r:id="rId3"/>
    <p:sldId id="286" r:id="rId4"/>
    <p:sldId id="287" r:id="rId5"/>
    <p:sldId id="261" r:id="rId6"/>
    <p:sldId id="277" r:id="rId7"/>
    <p:sldId id="263" r:id="rId8"/>
    <p:sldId id="264" r:id="rId9"/>
    <p:sldId id="266" r:id="rId10"/>
    <p:sldId id="283" r:id="rId11"/>
    <p:sldId id="269" r:id="rId12"/>
    <p:sldId id="278" r:id="rId13"/>
    <p:sldId id="271" r:id="rId14"/>
    <p:sldId id="281" r:id="rId15"/>
    <p:sldId id="275" r:id="rId16"/>
    <p:sldId id="282" r:id="rId17"/>
    <p:sldId id="284" r:id="rId18"/>
    <p:sldId id="274" r:id="rId19"/>
    <p:sldId id="272" r:id="rId20"/>
    <p:sldId id="279" r:id="rId21"/>
    <p:sldId id="273" r:id="rId22"/>
    <p:sldId id="285" r:id="rId23"/>
    <p:sldId id="288" r:id="rId24"/>
    <p:sldId id="289" r:id="rId25"/>
    <p:sldId id="302" r:id="rId26"/>
    <p:sldId id="301" r:id="rId27"/>
    <p:sldId id="303" r:id="rId28"/>
    <p:sldId id="305" r:id="rId29"/>
    <p:sldId id="306" r:id="rId30"/>
    <p:sldId id="290" r:id="rId31"/>
    <p:sldId id="291" r:id="rId32"/>
    <p:sldId id="292" r:id="rId33"/>
    <p:sldId id="293" r:id="rId34"/>
    <p:sldId id="294" r:id="rId35"/>
    <p:sldId id="295" r:id="rId36"/>
    <p:sldId id="296" r:id="rId37"/>
    <p:sldId id="307" r:id="rId38"/>
  </p:sldIdLst>
  <p:sldSz cx="12192000" cy="6858000"/>
  <p:notesSz cx="6735763" cy="9866313"/>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tt, Fakra" initials="BF" lastIdx="2" clrIdx="0">
    <p:extLst>
      <p:ext uri="{19B8F6BF-5375-455C-9EA6-DF929625EA0E}">
        <p15:presenceInfo xmlns:p15="http://schemas.microsoft.com/office/powerpoint/2012/main" userId="S::fmoafbu@fylkesmannen.no::ec05382a-294e-4caf-b10b-51e6abf607d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FE2"/>
    <a:srgbClr val="FF99CC"/>
    <a:srgbClr val="FFFF66"/>
    <a:srgbClr val="FFFF99"/>
    <a:srgbClr val="FF9933"/>
    <a:srgbClr val="00CEDE"/>
    <a:srgbClr val="0DEEFF"/>
    <a:srgbClr val="CCECFF"/>
    <a:srgbClr val="00244E"/>
    <a:srgbClr val="DD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76223" autoAdjust="0"/>
  </p:normalViewPr>
  <p:slideViewPr>
    <p:cSldViewPr snapToGrid="0">
      <p:cViewPr varScale="1">
        <p:scale>
          <a:sx n="111" d="100"/>
          <a:sy n="111" d="100"/>
        </p:scale>
        <p:origin x="534"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'Ark1'!$C$41</c:f>
              <c:strCache>
                <c:ptCount val="1"/>
                <c:pt idx="0">
                  <c:v>09.12.22</c:v>
                </c:pt>
              </c:strCache>
            </c:strRef>
          </c:tx>
          <c:spPr>
            <a:solidFill>
              <a:srgbClr val="00ADBA">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2">
                        <a:lumMod val="90000"/>
                        <a:lumOff val="10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'Ark1'!$B$42</c:f>
              <c:strCache>
                <c:ptCount val="1"/>
                <c:pt idx="0">
                  <c:v>Samlet antall tilsyn</c:v>
                </c:pt>
              </c:strCache>
            </c:strRef>
          </c:cat>
          <c:val>
            <c:numRef>
              <c:f>'Ark1'!$C$42</c:f>
              <c:numCache>
                <c:formatCode>General</c:formatCode>
                <c:ptCount val="1"/>
                <c:pt idx="0">
                  <c:v>128</c:v>
                </c:pt>
              </c:numCache>
            </c:numRef>
          </c:val>
          <c:extLst>
            <c:ext xmlns:c16="http://schemas.microsoft.com/office/drawing/2014/chart" uri="{C3380CC4-5D6E-409C-BE32-E72D297353CC}">
              <c16:uniqueId val="{00000000-6D40-4D5E-9EBD-4B0E3D904D93}"/>
            </c:ext>
          </c:extLst>
        </c:ser>
        <c:ser>
          <c:idx val="1"/>
          <c:order val="1"/>
          <c:tx>
            <c:strRef>
              <c:f>'Ark1'!$D$41</c:f>
              <c:strCache>
                <c:ptCount val="1"/>
                <c:pt idx="0">
                  <c:v>22.12.22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2">
                        <a:lumMod val="90000"/>
                        <a:lumOff val="10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'Ark1'!$B$42</c:f>
              <c:strCache>
                <c:ptCount val="1"/>
                <c:pt idx="0">
                  <c:v>Samlet antall tilsyn</c:v>
                </c:pt>
              </c:strCache>
            </c:strRef>
          </c:cat>
          <c:val>
            <c:numRef>
              <c:f>'Ark1'!$D$42</c:f>
              <c:numCache>
                <c:formatCode>General</c:formatCode>
                <c:ptCount val="1"/>
                <c:pt idx="0">
                  <c:v>162</c:v>
                </c:pt>
              </c:numCache>
            </c:numRef>
          </c:val>
          <c:extLst>
            <c:ext xmlns:c16="http://schemas.microsoft.com/office/drawing/2014/chart" uri="{C3380CC4-5D6E-409C-BE32-E72D297353CC}">
              <c16:uniqueId val="{00000001-6D40-4D5E-9EBD-4B0E3D904D93}"/>
            </c:ext>
          </c:extLst>
        </c:ser>
        <c:ser>
          <c:idx val="2"/>
          <c:order val="2"/>
          <c:tx>
            <c:strRef>
              <c:f>'Ark1'!$E$41</c:f>
              <c:strCache>
                <c:ptCount val="1"/>
                <c:pt idx="0">
                  <c:v>24.02.23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2">
                        <a:lumMod val="90000"/>
                        <a:lumOff val="10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'Ark1'!$B$42</c:f>
              <c:strCache>
                <c:ptCount val="1"/>
                <c:pt idx="0">
                  <c:v>Samlet antall tilsyn</c:v>
                </c:pt>
              </c:strCache>
            </c:strRef>
          </c:cat>
          <c:val>
            <c:numRef>
              <c:f>'Ark1'!$E$42</c:f>
              <c:numCache>
                <c:formatCode>General</c:formatCode>
                <c:ptCount val="1"/>
                <c:pt idx="0">
                  <c:v>180</c:v>
                </c:pt>
              </c:numCache>
            </c:numRef>
          </c:val>
          <c:extLst>
            <c:ext xmlns:c16="http://schemas.microsoft.com/office/drawing/2014/chart" uri="{C3380CC4-5D6E-409C-BE32-E72D297353CC}">
              <c16:uniqueId val="{00000002-6D40-4D5E-9EBD-4B0E3D904D93}"/>
            </c:ext>
          </c:extLst>
        </c:ser>
        <c:ser>
          <c:idx val="3"/>
          <c:order val="3"/>
          <c:tx>
            <c:strRef>
              <c:f>'Ark1'!$F$41</c:f>
              <c:strCache>
                <c:ptCount val="1"/>
                <c:pt idx="0">
                  <c:v>08.05.23</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2">
                        <a:lumMod val="90000"/>
                        <a:lumOff val="10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'Ark1'!$B$42</c:f>
              <c:strCache>
                <c:ptCount val="1"/>
                <c:pt idx="0">
                  <c:v>Samlet antall tilsyn</c:v>
                </c:pt>
              </c:strCache>
            </c:strRef>
          </c:cat>
          <c:val>
            <c:numRef>
              <c:f>'Ark1'!$F$42</c:f>
              <c:numCache>
                <c:formatCode>General</c:formatCode>
                <c:ptCount val="1"/>
                <c:pt idx="0">
                  <c:v>204</c:v>
                </c:pt>
              </c:numCache>
            </c:numRef>
          </c:val>
          <c:extLst>
            <c:ext xmlns:c16="http://schemas.microsoft.com/office/drawing/2014/chart" uri="{C3380CC4-5D6E-409C-BE32-E72D297353CC}">
              <c16:uniqueId val="{00000003-6D40-4D5E-9EBD-4B0E3D904D93}"/>
            </c:ext>
          </c:extLst>
        </c:ser>
        <c:ser>
          <c:idx val="4"/>
          <c:order val="4"/>
          <c:tx>
            <c:strRef>
              <c:f>'Ark1'!$G$41</c:f>
              <c:strCache>
                <c:ptCount val="1"/>
                <c:pt idx="0">
                  <c:v>03.11.23</c:v>
                </c:pt>
              </c:strCache>
            </c:strRef>
          </c:tx>
          <c:spPr>
            <a:solidFill>
              <a:srgbClr val="C90B1C">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2">
                        <a:lumMod val="90000"/>
                        <a:lumOff val="10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'Ark1'!$B$42</c:f>
              <c:strCache>
                <c:ptCount val="1"/>
                <c:pt idx="0">
                  <c:v>Samlet antall tilsyn</c:v>
                </c:pt>
              </c:strCache>
            </c:strRef>
          </c:cat>
          <c:val>
            <c:numRef>
              <c:f>'Ark1'!$G$42</c:f>
              <c:numCache>
                <c:formatCode>General</c:formatCode>
                <c:ptCount val="1"/>
                <c:pt idx="0">
                  <c:v>331</c:v>
                </c:pt>
              </c:numCache>
            </c:numRef>
          </c:val>
          <c:extLst>
            <c:ext xmlns:c16="http://schemas.microsoft.com/office/drawing/2014/chart" uri="{C3380CC4-5D6E-409C-BE32-E72D297353CC}">
              <c16:uniqueId val="{00000004-6D40-4D5E-9EBD-4B0E3D904D93}"/>
            </c:ext>
          </c:extLst>
        </c:ser>
        <c:dLbls>
          <c:dLblPos val="outEnd"/>
          <c:showLegendKey val="0"/>
          <c:showVal val="1"/>
          <c:showCatName val="0"/>
          <c:showSerName val="0"/>
          <c:showPercent val="0"/>
          <c:showBubbleSize val="0"/>
        </c:dLbls>
        <c:gapWidth val="219"/>
        <c:overlap val="-27"/>
        <c:axId val="759304064"/>
        <c:axId val="759303344"/>
      </c:barChart>
      <c:catAx>
        <c:axId val="759304064"/>
        <c:scaling>
          <c:orientation val="minMax"/>
        </c:scaling>
        <c:delete val="1"/>
        <c:axPos val="b"/>
        <c:numFmt formatCode="General" sourceLinked="1"/>
        <c:majorTickMark val="none"/>
        <c:minorTickMark val="none"/>
        <c:tickLblPos val="nextTo"/>
        <c:crossAx val="759303344"/>
        <c:crosses val="autoZero"/>
        <c:auto val="1"/>
        <c:lblAlgn val="ctr"/>
        <c:lblOffset val="100"/>
        <c:noMultiLvlLbl val="0"/>
      </c:catAx>
      <c:valAx>
        <c:axId val="759303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b-NO"/>
          </a:p>
        </c:txPr>
        <c:crossAx val="759304064"/>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solidFill>
                <a:latin typeface="+mn-lt"/>
                <a:ea typeface="+mn-ea"/>
                <a:cs typeface="+mn-cs"/>
              </a:defRPr>
            </a:pPr>
            <a:r>
              <a:rPr lang="nb-NO" sz="2400" b="1">
                <a:solidFill>
                  <a:schemeClr val="tx1"/>
                </a:solidFill>
              </a:rPr>
              <a:t>Statsetater</a:t>
            </a:r>
            <a:r>
              <a:rPr lang="nb-NO" sz="2400" b="1" baseline="0">
                <a:solidFill>
                  <a:schemeClr val="tx1"/>
                </a:solidFill>
              </a:rPr>
              <a:t> inkl. SFOV</a:t>
            </a:r>
            <a:endParaRPr lang="nb-NO" sz="2400" b="1">
              <a:solidFill>
                <a:schemeClr val="tx1"/>
              </a:solidFill>
            </a:endParaRP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solidFill>
              <a:latin typeface="+mn-lt"/>
              <a:ea typeface="+mn-ea"/>
              <a:cs typeface="+mn-cs"/>
            </a:defRPr>
          </a:pPr>
          <a:endParaRPr lang="nb-NO"/>
        </a:p>
      </c:txPr>
    </c:title>
    <c:autoTitleDeleted val="0"/>
    <c:plotArea>
      <c:layout/>
      <c:barChart>
        <c:barDir val="bar"/>
        <c:grouping val="clustered"/>
        <c:varyColors val="0"/>
        <c:ser>
          <c:idx val="0"/>
          <c:order val="0"/>
          <c:tx>
            <c:strRef>
              <c:f>'Ark1'!$C$4</c:f>
              <c:strCache>
                <c:ptCount val="1"/>
                <c:pt idx="0">
                  <c:v>09.12.22</c:v>
                </c:pt>
              </c:strCache>
            </c:strRef>
          </c:tx>
          <c:spPr>
            <a:solidFill>
              <a:schemeClr val="accent1">
                <a:lumMod val="75000"/>
              </a:schemeClr>
            </a:solidFill>
            <a:ln>
              <a:noFill/>
            </a:ln>
            <a:effectLst/>
          </c:spPr>
          <c:invertIfNegative val="0"/>
          <c:cat>
            <c:strRef>
              <c:f>'Ark1'!$B$5:$B$12</c:f>
              <c:strCache>
                <c:ptCount val="8"/>
                <c:pt idx="0">
                  <c:v>Kartverket</c:v>
                </c:pt>
                <c:pt idx="1">
                  <c:v>Kystverket</c:v>
                </c:pt>
                <c:pt idx="2">
                  <c:v>Arkivverket</c:v>
                </c:pt>
                <c:pt idx="3">
                  <c:v>Arbeidstilsynet</c:v>
                </c:pt>
                <c:pt idx="4">
                  <c:v>Mattilsynet</c:v>
                </c:pt>
                <c:pt idx="5">
                  <c:v>Datatilsynet </c:v>
                </c:pt>
                <c:pt idx="6">
                  <c:v>DSB</c:v>
                </c:pt>
                <c:pt idx="7">
                  <c:v>SFOV (K +FK)</c:v>
                </c:pt>
              </c:strCache>
            </c:strRef>
          </c:cat>
          <c:val>
            <c:numRef>
              <c:f>'Ark1'!$C$5:$C$12</c:f>
              <c:numCache>
                <c:formatCode>General</c:formatCode>
                <c:ptCount val="8"/>
                <c:pt idx="0">
                  <c:v>11</c:v>
                </c:pt>
                <c:pt idx="1">
                  <c:v>5</c:v>
                </c:pt>
                <c:pt idx="2">
                  <c:v>8</c:v>
                </c:pt>
                <c:pt idx="3">
                  <c:v>0</c:v>
                </c:pt>
                <c:pt idx="4">
                  <c:v>0</c:v>
                </c:pt>
                <c:pt idx="5">
                  <c:v>0</c:v>
                </c:pt>
                <c:pt idx="6">
                  <c:v>0</c:v>
                </c:pt>
                <c:pt idx="7">
                  <c:v>104</c:v>
                </c:pt>
              </c:numCache>
            </c:numRef>
          </c:val>
          <c:extLst>
            <c:ext xmlns:c16="http://schemas.microsoft.com/office/drawing/2014/chart" uri="{C3380CC4-5D6E-409C-BE32-E72D297353CC}">
              <c16:uniqueId val="{00000000-8604-4A35-9875-03CA816E7635}"/>
            </c:ext>
          </c:extLst>
        </c:ser>
        <c:ser>
          <c:idx val="1"/>
          <c:order val="1"/>
          <c:tx>
            <c:strRef>
              <c:f>'Ark1'!$D$4</c:f>
              <c:strCache>
                <c:ptCount val="1"/>
                <c:pt idx="0">
                  <c:v>22.12.22</c:v>
                </c:pt>
              </c:strCache>
            </c:strRef>
          </c:tx>
          <c:spPr>
            <a:solidFill>
              <a:schemeClr val="accent2">
                <a:lumMod val="75000"/>
              </a:schemeClr>
            </a:solidFill>
            <a:ln>
              <a:noFill/>
            </a:ln>
            <a:effectLst/>
          </c:spPr>
          <c:invertIfNegative val="0"/>
          <c:cat>
            <c:strRef>
              <c:f>'Ark1'!$B$5:$B$12</c:f>
              <c:strCache>
                <c:ptCount val="8"/>
                <c:pt idx="0">
                  <c:v>Kartverket</c:v>
                </c:pt>
                <c:pt idx="1">
                  <c:v>Kystverket</c:v>
                </c:pt>
                <c:pt idx="2">
                  <c:v>Arkivverket</c:v>
                </c:pt>
                <c:pt idx="3">
                  <c:v>Arbeidstilsynet</c:v>
                </c:pt>
                <c:pt idx="4">
                  <c:v>Mattilsynet</c:v>
                </c:pt>
                <c:pt idx="5">
                  <c:v>Datatilsynet </c:v>
                </c:pt>
                <c:pt idx="6">
                  <c:v>DSB</c:v>
                </c:pt>
                <c:pt idx="7">
                  <c:v>SFOV (K +FK)</c:v>
                </c:pt>
              </c:strCache>
            </c:strRef>
          </c:cat>
          <c:val>
            <c:numRef>
              <c:f>'Ark1'!$D$5:$D$12</c:f>
              <c:numCache>
                <c:formatCode>General</c:formatCode>
                <c:ptCount val="8"/>
                <c:pt idx="0">
                  <c:v>11</c:v>
                </c:pt>
                <c:pt idx="1">
                  <c:v>5</c:v>
                </c:pt>
                <c:pt idx="2">
                  <c:v>8</c:v>
                </c:pt>
                <c:pt idx="3">
                  <c:v>1</c:v>
                </c:pt>
                <c:pt idx="4">
                  <c:v>0</c:v>
                </c:pt>
                <c:pt idx="5">
                  <c:v>0</c:v>
                </c:pt>
                <c:pt idx="6">
                  <c:v>0</c:v>
                </c:pt>
                <c:pt idx="7">
                  <c:v>137</c:v>
                </c:pt>
              </c:numCache>
            </c:numRef>
          </c:val>
          <c:extLst>
            <c:ext xmlns:c16="http://schemas.microsoft.com/office/drawing/2014/chart" uri="{C3380CC4-5D6E-409C-BE32-E72D297353CC}">
              <c16:uniqueId val="{00000001-8604-4A35-9875-03CA816E7635}"/>
            </c:ext>
          </c:extLst>
        </c:ser>
        <c:ser>
          <c:idx val="2"/>
          <c:order val="2"/>
          <c:tx>
            <c:strRef>
              <c:f>'Ark1'!$E$4</c:f>
              <c:strCache>
                <c:ptCount val="1"/>
                <c:pt idx="0">
                  <c:v>24.02.23</c:v>
                </c:pt>
              </c:strCache>
            </c:strRef>
          </c:tx>
          <c:spPr>
            <a:solidFill>
              <a:schemeClr val="accent3"/>
            </a:solidFill>
            <a:ln>
              <a:noFill/>
            </a:ln>
            <a:effectLst/>
          </c:spPr>
          <c:invertIfNegative val="0"/>
          <c:cat>
            <c:strRef>
              <c:f>'Ark1'!$B$5:$B$12</c:f>
              <c:strCache>
                <c:ptCount val="8"/>
                <c:pt idx="0">
                  <c:v>Kartverket</c:v>
                </c:pt>
                <c:pt idx="1">
                  <c:v>Kystverket</c:v>
                </c:pt>
                <c:pt idx="2">
                  <c:v>Arkivverket</c:v>
                </c:pt>
                <c:pt idx="3">
                  <c:v>Arbeidstilsynet</c:v>
                </c:pt>
                <c:pt idx="4">
                  <c:v>Mattilsynet</c:v>
                </c:pt>
                <c:pt idx="5">
                  <c:v>Datatilsynet </c:v>
                </c:pt>
                <c:pt idx="6">
                  <c:v>DSB</c:v>
                </c:pt>
                <c:pt idx="7">
                  <c:v>SFOV (K +FK)</c:v>
                </c:pt>
              </c:strCache>
            </c:strRef>
          </c:cat>
          <c:val>
            <c:numRef>
              <c:f>'Ark1'!$E$5:$E$12</c:f>
              <c:numCache>
                <c:formatCode>General</c:formatCode>
                <c:ptCount val="8"/>
                <c:pt idx="0">
                  <c:v>11</c:v>
                </c:pt>
                <c:pt idx="1">
                  <c:v>5</c:v>
                </c:pt>
                <c:pt idx="2">
                  <c:v>5</c:v>
                </c:pt>
                <c:pt idx="3">
                  <c:v>18</c:v>
                </c:pt>
                <c:pt idx="4">
                  <c:v>1</c:v>
                </c:pt>
                <c:pt idx="5">
                  <c:v>0</c:v>
                </c:pt>
                <c:pt idx="6">
                  <c:v>0</c:v>
                </c:pt>
                <c:pt idx="7">
                  <c:v>140</c:v>
                </c:pt>
              </c:numCache>
            </c:numRef>
          </c:val>
          <c:extLst>
            <c:ext xmlns:c16="http://schemas.microsoft.com/office/drawing/2014/chart" uri="{C3380CC4-5D6E-409C-BE32-E72D297353CC}">
              <c16:uniqueId val="{00000002-8604-4A35-9875-03CA816E7635}"/>
            </c:ext>
          </c:extLst>
        </c:ser>
        <c:ser>
          <c:idx val="3"/>
          <c:order val="3"/>
          <c:tx>
            <c:strRef>
              <c:f>'Ark1'!$F$4</c:f>
              <c:strCache>
                <c:ptCount val="1"/>
                <c:pt idx="0">
                  <c:v>08.05.23</c:v>
                </c:pt>
              </c:strCache>
            </c:strRef>
          </c:tx>
          <c:spPr>
            <a:solidFill>
              <a:schemeClr val="accent4"/>
            </a:solidFill>
            <a:ln>
              <a:noFill/>
            </a:ln>
            <a:effectLst/>
          </c:spPr>
          <c:invertIfNegative val="0"/>
          <c:cat>
            <c:strRef>
              <c:f>'Ark1'!$B$5:$B$12</c:f>
              <c:strCache>
                <c:ptCount val="8"/>
                <c:pt idx="0">
                  <c:v>Kartverket</c:v>
                </c:pt>
                <c:pt idx="1">
                  <c:v>Kystverket</c:v>
                </c:pt>
                <c:pt idx="2">
                  <c:v>Arkivverket</c:v>
                </c:pt>
                <c:pt idx="3">
                  <c:v>Arbeidstilsynet</c:v>
                </c:pt>
                <c:pt idx="4">
                  <c:v>Mattilsynet</c:v>
                </c:pt>
                <c:pt idx="5">
                  <c:v>Datatilsynet </c:v>
                </c:pt>
                <c:pt idx="6">
                  <c:v>DSB</c:v>
                </c:pt>
                <c:pt idx="7">
                  <c:v>SFOV (K +FK)</c:v>
                </c:pt>
              </c:strCache>
            </c:strRef>
          </c:cat>
          <c:val>
            <c:numRef>
              <c:f>'Ark1'!$F$5:$F$12</c:f>
              <c:numCache>
                <c:formatCode>General</c:formatCode>
                <c:ptCount val="8"/>
                <c:pt idx="0">
                  <c:v>11</c:v>
                </c:pt>
                <c:pt idx="1">
                  <c:v>5</c:v>
                </c:pt>
                <c:pt idx="2">
                  <c:v>5</c:v>
                </c:pt>
                <c:pt idx="3">
                  <c:v>33</c:v>
                </c:pt>
                <c:pt idx="4">
                  <c:v>5</c:v>
                </c:pt>
                <c:pt idx="5">
                  <c:v>0</c:v>
                </c:pt>
                <c:pt idx="6">
                  <c:v>0</c:v>
                </c:pt>
                <c:pt idx="7">
                  <c:v>145</c:v>
                </c:pt>
              </c:numCache>
            </c:numRef>
          </c:val>
          <c:extLst>
            <c:ext xmlns:c16="http://schemas.microsoft.com/office/drawing/2014/chart" uri="{C3380CC4-5D6E-409C-BE32-E72D297353CC}">
              <c16:uniqueId val="{00000003-8604-4A35-9875-03CA816E7635}"/>
            </c:ext>
          </c:extLst>
        </c:ser>
        <c:ser>
          <c:idx val="4"/>
          <c:order val="4"/>
          <c:tx>
            <c:strRef>
              <c:f>'Ark1'!$G$4</c:f>
              <c:strCache>
                <c:ptCount val="1"/>
                <c:pt idx="0">
                  <c:v>03.11.23</c:v>
                </c:pt>
              </c:strCache>
            </c:strRef>
          </c:tx>
          <c:spPr>
            <a:solidFill>
              <a:schemeClr val="accent5"/>
            </a:solidFill>
            <a:ln>
              <a:noFill/>
            </a:ln>
            <a:effectLst/>
          </c:spPr>
          <c:invertIfNegative val="0"/>
          <c:cat>
            <c:strRef>
              <c:f>'Ark1'!$B$5:$B$12</c:f>
              <c:strCache>
                <c:ptCount val="8"/>
                <c:pt idx="0">
                  <c:v>Kartverket</c:v>
                </c:pt>
                <c:pt idx="1">
                  <c:v>Kystverket</c:v>
                </c:pt>
                <c:pt idx="2">
                  <c:v>Arkivverket</c:v>
                </c:pt>
                <c:pt idx="3">
                  <c:v>Arbeidstilsynet</c:v>
                </c:pt>
                <c:pt idx="4">
                  <c:v>Mattilsynet</c:v>
                </c:pt>
                <c:pt idx="5">
                  <c:v>Datatilsynet </c:v>
                </c:pt>
                <c:pt idx="6">
                  <c:v>DSB</c:v>
                </c:pt>
                <c:pt idx="7">
                  <c:v>SFOV (K +FK)</c:v>
                </c:pt>
              </c:strCache>
            </c:strRef>
          </c:cat>
          <c:val>
            <c:numRef>
              <c:f>'Ark1'!$G$5:$G$12</c:f>
              <c:numCache>
                <c:formatCode>General</c:formatCode>
                <c:ptCount val="8"/>
                <c:pt idx="0">
                  <c:v>11</c:v>
                </c:pt>
                <c:pt idx="1">
                  <c:v>5</c:v>
                </c:pt>
                <c:pt idx="2">
                  <c:v>5</c:v>
                </c:pt>
                <c:pt idx="3">
                  <c:v>130</c:v>
                </c:pt>
                <c:pt idx="4">
                  <c:v>26</c:v>
                </c:pt>
                <c:pt idx="5">
                  <c:v>13</c:v>
                </c:pt>
                <c:pt idx="6">
                  <c:v>1</c:v>
                </c:pt>
                <c:pt idx="7">
                  <c:v>140</c:v>
                </c:pt>
              </c:numCache>
            </c:numRef>
          </c:val>
          <c:extLst>
            <c:ext xmlns:c16="http://schemas.microsoft.com/office/drawing/2014/chart" uri="{C3380CC4-5D6E-409C-BE32-E72D297353CC}">
              <c16:uniqueId val="{00000004-8604-4A35-9875-03CA816E7635}"/>
            </c:ext>
          </c:extLst>
        </c:ser>
        <c:dLbls>
          <c:showLegendKey val="0"/>
          <c:showVal val="0"/>
          <c:showCatName val="0"/>
          <c:showSerName val="0"/>
          <c:showPercent val="0"/>
          <c:showBubbleSize val="0"/>
        </c:dLbls>
        <c:gapWidth val="219"/>
        <c:axId val="743771864"/>
        <c:axId val="465855440"/>
      </c:barChart>
      <c:catAx>
        <c:axId val="743771864"/>
        <c:scaling>
          <c:orientation val="minMax"/>
        </c:scaling>
        <c:delete val="0"/>
        <c:axPos val="l"/>
        <c:numFmt formatCode="General" sourceLinked="1"/>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b-NO"/>
          </a:p>
        </c:txPr>
        <c:crossAx val="465855440"/>
        <c:crosses val="autoZero"/>
        <c:auto val="1"/>
        <c:lblAlgn val="ctr"/>
        <c:lblOffset val="100"/>
        <c:noMultiLvlLbl val="0"/>
      </c:catAx>
      <c:valAx>
        <c:axId val="465855440"/>
        <c:scaling>
          <c:orientation val="minMax"/>
        </c:scaling>
        <c:delete val="0"/>
        <c:axPos val="b"/>
        <c:majorGridlines>
          <c:spPr>
            <a:ln w="9525" cap="flat" cmpd="sng" algn="ctr">
              <a:solidFill>
                <a:schemeClr val="bg1">
                  <a:lumMod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b-NO"/>
          </a:p>
        </c:txPr>
        <c:crossAx val="743771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5F948A-A762-47F8-AD97-A8EFF997CA16}" type="doc">
      <dgm:prSet loTypeId="urn:microsoft.com/office/officeart/2005/8/layout/process3" loCatId="process" qsTypeId="urn:microsoft.com/office/officeart/2005/8/quickstyle/simple1" qsCatId="simple" csTypeId="urn:microsoft.com/office/officeart/2005/8/colors/colorful1" csCatId="colorful" phldr="1"/>
      <dgm:spPr/>
      <dgm:t>
        <a:bodyPr/>
        <a:lstStyle/>
        <a:p>
          <a:endParaRPr lang="nb-NO"/>
        </a:p>
      </dgm:t>
    </dgm:pt>
    <dgm:pt modelId="{32FF6334-EB0B-497D-BEED-4BB29F913E52}">
      <dgm:prSet phldrT="[Tekst]"/>
      <dgm:spPr/>
      <dgm:t>
        <a:bodyPr/>
        <a:lstStyle/>
        <a:p>
          <a:r>
            <a:rPr lang="nb-NO" dirty="0"/>
            <a:t>Planlegge i tide</a:t>
          </a:r>
        </a:p>
      </dgm:t>
    </dgm:pt>
    <dgm:pt modelId="{E7DAB92B-4A8F-4472-AD31-BB25A9AEA7AC}" type="parTrans" cxnId="{A714E332-122D-4650-B967-5FD756BD8A0F}">
      <dgm:prSet/>
      <dgm:spPr/>
      <dgm:t>
        <a:bodyPr/>
        <a:lstStyle/>
        <a:p>
          <a:endParaRPr lang="nb-NO"/>
        </a:p>
      </dgm:t>
    </dgm:pt>
    <dgm:pt modelId="{A4D1F7B4-9374-4AB1-90DA-C60A53501A84}" type="sibTrans" cxnId="{A714E332-122D-4650-B967-5FD756BD8A0F}">
      <dgm:prSet/>
      <dgm:spPr/>
      <dgm:t>
        <a:bodyPr/>
        <a:lstStyle/>
        <a:p>
          <a:endParaRPr lang="nb-NO"/>
        </a:p>
      </dgm:t>
    </dgm:pt>
    <dgm:pt modelId="{1FAF48B3-B6AF-4D48-9C75-FF1ECE893E1F}">
      <dgm:prSet phldrT="[Tekst]" custT="1"/>
      <dgm:spPr/>
      <dgm:t>
        <a:bodyPr/>
        <a:lstStyle/>
        <a:p>
          <a:r>
            <a:rPr lang="nb-NO" sz="1200" dirty="0"/>
            <a:t>Forutsetter forarbeid, slik som ROS-vurderinger</a:t>
          </a:r>
        </a:p>
      </dgm:t>
    </dgm:pt>
    <dgm:pt modelId="{8004FEB4-3F68-4352-BA83-8BD346F0C318}" type="parTrans" cxnId="{06BE7AFD-9A9B-41F1-96D7-1DE834578E79}">
      <dgm:prSet/>
      <dgm:spPr/>
      <dgm:t>
        <a:bodyPr/>
        <a:lstStyle/>
        <a:p>
          <a:endParaRPr lang="nb-NO"/>
        </a:p>
      </dgm:t>
    </dgm:pt>
    <dgm:pt modelId="{60AEF93B-643B-4A0C-B4A1-DC926D118DCC}" type="sibTrans" cxnId="{06BE7AFD-9A9B-41F1-96D7-1DE834578E79}">
      <dgm:prSet/>
      <dgm:spPr/>
      <dgm:t>
        <a:bodyPr/>
        <a:lstStyle/>
        <a:p>
          <a:endParaRPr lang="nb-NO"/>
        </a:p>
      </dgm:t>
    </dgm:pt>
    <dgm:pt modelId="{B3A951E9-D6CE-4AA8-B526-242B081CED37}">
      <dgm:prSet phldrT="[Tekst]"/>
      <dgm:spPr/>
      <dgm:t>
        <a:bodyPr/>
        <a:lstStyle/>
        <a:p>
          <a:r>
            <a:rPr lang="nb-NO" dirty="0"/>
            <a:t>Unngå kollisjoner</a:t>
          </a:r>
        </a:p>
      </dgm:t>
    </dgm:pt>
    <dgm:pt modelId="{3E9050C7-E6FD-41EF-A53F-0F22FDB3A668}" type="parTrans" cxnId="{18BBE190-97A4-4DD4-86F8-5F495B0820A6}">
      <dgm:prSet/>
      <dgm:spPr/>
      <dgm:t>
        <a:bodyPr/>
        <a:lstStyle/>
        <a:p>
          <a:endParaRPr lang="nb-NO"/>
        </a:p>
      </dgm:t>
    </dgm:pt>
    <dgm:pt modelId="{C5F65EA3-CBF3-43CB-9E67-DFE1BA3D9C90}" type="sibTrans" cxnId="{18BBE190-97A4-4DD4-86F8-5F495B0820A6}">
      <dgm:prSet/>
      <dgm:spPr/>
      <dgm:t>
        <a:bodyPr/>
        <a:lstStyle/>
        <a:p>
          <a:endParaRPr lang="nb-NO"/>
        </a:p>
      </dgm:t>
    </dgm:pt>
    <dgm:pt modelId="{D3ED6067-FDCB-4958-BF39-D72494E9C4BD}">
      <dgm:prSet phldrT="[Tekst]" custT="1"/>
      <dgm:spPr/>
      <dgm:t>
        <a:bodyPr/>
        <a:lstStyle/>
        <a:p>
          <a:r>
            <a:rPr lang="nb-NO" sz="1100" dirty="0"/>
            <a:t> </a:t>
          </a:r>
          <a:r>
            <a:rPr lang="nb-NO" sz="1200" dirty="0"/>
            <a:t>I tid og sted, samt med nylig gjennomførte eller planlagte revisjoner</a:t>
          </a:r>
        </a:p>
      </dgm:t>
    </dgm:pt>
    <dgm:pt modelId="{EBE3BBE5-C4A5-439D-9045-77DB2996105C}" type="parTrans" cxnId="{68E6F4CA-FE38-4780-86D4-6A7BD47B110C}">
      <dgm:prSet/>
      <dgm:spPr/>
      <dgm:t>
        <a:bodyPr/>
        <a:lstStyle/>
        <a:p>
          <a:endParaRPr lang="nb-NO"/>
        </a:p>
      </dgm:t>
    </dgm:pt>
    <dgm:pt modelId="{B8A078BC-254C-4EDA-9EFD-8E86864E3FC2}" type="sibTrans" cxnId="{68E6F4CA-FE38-4780-86D4-6A7BD47B110C}">
      <dgm:prSet/>
      <dgm:spPr/>
      <dgm:t>
        <a:bodyPr/>
        <a:lstStyle/>
        <a:p>
          <a:endParaRPr lang="nb-NO"/>
        </a:p>
      </dgm:t>
    </dgm:pt>
    <dgm:pt modelId="{6F356DCE-3A50-42CF-8152-D18661D16D52}">
      <dgm:prSet phldrT="[Tekst]"/>
      <dgm:spPr/>
      <dgm:t>
        <a:bodyPr/>
        <a:lstStyle/>
        <a:p>
          <a:r>
            <a:rPr lang="nb-NO" dirty="0"/>
            <a:t>Gjøre planene kjent</a:t>
          </a:r>
        </a:p>
      </dgm:t>
    </dgm:pt>
    <dgm:pt modelId="{62429FAC-E666-47CF-B768-6112DE8C1B01}" type="parTrans" cxnId="{46D86D0E-9B44-4662-8E05-E9F4410E82B6}">
      <dgm:prSet/>
      <dgm:spPr/>
      <dgm:t>
        <a:bodyPr/>
        <a:lstStyle/>
        <a:p>
          <a:endParaRPr lang="nb-NO"/>
        </a:p>
      </dgm:t>
    </dgm:pt>
    <dgm:pt modelId="{8DBE7F1C-AFEE-4D35-B7E7-E539A00325BB}" type="sibTrans" cxnId="{46D86D0E-9B44-4662-8E05-E9F4410E82B6}">
      <dgm:prSet/>
      <dgm:spPr/>
      <dgm:t>
        <a:bodyPr/>
        <a:lstStyle/>
        <a:p>
          <a:endParaRPr lang="nb-NO"/>
        </a:p>
      </dgm:t>
    </dgm:pt>
    <dgm:pt modelId="{9F55D7C2-DEDA-40E2-A1C8-613BB4940BCE}">
      <dgm:prSet phldrT="[Tekst]"/>
      <dgm:spPr/>
      <dgm:t>
        <a:bodyPr/>
        <a:lstStyle/>
        <a:p>
          <a:r>
            <a:rPr lang="nb-NO" dirty="0"/>
            <a:t> I tilsynskalenderen, i planleggingsfasen</a:t>
          </a:r>
        </a:p>
      </dgm:t>
    </dgm:pt>
    <dgm:pt modelId="{EA204D6D-7DB1-4F6C-9BC7-3EB761F15894}" type="parTrans" cxnId="{445CEFA9-C7C0-4864-9350-7FD8A5A7E820}">
      <dgm:prSet/>
      <dgm:spPr/>
      <dgm:t>
        <a:bodyPr/>
        <a:lstStyle/>
        <a:p>
          <a:endParaRPr lang="nb-NO"/>
        </a:p>
      </dgm:t>
    </dgm:pt>
    <dgm:pt modelId="{DD40D70D-3F18-4DFC-84CE-4D5FB7525600}" type="sibTrans" cxnId="{445CEFA9-C7C0-4864-9350-7FD8A5A7E820}">
      <dgm:prSet/>
      <dgm:spPr/>
      <dgm:t>
        <a:bodyPr/>
        <a:lstStyle/>
        <a:p>
          <a:endParaRPr lang="nb-NO"/>
        </a:p>
      </dgm:t>
    </dgm:pt>
    <dgm:pt modelId="{6815ED4D-0D87-448B-B868-3073F2286F66}">
      <dgm:prSet phldrT="[Tekst]"/>
      <dgm:spPr/>
      <dgm:t>
        <a:bodyPr/>
        <a:lstStyle/>
        <a:p>
          <a:pPr>
            <a:buNone/>
          </a:pPr>
          <a:r>
            <a:rPr lang="nb-NO" i="1" dirty="0"/>
            <a:t>- ikke i etterkant</a:t>
          </a:r>
        </a:p>
      </dgm:t>
    </dgm:pt>
    <dgm:pt modelId="{626109DB-C96D-4ED6-A05F-C498DEFDC9CA}" type="parTrans" cxnId="{39A721AB-A6BF-4D0E-AEEA-F10F4C32528B}">
      <dgm:prSet/>
      <dgm:spPr/>
      <dgm:t>
        <a:bodyPr/>
        <a:lstStyle/>
        <a:p>
          <a:endParaRPr lang="nb-NO"/>
        </a:p>
      </dgm:t>
    </dgm:pt>
    <dgm:pt modelId="{91EFCBE1-5479-46AC-87F6-C91FF9C0180D}" type="sibTrans" cxnId="{39A721AB-A6BF-4D0E-AEEA-F10F4C32528B}">
      <dgm:prSet/>
      <dgm:spPr/>
      <dgm:t>
        <a:bodyPr/>
        <a:lstStyle/>
        <a:p>
          <a:endParaRPr lang="nb-NO"/>
        </a:p>
      </dgm:t>
    </dgm:pt>
    <dgm:pt modelId="{C4750272-A100-48DE-9AD4-0F97912BCAD6}">
      <dgm:prSet/>
      <dgm:spPr/>
      <dgm:t>
        <a:bodyPr/>
        <a:lstStyle/>
        <a:p>
          <a:r>
            <a:rPr lang="nb-NO" dirty="0"/>
            <a:t>Dele</a:t>
          </a:r>
        </a:p>
      </dgm:t>
    </dgm:pt>
    <dgm:pt modelId="{950945B7-12AF-48C6-BFB9-16F25879B1F3}" type="parTrans" cxnId="{681CA7BB-A715-4959-AB17-0F6B9BADB5E8}">
      <dgm:prSet/>
      <dgm:spPr/>
      <dgm:t>
        <a:bodyPr/>
        <a:lstStyle/>
        <a:p>
          <a:endParaRPr lang="nb-NO"/>
        </a:p>
      </dgm:t>
    </dgm:pt>
    <dgm:pt modelId="{746D8173-8418-4352-851C-D76DB70570EA}" type="sibTrans" cxnId="{681CA7BB-A715-4959-AB17-0F6B9BADB5E8}">
      <dgm:prSet/>
      <dgm:spPr/>
      <dgm:t>
        <a:bodyPr/>
        <a:lstStyle/>
        <a:p>
          <a:endParaRPr lang="nb-NO"/>
        </a:p>
      </dgm:t>
    </dgm:pt>
    <dgm:pt modelId="{F6B33047-3C2D-4B4B-AB69-B83E84E7AE07}">
      <dgm:prSet custT="1"/>
      <dgm:spPr/>
      <dgm:t>
        <a:bodyPr/>
        <a:lstStyle/>
        <a:p>
          <a:r>
            <a:rPr lang="nb-NO" sz="1100" dirty="0"/>
            <a:t>Erfaring og læring</a:t>
          </a:r>
        </a:p>
      </dgm:t>
    </dgm:pt>
    <dgm:pt modelId="{D420A418-8D01-4ABC-A05F-2F7E0C1D036D}" type="parTrans" cxnId="{22BFC62A-8AB7-493F-B90F-1DB38088C46D}">
      <dgm:prSet/>
      <dgm:spPr/>
      <dgm:t>
        <a:bodyPr/>
        <a:lstStyle/>
        <a:p>
          <a:endParaRPr lang="nb-NO"/>
        </a:p>
      </dgm:t>
    </dgm:pt>
    <dgm:pt modelId="{5AE7125D-7EAD-4DA9-A432-7EBE4F87F080}" type="sibTrans" cxnId="{22BFC62A-8AB7-493F-B90F-1DB38088C46D}">
      <dgm:prSet/>
      <dgm:spPr/>
      <dgm:t>
        <a:bodyPr/>
        <a:lstStyle/>
        <a:p>
          <a:endParaRPr lang="nb-NO"/>
        </a:p>
      </dgm:t>
    </dgm:pt>
    <dgm:pt modelId="{F861CF87-0EC6-4DAE-81C2-1D70D9D761B2}">
      <dgm:prSet custT="1"/>
      <dgm:spPr/>
      <dgm:t>
        <a:bodyPr/>
        <a:lstStyle/>
        <a:p>
          <a:r>
            <a:rPr lang="nb-NO" sz="1100" dirty="0"/>
            <a:t>Tilsynsrapporter</a:t>
          </a:r>
        </a:p>
      </dgm:t>
    </dgm:pt>
    <dgm:pt modelId="{97D8A70C-EEC8-41BA-A7C0-23F6EF05C1BA}" type="parTrans" cxnId="{B7314122-EDB7-40BA-AB35-A9F43F8E2F43}">
      <dgm:prSet/>
      <dgm:spPr/>
      <dgm:t>
        <a:bodyPr/>
        <a:lstStyle/>
        <a:p>
          <a:endParaRPr lang="nb-NO"/>
        </a:p>
      </dgm:t>
    </dgm:pt>
    <dgm:pt modelId="{DECCCB7A-54BD-477B-B1D7-5A2D0A798F8F}" type="sibTrans" cxnId="{B7314122-EDB7-40BA-AB35-A9F43F8E2F43}">
      <dgm:prSet/>
      <dgm:spPr/>
      <dgm:t>
        <a:bodyPr/>
        <a:lstStyle/>
        <a:p>
          <a:endParaRPr lang="nb-NO"/>
        </a:p>
      </dgm:t>
    </dgm:pt>
    <dgm:pt modelId="{06C0DDA2-DF0F-4E9E-AC40-32D0986CF75D}">
      <dgm:prSet custT="1"/>
      <dgm:spPr/>
      <dgm:t>
        <a:bodyPr/>
        <a:lstStyle/>
        <a:p>
          <a:r>
            <a:rPr lang="nb-NO" sz="1100" dirty="0"/>
            <a:t>Kommunekunnskap</a:t>
          </a:r>
        </a:p>
      </dgm:t>
    </dgm:pt>
    <dgm:pt modelId="{10907074-1BD4-42E7-A9F0-69A1307E9AD5}" type="parTrans" cxnId="{E3E33F49-ED4E-49D2-8BA4-0A2DBD4B7B34}">
      <dgm:prSet/>
      <dgm:spPr/>
      <dgm:t>
        <a:bodyPr/>
        <a:lstStyle/>
        <a:p>
          <a:endParaRPr lang="nb-NO"/>
        </a:p>
      </dgm:t>
    </dgm:pt>
    <dgm:pt modelId="{9806ED64-18CA-4CE4-BE77-59EDD86F3EC0}" type="sibTrans" cxnId="{E3E33F49-ED4E-49D2-8BA4-0A2DBD4B7B34}">
      <dgm:prSet/>
      <dgm:spPr/>
      <dgm:t>
        <a:bodyPr/>
        <a:lstStyle/>
        <a:p>
          <a:endParaRPr lang="nb-NO"/>
        </a:p>
      </dgm:t>
    </dgm:pt>
    <dgm:pt modelId="{A5F75F69-4B5C-44F4-A6C5-18E1D0F6BCFA}">
      <dgm:prSet phldrT="[Tekst]" custT="1"/>
      <dgm:spPr/>
      <dgm:t>
        <a:bodyPr/>
        <a:lstStyle/>
        <a:p>
          <a:r>
            <a:rPr lang="nb-NO" sz="1200" dirty="0"/>
            <a:t>1 </a:t>
          </a:r>
          <a:r>
            <a:rPr lang="nb-NO" sz="1200" dirty="0" err="1"/>
            <a:t>desemberfristen</a:t>
          </a:r>
          <a:endParaRPr lang="nb-NO" sz="1200" dirty="0"/>
        </a:p>
      </dgm:t>
    </dgm:pt>
    <dgm:pt modelId="{054CB570-0409-4EBF-9575-553AAC1EB072}" type="parTrans" cxnId="{A4F5A75A-7841-42BD-815F-81CBBB59B19B}">
      <dgm:prSet/>
      <dgm:spPr/>
      <dgm:t>
        <a:bodyPr/>
        <a:lstStyle/>
        <a:p>
          <a:endParaRPr lang="nb-NO"/>
        </a:p>
      </dgm:t>
    </dgm:pt>
    <dgm:pt modelId="{F42C91D3-4240-4A67-9906-D8AFF68E0606}" type="sibTrans" cxnId="{A4F5A75A-7841-42BD-815F-81CBBB59B19B}">
      <dgm:prSet/>
      <dgm:spPr/>
      <dgm:t>
        <a:bodyPr/>
        <a:lstStyle/>
        <a:p>
          <a:endParaRPr lang="nb-NO"/>
        </a:p>
      </dgm:t>
    </dgm:pt>
    <dgm:pt modelId="{2EC9628C-BABB-4E4A-B273-C4DAB76D04F0}" type="pres">
      <dgm:prSet presAssocID="{0C5F948A-A762-47F8-AD97-A8EFF997CA16}" presName="linearFlow" presStyleCnt="0">
        <dgm:presLayoutVars>
          <dgm:dir/>
          <dgm:animLvl val="lvl"/>
          <dgm:resizeHandles val="exact"/>
        </dgm:presLayoutVars>
      </dgm:prSet>
      <dgm:spPr/>
    </dgm:pt>
    <dgm:pt modelId="{50F69770-7C15-4FEF-B83B-5A81327EBC38}" type="pres">
      <dgm:prSet presAssocID="{32FF6334-EB0B-497D-BEED-4BB29F913E52}" presName="composite" presStyleCnt="0"/>
      <dgm:spPr/>
    </dgm:pt>
    <dgm:pt modelId="{099CB393-87F6-400C-9D62-6FFC955374F1}" type="pres">
      <dgm:prSet presAssocID="{32FF6334-EB0B-497D-BEED-4BB29F913E52}" presName="parTx" presStyleLbl="node1" presStyleIdx="0" presStyleCnt="4">
        <dgm:presLayoutVars>
          <dgm:chMax val="0"/>
          <dgm:chPref val="0"/>
          <dgm:bulletEnabled val="1"/>
        </dgm:presLayoutVars>
      </dgm:prSet>
      <dgm:spPr/>
    </dgm:pt>
    <dgm:pt modelId="{7F2AF14F-6974-420C-A28F-15B8C5374A16}" type="pres">
      <dgm:prSet presAssocID="{32FF6334-EB0B-497D-BEED-4BB29F913E52}" presName="parSh" presStyleLbl="node1" presStyleIdx="0" presStyleCnt="4"/>
      <dgm:spPr/>
    </dgm:pt>
    <dgm:pt modelId="{8C9D7EB2-A04A-452D-B711-535E5AE24E47}" type="pres">
      <dgm:prSet presAssocID="{32FF6334-EB0B-497D-BEED-4BB29F913E52}" presName="desTx" presStyleLbl="fgAcc1" presStyleIdx="0" presStyleCnt="4">
        <dgm:presLayoutVars>
          <dgm:bulletEnabled val="1"/>
        </dgm:presLayoutVars>
      </dgm:prSet>
      <dgm:spPr/>
    </dgm:pt>
    <dgm:pt modelId="{3603EB6A-1B94-42AC-9502-D8718D9D470A}" type="pres">
      <dgm:prSet presAssocID="{A4D1F7B4-9374-4AB1-90DA-C60A53501A84}" presName="sibTrans" presStyleLbl="sibTrans2D1" presStyleIdx="0" presStyleCnt="3"/>
      <dgm:spPr/>
    </dgm:pt>
    <dgm:pt modelId="{B97382EF-C41C-4B14-99E7-34DCDA87E27E}" type="pres">
      <dgm:prSet presAssocID="{A4D1F7B4-9374-4AB1-90DA-C60A53501A84}" presName="connTx" presStyleLbl="sibTrans2D1" presStyleIdx="0" presStyleCnt="3"/>
      <dgm:spPr/>
    </dgm:pt>
    <dgm:pt modelId="{81F4E800-0EBC-4F60-8A10-A23E88704B9E}" type="pres">
      <dgm:prSet presAssocID="{B3A951E9-D6CE-4AA8-B526-242B081CED37}" presName="composite" presStyleCnt="0"/>
      <dgm:spPr/>
    </dgm:pt>
    <dgm:pt modelId="{CD39D727-0D23-4517-8C55-B4EA119F25A5}" type="pres">
      <dgm:prSet presAssocID="{B3A951E9-D6CE-4AA8-B526-242B081CED37}" presName="parTx" presStyleLbl="node1" presStyleIdx="0" presStyleCnt="4">
        <dgm:presLayoutVars>
          <dgm:chMax val="0"/>
          <dgm:chPref val="0"/>
          <dgm:bulletEnabled val="1"/>
        </dgm:presLayoutVars>
      </dgm:prSet>
      <dgm:spPr/>
    </dgm:pt>
    <dgm:pt modelId="{BEB2FD96-7052-433D-B452-88A82FAB8DD5}" type="pres">
      <dgm:prSet presAssocID="{B3A951E9-D6CE-4AA8-B526-242B081CED37}" presName="parSh" presStyleLbl="node1" presStyleIdx="1" presStyleCnt="4"/>
      <dgm:spPr/>
    </dgm:pt>
    <dgm:pt modelId="{4BCC2AF7-2C36-40FF-B2A4-241EB771546B}" type="pres">
      <dgm:prSet presAssocID="{B3A951E9-D6CE-4AA8-B526-242B081CED37}" presName="desTx" presStyleLbl="fgAcc1" presStyleIdx="1" presStyleCnt="4">
        <dgm:presLayoutVars>
          <dgm:bulletEnabled val="1"/>
        </dgm:presLayoutVars>
      </dgm:prSet>
      <dgm:spPr/>
    </dgm:pt>
    <dgm:pt modelId="{3A993029-4EDB-45A8-B0C1-F3803B02600E}" type="pres">
      <dgm:prSet presAssocID="{C5F65EA3-CBF3-43CB-9E67-DFE1BA3D9C90}" presName="sibTrans" presStyleLbl="sibTrans2D1" presStyleIdx="1" presStyleCnt="3"/>
      <dgm:spPr/>
    </dgm:pt>
    <dgm:pt modelId="{0C447C4A-82A6-4E4C-BEAE-D791705A513D}" type="pres">
      <dgm:prSet presAssocID="{C5F65EA3-CBF3-43CB-9E67-DFE1BA3D9C90}" presName="connTx" presStyleLbl="sibTrans2D1" presStyleIdx="1" presStyleCnt="3"/>
      <dgm:spPr/>
    </dgm:pt>
    <dgm:pt modelId="{1C129184-3887-414A-94E8-D029E2F53411}" type="pres">
      <dgm:prSet presAssocID="{6F356DCE-3A50-42CF-8152-D18661D16D52}" presName="composite" presStyleCnt="0"/>
      <dgm:spPr/>
    </dgm:pt>
    <dgm:pt modelId="{1903C98E-A3C3-4464-9616-701F153E6B7B}" type="pres">
      <dgm:prSet presAssocID="{6F356DCE-3A50-42CF-8152-D18661D16D52}" presName="parTx" presStyleLbl="node1" presStyleIdx="1" presStyleCnt="4">
        <dgm:presLayoutVars>
          <dgm:chMax val="0"/>
          <dgm:chPref val="0"/>
          <dgm:bulletEnabled val="1"/>
        </dgm:presLayoutVars>
      </dgm:prSet>
      <dgm:spPr/>
    </dgm:pt>
    <dgm:pt modelId="{3C3862BE-9F34-44FC-ACE4-9D8180EE4F34}" type="pres">
      <dgm:prSet presAssocID="{6F356DCE-3A50-42CF-8152-D18661D16D52}" presName="parSh" presStyleLbl="node1" presStyleIdx="2" presStyleCnt="4"/>
      <dgm:spPr/>
    </dgm:pt>
    <dgm:pt modelId="{E7167371-B56D-4012-B7D1-3C1D11FDA913}" type="pres">
      <dgm:prSet presAssocID="{6F356DCE-3A50-42CF-8152-D18661D16D52}" presName="desTx" presStyleLbl="fgAcc1" presStyleIdx="2" presStyleCnt="4">
        <dgm:presLayoutVars>
          <dgm:bulletEnabled val="1"/>
        </dgm:presLayoutVars>
      </dgm:prSet>
      <dgm:spPr/>
    </dgm:pt>
    <dgm:pt modelId="{EE350855-D12D-4AA3-BDA0-219D4DB6A720}" type="pres">
      <dgm:prSet presAssocID="{8DBE7F1C-AFEE-4D35-B7E7-E539A00325BB}" presName="sibTrans" presStyleLbl="sibTrans2D1" presStyleIdx="2" presStyleCnt="3"/>
      <dgm:spPr/>
    </dgm:pt>
    <dgm:pt modelId="{2DEA7783-78CF-41FE-94CF-16BE7247AB79}" type="pres">
      <dgm:prSet presAssocID="{8DBE7F1C-AFEE-4D35-B7E7-E539A00325BB}" presName="connTx" presStyleLbl="sibTrans2D1" presStyleIdx="2" presStyleCnt="3"/>
      <dgm:spPr/>
    </dgm:pt>
    <dgm:pt modelId="{7EF645CD-09B8-4298-9B1B-451BB5F9AC4B}" type="pres">
      <dgm:prSet presAssocID="{C4750272-A100-48DE-9AD4-0F97912BCAD6}" presName="composite" presStyleCnt="0"/>
      <dgm:spPr/>
    </dgm:pt>
    <dgm:pt modelId="{50808DC5-86C7-4370-9CC7-F1E6DD50E5D4}" type="pres">
      <dgm:prSet presAssocID="{C4750272-A100-48DE-9AD4-0F97912BCAD6}" presName="parTx" presStyleLbl="node1" presStyleIdx="2" presStyleCnt="4">
        <dgm:presLayoutVars>
          <dgm:chMax val="0"/>
          <dgm:chPref val="0"/>
          <dgm:bulletEnabled val="1"/>
        </dgm:presLayoutVars>
      </dgm:prSet>
      <dgm:spPr/>
    </dgm:pt>
    <dgm:pt modelId="{EB8EB551-C461-487E-92A5-32C8F9544374}" type="pres">
      <dgm:prSet presAssocID="{C4750272-A100-48DE-9AD4-0F97912BCAD6}" presName="parSh" presStyleLbl="node1" presStyleIdx="3" presStyleCnt="4"/>
      <dgm:spPr/>
    </dgm:pt>
    <dgm:pt modelId="{0DB133EA-372F-4E88-A07E-E85BC71C6805}" type="pres">
      <dgm:prSet presAssocID="{C4750272-A100-48DE-9AD4-0F97912BCAD6}" presName="desTx" presStyleLbl="fgAcc1" presStyleIdx="3" presStyleCnt="4">
        <dgm:presLayoutVars>
          <dgm:bulletEnabled val="1"/>
        </dgm:presLayoutVars>
      </dgm:prSet>
      <dgm:spPr/>
    </dgm:pt>
  </dgm:ptLst>
  <dgm:cxnLst>
    <dgm:cxn modelId="{845D2503-5A25-4BCC-AD74-D2ADB6602B06}" type="presOf" srcId="{B3A951E9-D6CE-4AA8-B526-242B081CED37}" destId="{BEB2FD96-7052-433D-B452-88A82FAB8DD5}" srcOrd="1" destOrd="0" presId="urn:microsoft.com/office/officeart/2005/8/layout/process3"/>
    <dgm:cxn modelId="{46D86D0E-9B44-4662-8E05-E9F4410E82B6}" srcId="{0C5F948A-A762-47F8-AD97-A8EFF997CA16}" destId="{6F356DCE-3A50-42CF-8152-D18661D16D52}" srcOrd="2" destOrd="0" parTransId="{62429FAC-E666-47CF-B768-6112DE8C1B01}" sibTransId="{8DBE7F1C-AFEE-4D35-B7E7-E539A00325BB}"/>
    <dgm:cxn modelId="{61569C15-E4A8-481B-9132-7D4EB1ADB667}" type="presOf" srcId="{C4750272-A100-48DE-9AD4-0F97912BCAD6}" destId="{50808DC5-86C7-4370-9CC7-F1E6DD50E5D4}" srcOrd="0" destOrd="0" presId="urn:microsoft.com/office/officeart/2005/8/layout/process3"/>
    <dgm:cxn modelId="{B7314122-EDB7-40BA-AB35-A9F43F8E2F43}" srcId="{C4750272-A100-48DE-9AD4-0F97912BCAD6}" destId="{F861CF87-0EC6-4DAE-81C2-1D70D9D761B2}" srcOrd="1" destOrd="0" parTransId="{97D8A70C-EEC8-41BA-A7C0-23F6EF05C1BA}" sibTransId="{DECCCB7A-54BD-477B-B1D7-5A2D0A798F8F}"/>
    <dgm:cxn modelId="{2E42E525-B1F0-46E9-A5E7-8E942ACA16D7}" type="presOf" srcId="{0C5F948A-A762-47F8-AD97-A8EFF997CA16}" destId="{2EC9628C-BABB-4E4A-B273-C4DAB76D04F0}" srcOrd="0" destOrd="0" presId="urn:microsoft.com/office/officeart/2005/8/layout/process3"/>
    <dgm:cxn modelId="{22BFC62A-8AB7-493F-B90F-1DB38088C46D}" srcId="{C4750272-A100-48DE-9AD4-0F97912BCAD6}" destId="{F6B33047-3C2D-4B4B-AB69-B83E84E7AE07}" srcOrd="0" destOrd="0" parTransId="{D420A418-8D01-4ABC-A05F-2F7E0C1D036D}" sibTransId="{5AE7125D-7EAD-4DA9-A432-7EBE4F87F080}"/>
    <dgm:cxn modelId="{62F4952F-4744-4796-A100-57E9A978DF19}" type="presOf" srcId="{32FF6334-EB0B-497D-BEED-4BB29F913E52}" destId="{099CB393-87F6-400C-9D62-6FFC955374F1}" srcOrd="0" destOrd="0" presId="urn:microsoft.com/office/officeart/2005/8/layout/process3"/>
    <dgm:cxn modelId="{A714E332-122D-4650-B967-5FD756BD8A0F}" srcId="{0C5F948A-A762-47F8-AD97-A8EFF997CA16}" destId="{32FF6334-EB0B-497D-BEED-4BB29F913E52}" srcOrd="0" destOrd="0" parTransId="{E7DAB92B-4A8F-4472-AD31-BB25A9AEA7AC}" sibTransId="{A4D1F7B4-9374-4AB1-90DA-C60A53501A84}"/>
    <dgm:cxn modelId="{89720535-C17E-4147-B4E9-D4D0724DB739}" type="presOf" srcId="{8DBE7F1C-AFEE-4D35-B7E7-E539A00325BB}" destId="{2DEA7783-78CF-41FE-94CF-16BE7247AB79}" srcOrd="1" destOrd="0" presId="urn:microsoft.com/office/officeart/2005/8/layout/process3"/>
    <dgm:cxn modelId="{D6F9095E-A033-4020-B32D-36054BF026DE}" type="presOf" srcId="{06C0DDA2-DF0F-4E9E-AC40-32D0986CF75D}" destId="{0DB133EA-372F-4E88-A07E-E85BC71C6805}" srcOrd="0" destOrd="2" presId="urn:microsoft.com/office/officeart/2005/8/layout/process3"/>
    <dgm:cxn modelId="{EEEEB541-C5AA-43E1-81BF-5B69FCE83369}" type="presOf" srcId="{A4D1F7B4-9374-4AB1-90DA-C60A53501A84}" destId="{3603EB6A-1B94-42AC-9502-D8718D9D470A}" srcOrd="0" destOrd="0" presId="urn:microsoft.com/office/officeart/2005/8/layout/process3"/>
    <dgm:cxn modelId="{E3E33F49-ED4E-49D2-8BA4-0A2DBD4B7B34}" srcId="{C4750272-A100-48DE-9AD4-0F97912BCAD6}" destId="{06C0DDA2-DF0F-4E9E-AC40-32D0986CF75D}" srcOrd="2" destOrd="0" parTransId="{10907074-1BD4-42E7-A9F0-69A1307E9AD5}" sibTransId="{9806ED64-18CA-4CE4-BE77-59EDD86F3EC0}"/>
    <dgm:cxn modelId="{769D2A73-0487-4200-9C40-DAD9083F2D76}" type="presOf" srcId="{B3A951E9-D6CE-4AA8-B526-242B081CED37}" destId="{CD39D727-0D23-4517-8C55-B4EA119F25A5}" srcOrd="0" destOrd="0" presId="urn:microsoft.com/office/officeart/2005/8/layout/process3"/>
    <dgm:cxn modelId="{92ECFA57-B10B-4791-9E8C-81A694444246}" type="presOf" srcId="{C5F65EA3-CBF3-43CB-9E67-DFE1BA3D9C90}" destId="{3A993029-4EDB-45A8-B0C1-F3803B02600E}" srcOrd="0" destOrd="0" presId="urn:microsoft.com/office/officeart/2005/8/layout/process3"/>
    <dgm:cxn modelId="{A4F5A75A-7841-42BD-815F-81CBBB59B19B}" srcId="{32FF6334-EB0B-497D-BEED-4BB29F913E52}" destId="{A5F75F69-4B5C-44F4-A6C5-18E1D0F6BCFA}" srcOrd="0" destOrd="0" parTransId="{054CB570-0409-4EBF-9575-553AAC1EB072}" sibTransId="{F42C91D3-4240-4A67-9906-D8AFF68E0606}"/>
    <dgm:cxn modelId="{70402D81-E816-4AA9-94F6-A4B868280F6B}" type="presOf" srcId="{8DBE7F1C-AFEE-4D35-B7E7-E539A00325BB}" destId="{EE350855-D12D-4AA3-BDA0-219D4DB6A720}" srcOrd="0" destOrd="0" presId="urn:microsoft.com/office/officeart/2005/8/layout/process3"/>
    <dgm:cxn modelId="{31C1BA85-BEAC-45CC-8BFD-BD65D67D17D9}" type="presOf" srcId="{C4750272-A100-48DE-9AD4-0F97912BCAD6}" destId="{EB8EB551-C461-487E-92A5-32C8F9544374}" srcOrd="1" destOrd="0" presId="urn:microsoft.com/office/officeart/2005/8/layout/process3"/>
    <dgm:cxn modelId="{18BBE190-97A4-4DD4-86F8-5F495B0820A6}" srcId="{0C5F948A-A762-47F8-AD97-A8EFF997CA16}" destId="{B3A951E9-D6CE-4AA8-B526-242B081CED37}" srcOrd="1" destOrd="0" parTransId="{3E9050C7-E6FD-41EF-A53F-0F22FDB3A668}" sibTransId="{C5F65EA3-CBF3-43CB-9E67-DFE1BA3D9C90}"/>
    <dgm:cxn modelId="{065A6AA6-46CD-4A39-A25D-EFEA14A9E295}" type="presOf" srcId="{A5F75F69-4B5C-44F4-A6C5-18E1D0F6BCFA}" destId="{8C9D7EB2-A04A-452D-B711-535E5AE24E47}" srcOrd="0" destOrd="0" presId="urn:microsoft.com/office/officeart/2005/8/layout/process3"/>
    <dgm:cxn modelId="{445CEFA9-C7C0-4864-9350-7FD8A5A7E820}" srcId="{6F356DCE-3A50-42CF-8152-D18661D16D52}" destId="{9F55D7C2-DEDA-40E2-A1C8-613BB4940BCE}" srcOrd="0" destOrd="0" parTransId="{EA204D6D-7DB1-4F6C-9BC7-3EB761F15894}" sibTransId="{DD40D70D-3F18-4DFC-84CE-4D5FB7525600}"/>
    <dgm:cxn modelId="{771F13AB-AC79-451D-B016-85D149772C06}" type="presOf" srcId="{D3ED6067-FDCB-4958-BF39-D72494E9C4BD}" destId="{4BCC2AF7-2C36-40FF-B2A4-241EB771546B}" srcOrd="0" destOrd="0" presId="urn:microsoft.com/office/officeart/2005/8/layout/process3"/>
    <dgm:cxn modelId="{39A721AB-A6BF-4D0E-AEEA-F10F4C32528B}" srcId="{9F55D7C2-DEDA-40E2-A1C8-613BB4940BCE}" destId="{6815ED4D-0D87-448B-B868-3073F2286F66}" srcOrd="0" destOrd="0" parTransId="{626109DB-C96D-4ED6-A05F-C498DEFDC9CA}" sibTransId="{91EFCBE1-5479-46AC-87F6-C91FF9C0180D}"/>
    <dgm:cxn modelId="{698A1CB1-9D10-4044-85AB-83FC85E4FBE4}" type="presOf" srcId="{9F55D7C2-DEDA-40E2-A1C8-613BB4940BCE}" destId="{E7167371-B56D-4012-B7D1-3C1D11FDA913}" srcOrd="0" destOrd="0" presId="urn:microsoft.com/office/officeart/2005/8/layout/process3"/>
    <dgm:cxn modelId="{F6B78EB9-4204-490B-8483-8EA4886802E2}" type="presOf" srcId="{A4D1F7B4-9374-4AB1-90DA-C60A53501A84}" destId="{B97382EF-C41C-4B14-99E7-34DCDA87E27E}" srcOrd="1" destOrd="0" presId="urn:microsoft.com/office/officeart/2005/8/layout/process3"/>
    <dgm:cxn modelId="{681CA7BB-A715-4959-AB17-0F6B9BADB5E8}" srcId="{0C5F948A-A762-47F8-AD97-A8EFF997CA16}" destId="{C4750272-A100-48DE-9AD4-0F97912BCAD6}" srcOrd="3" destOrd="0" parTransId="{950945B7-12AF-48C6-BFB9-16F25879B1F3}" sibTransId="{746D8173-8418-4352-851C-D76DB70570EA}"/>
    <dgm:cxn modelId="{8BAC9FBF-0380-4523-8221-213ED71C0022}" type="presOf" srcId="{1FAF48B3-B6AF-4D48-9C75-FF1ECE893E1F}" destId="{8C9D7EB2-A04A-452D-B711-535E5AE24E47}" srcOrd="0" destOrd="1" presId="urn:microsoft.com/office/officeart/2005/8/layout/process3"/>
    <dgm:cxn modelId="{D3AA06C1-C64E-4522-977C-96C9361AD06A}" type="presOf" srcId="{6815ED4D-0D87-448B-B868-3073F2286F66}" destId="{E7167371-B56D-4012-B7D1-3C1D11FDA913}" srcOrd="0" destOrd="1" presId="urn:microsoft.com/office/officeart/2005/8/layout/process3"/>
    <dgm:cxn modelId="{2E578DC2-FE9E-4207-AAB8-D57E0C620E5E}" type="presOf" srcId="{F861CF87-0EC6-4DAE-81C2-1D70D9D761B2}" destId="{0DB133EA-372F-4E88-A07E-E85BC71C6805}" srcOrd="0" destOrd="1" presId="urn:microsoft.com/office/officeart/2005/8/layout/process3"/>
    <dgm:cxn modelId="{68E6F4CA-FE38-4780-86D4-6A7BD47B110C}" srcId="{B3A951E9-D6CE-4AA8-B526-242B081CED37}" destId="{D3ED6067-FDCB-4958-BF39-D72494E9C4BD}" srcOrd="0" destOrd="0" parTransId="{EBE3BBE5-C4A5-439D-9045-77DB2996105C}" sibTransId="{B8A078BC-254C-4EDA-9EFD-8E86864E3FC2}"/>
    <dgm:cxn modelId="{428C40D4-3558-4E9E-969C-582252A11C5A}" type="presOf" srcId="{6F356DCE-3A50-42CF-8152-D18661D16D52}" destId="{1903C98E-A3C3-4464-9616-701F153E6B7B}" srcOrd="0" destOrd="0" presId="urn:microsoft.com/office/officeart/2005/8/layout/process3"/>
    <dgm:cxn modelId="{99F9F2DF-1922-4741-82A1-3DE36673A7D1}" type="presOf" srcId="{C5F65EA3-CBF3-43CB-9E67-DFE1BA3D9C90}" destId="{0C447C4A-82A6-4E4C-BEAE-D791705A513D}" srcOrd="1" destOrd="0" presId="urn:microsoft.com/office/officeart/2005/8/layout/process3"/>
    <dgm:cxn modelId="{15C98BE4-8BD7-48F1-B302-6EBA76A005BE}" type="presOf" srcId="{F6B33047-3C2D-4B4B-AB69-B83E84E7AE07}" destId="{0DB133EA-372F-4E88-A07E-E85BC71C6805}" srcOrd="0" destOrd="0" presId="urn:microsoft.com/office/officeart/2005/8/layout/process3"/>
    <dgm:cxn modelId="{922B49E7-4A77-46F1-A571-301851395D8E}" type="presOf" srcId="{6F356DCE-3A50-42CF-8152-D18661D16D52}" destId="{3C3862BE-9F34-44FC-ACE4-9D8180EE4F34}" srcOrd="1" destOrd="0" presId="urn:microsoft.com/office/officeart/2005/8/layout/process3"/>
    <dgm:cxn modelId="{43FDF7FC-FC91-487D-B5FB-84DACB787E22}" type="presOf" srcId="{32FF6334-EB0B-497D-BEED-4BB29F913E52}" destId="{7F2AF14F-6974-420C-A28F-15B8C5374A16}" srcOrd="1" destOrd="0" presId="urn:microsoft.com/office/officeart/2005/8/layout/process3"/>
    <dgm:cxn modelId="{06BE7AFD-9A9B-41F1-96D7-1DE834578E79}" srcId="{32FF6334-EB0B-497D-BEED-4BB29F913E52}" destId="{1FAF48B3-B6AF-4D48-9C75-FF1ECE893E1F}" srcOrd="1" destOrd="0" parTransId="{8004FEB4-3F68-4352-BA83-8BD346F0C318}" sibTransId="{60AEF93B-643B-4A0C-B4A1-DC926D118DCC}"/>
    <dgm:cxn modelId="{72E868AF-A4EF-4F6B-A3EB-E337950B6BCF}" type="presParOf" srcId="{2EC9628C-BABB-4E4A-B273-C4DAB76D04F0}" destId="{50F69770-7C15-4FEF-B83B-5A81327EBC38}" srcOrd="0" destOrd="0" presId="urn:microsoft.com/office/officeart/2005/8/layout/process3"/>
    <dgm:cxn modelId="{EFCE360C-274A-460F-8BE5-F468BF40AC13}" type="presParOf" srcId="{50F69770-7C15-4FEF-B83B-5A81327EBC38}" destId="{099CB393-87F6-400C-9D62-6FFC955374F1}" srcOrd="0" destOrd="0" presId="urn:microsoft.com/office/officeart/2005/8/layout/process3"/>
    <dgm:cxn modelId="{623D24E7-2C3D-43B3-AABD-CF68B6A68E93}" type="presParOf" srcId="{50F69770-7C15-4FEF-B83B-5A81327EBC38}" destId="{7F2AF14F-6974-420C-A28F-15B8C5374A16}" srcOrd="1" destOrd="0" presId="urn:microsoft.com/office/officeart/2005/8/layout/process3"/>
    <dgm:cxn modelId="{05C4DCE9-007F-413E-A79E-4611A57A88CF}" type="presParOf" srcId="{50F69770-7C15-4FEF-B83B-5A81327EBC38}" destId="{8C9D7EB2-A04A-452D-B711-535E5AE24E47}" srcOrd="2" destOrd="0" presId="urn:microsoft.com/office/officeart/2005/8/layout/process3"/>
    <dgm:cxn modelId="{C5E2CF6B-E55D-4CC2-B6F1-A916B26CDABF}" type="presParOf" srcId="{2EC9628C-BABB-4E4A-B273-C4DAB76D04F0}" destId="{3603EB6A-1B94-42AC-9502-D8718D9D470A}" srcOrd="1" destOrd="0" presId="urn:microsoft.com/office/officeart/2005/8/layout/process3"/>
    <dgm:cxn modelId="{00B6D0CE-E72E-487A-8705-71E0BF8C6274}" type="presParOf" srcId="{3603EB6A-1B94-42AC-9502-D8718D9D470A}" destId="{B97382EF-C41C-4B14-99E7-34DCDA87E27E}" srcOrd="0" destOrd="0" presId="urn:microsoft.com/office/officeart/2005/8/layout/process3"/>
    <dgm:cxn modelId="{1285C7E4-FFB6-4F88-9227-5521B4A5E6A6}" type="presParOf" srcId="{2EC9628C-BABB-4E4A-B273-C4DAB76D04F0}" destId="{81F4E800-0EBC-4F60-8A10-A23E88704B9E}" srcOrd="2" destOrd="0" presId="urn:microsoft.com/office/officeart/2005/8/layout/process3"/>
    <dgm:cxn modelId="{FA806018-E107-4C89-A728-FE16C5A0603B}" type="presParOf" srcId="{81F4E800-0EBC-4F60-8A10-A23E88704B9E}" destId="{CD39D727-0D23-4517-8C55-B4EA119F25A5}" srcOrd="0" destOrd="0" presId="urn:microsoft.com/office/officeart/2005/8/layout/process3"/>
    <dgm:cxn modelId="{C42B0D42-DBF3-4B3F-9DB0-D1DEAA53C977}" type="presParOf" srcId="{81F4E800-0EBC-4F60-8A10-A23E88704B9E}" destId="{BEB2FD96-7052-433D-B452-88A82FAB8DD5}" srcOrd="1" destOrd="0" presId="urn:microsoft.com/office/officeart/2005/8/layout/process3"/>
    <dgm:cxn modelId="{50AB6517-0A1B-4779-8C34-097B8D9BE86A}" type="presParOf" srcId="{81F4E800-0EBC-4F60-8A10-A23E88704B9E}" destId="{4BCC2AF7-2C36-40FF-B2A4-241EB771546B}" srcOrd="2" destOrd="0" presId="urn:microsoft.com/office/officeart/2005/8/layout/process3"/>
    <dgm:cxn modelId="{F0295E77-6A37-4106-A501-F75FE18F46E8}" type="presParOf" srcId="{2EC9628C-BABB-4E4A-B273-C4DAB76D04F0}" destId="{3A993029-4EDB-45A8-B0C1-F3803B02600E}" srcOrd="3" destOrd="0" presId="urn:microsoft.com/office/officeart/2005/8/layout/process3"/>
    <dgm:cxn modelId="{621B5E83-09BD-4B59-845D-2DB2AE8602C1}" type="presParOf" srcId="{3A993029-4EDB-45A8-B0C1-F3803B02600E}" destId="{0C447C4A-82A6-4E4C-BEAE-D791705A513D}" srcOrd="0" destOrd="0" presId="urn:microsoft.com/office/officeart/2005/8/layout/process3"/>
    <dgm:cxn modelId="{AC92953B-11A2-42D9-ADAA-997DC17587CC}" type="presParOf" srcId="{2EC9628C-BABB-4E4A-B273-C4DAB76D04F0}" destId="{1C129184-3887-414A-94E8-D029E2F53411}" srcOrd="4" destOrd="0" presId="urn:microsoft.com/office/officeart/2005/8/layout/process3"/>
    <dgm:cxn modelId="{4A2BD0A2-3F4F-4FB0-9529-9DF6C6A5527D}" type="presParOf" srcId="{1C129184-3887-414A-94E8-D029E2F53411}" destId="{1903C98E-A3C3-4464-9616-701F153E6B7B}" srcOrd="0" destOrd="0" presId="urn:microsoft.com/office/officeart/2005/8/layout/process3"/>
    <dgm:cxn modelId="{967DF0A7-72A2-4F34-8399-DEC9AAE4C379}" type="presParOf" srcId="{1C129184-3887-414A-94E8-D029E2F53411}" destId="{3C3862BE-9F34-44FC-ACE4-9D8180EE4F34}" srcOrd="1" destOrd="0" presId="urn:microsoft.com/office/officeart/2005/8/layout/process3"/>
    <dgm:cxn modelId="{6D4E2775-F370-4A7E-89EA-0AA5796C42F3}" type="presParOf" srcId="{1C129184-3887-414A-94E8-D029E2F53411}" destId="{E7167371-B56D-4012-B7D1-3C1D11FDA913}" srcOrd="2" destOrd="0" presId="urn:microsoft.com/office/officeart/2005/8/layout/process3"/>
    <dgm:cxn modelId="{56A7E657-B69D-4763-AEDF-3003E01C6AAC}" type="presParOf" srcId="{2EC9628C-BABB-4E4A-B273-C4DAB76D04F0}" destId="{EE350855-D12D-4AA3-BDA0-219D4DB6A720}" srcOrd="5" destOrd="0" presId="urn:microsoft.com/office/officeart/2005/8/layout/process3"/>
    <dgm:cxn modelId="{4CBC64DD-222F-48C6-ADEA-043B5FF3C6A0}" type="presParOf" srcId="{EE350855-D12D-4AA3-BDA0-219D4DB6A720}" destId="{2DEA7783-78CF-41FE-94CF-16BE7247AB79}" srcOrd="0" destOrd="0" presId="urn:microsoft.com/office/officeart/2005/8/layout/process3"/>
    <dgm:cxn modelId="{5B434C25-0BC5-43B7-9C4C-E351DE3C2126}" type="presParOf" srcId="{2EC9628C-BABB-4E4A-B273-C4DAB76D04F0}" destId="{7EF645CD-09B8-4298-9B1B-451BB5F9AC4B}" srcOrd="6" destOrd="0" presId="urn:microsoft.com/office/officeart/2005/8/layout/process3"/>
    <dgm:cxn modelId="{C6F92E3C-B3F4-422B-908F-993D818F2AB0}" type="presParOf" srcId="{7EF645CD-09B8-4298-9B1B-451BB5F9AC4B}" destId="{50808DC5-86C7-4370-9CC7-F1E6DD50E5D4}" srcOrd="0" destOrd="0" presId="urn:microsoft.com/office/officeart/2005/8/layout/process3"/>
    <dgm:cxn modelId="{5D110B61-82DB-48F0-BF12-92594A0BDBC0}" type="presParOf" srcId="{7EF645CD-09B8-4298-9B1B-451BB5F9AC4B}" destId="{EB8EB551-C461-487E-92A5-32C8F9544374}" srcOrd="1" destOrd="0" presId="urn:microsoft.com/office/officeart/2005/8/layout/process3"/>
    <dgm:cxn modelId="{9075C2FD-DC26-4184-A484-31F5D55DDCF0}" type="presParOf" srcId="{7EF645CD-09B8-4298-9B1B-451BB5F9AC4B}" destId="{0DB133EA-372F-4E88-A07E-E85BC71C6805}"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2AF14F-6974-420C-A28F-15B8C5374A16}">
      <dsp:nvSpPr>
        <dsp:cNvPr id="0" name=""/>
        <dsp:cNvSpPr/>
      </dsp:nvSpPr>
      <dsp:spPr>
        <a:xfrm>
          <a:off x="1410" y="73954"/>
          <a:ext cx="1771958" cy="518399"/>
        </a:xfrm>
        <a:prstGeom prst="roundRect">
          <a:avLst>
            <a:gd name="adj" fmla="val 10000"/>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nb-NO" sz="1200" kern="1200" dirty="0"/>
            <a:t>Planlegge i tide</a:t>
          </a:r>
        </a:p>
      </dsp:txBody>
      <dsp:txXfrm>
        <a:off x="1410" y="73954"/>
        <a:ext cx="1771958" cy="345600"/>
      </dsp:txXfrm>
    </dsp:sp>
    <dsp:sp modelId="{8C9D7EB2-A04A-452D-B711-535E5AE24E47}">
      <dsp:nvSpPr>
        <dsp:cNvPr id="0" name=""/>
        <dsp:cNvSpPr/>
      </dsp:nvSpPr>
      <dsp:spPr>
        <a:xfrm>
          <a:off x="364341" y="419554"/>
          <a:ext cx="1771958" cy="1015200"/>
        </a:xfrm>
        <a:prstGeom prst="roundRect">
          <a:avLst>
            <a:gd name="adj" fmla="val 10000"/>
          </a:avLst>
        </a:prstGeom>
        <a:solidFill>
          <a:schemeClr val="lt1">
            <a:alpha val="90000"/>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nb-NO" sz="1200" kern="1200" dirty="0"/>
            <a:t>1 </a:t>
          </a:r>
          <a:r>
            <a:rPr lang="nb-NO" sz="1200" kern="1200" dirty="0" err="1"/>
            <a:t>desemberfristen</a:t>
          </a:r>
          <a:endParaRPr lang="nb-NO" sz="1200" kern="1200" dirty="0"/>
        </a:p>
        <a:p>
          <a:pPr marL="114300" lvl="1" indent="-114300" algn="l" defTabSz="533400">
            <a:lnSpc>
              <a:spcPct val="90000"/>
            </a:lnSpc>
            <a:spcBef>
              <a:spcPct val="0"/>
            </a:spcBef>
            <a:spcAft>
              <a:spcPct val="15000"/>
            </a:spcAft>
            <a:buChar char="•"/>
          </a:pPr>
          <a:r>
            <a:rPr lang="nb-NO" sz="1200" kern="1200" dirty="0"/>
            <a:t>Forutsetter forarbeid, slik som ROS-vurderinger</a:t>
          </a:r>
        </a:p>
      </dsp:txBody>
      <dsp:txXfrm>
        <a:off x="394075" y="449288"/>
        <a:ext cx="1712490" cy="955732"/>
      </dsp:txXfrm>
    </dsp:sp>
    <dsp:sp modelId="{3603EB6A-1B94-42AC-9502-D8718D9D470A}">
      <dsp:nvSpPr>
        <dsp:cNvPr id="0" name=""/>
        <dsp:cNvSpPr/>
      </dsp:nvSpPr>
      <dsp:spPr>
        <a:xfrm>
          <a:off x="2041991" y="26171"/>
          <a:ext cx="569479" cy="44116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nb-NO" sz="1000" kern="1200"/>
        </a:p>
      </dsp:txBody>
      <dsp:txXfrm>
        <a:off x="2041991" y="114404"/>
        <a:ext cx="437129" cy="264700"/>
      </dsp:txXfrm>
    </dsp:sp>
    <dsp:sp modelId="{BEB2FD96-7052-433D-B452-88A82FAB8DD5}">
      <dsp:nvSpPr>
        <dsp:cNvPr id="0" name=""/>
        <dsp:cNvSpPr/>
      </dsp:nvSpPr>
      <dsp:spPr>
        <a:xfrm>
          <a:off x="2847858" y="73954"/>
          <a:ext cx="1771958" cy="518399"/>
        </a:xfrm>
        <a:prstGeom prst="roundRect">
          <a:avLst>
            <a:gd name="adj" fmla="val 10000"/>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nb-NO" sz="1200" kern="1200" dirty="0"/>
            <a:t>Unngå kollisjoner</a:t>
          </a:r>
        </a:p>
      </dsp:txBody>
      <dsp:txXfrm>
        <a:off x="2847858" y="73954"/>
        <a:ext cx="1771958" cy="345600"/>
      </dsp:txXfrm>
    </dsp:sp>
    <dsp:sp modelId="{4BCC2AF7-2C36-40FF-B2A4-241EB771546B}">
      <dsp:nvSpPr>
        <dsp:cNvPr id="0" name=""/>
        <dsp:cNvSpPr/>
      </dsp:nvSpPr>
      <dsp:spPr>
        <a:xfrm>
          <a:off x="3210789" y="419554"/>
          <a:ext cx="1771958" cy="1015200"/>
        </a:xfrm>
        <a:prstGeom prst="roundRect">
          <a:avLst>
            <a:gd name="adj" fmla="val 10000"/>
          </a:avLst>
        </a:prstGeom>
        <a:solidFill>
          <a:schemeClr val="lt1">
            <a:alpha val="90000"/>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nb-NO" sz="1100" kern="1200" dirty="0"/>
            <a:t> </a:t>
          </a:r>
          <a:r>
            <a:rPr lang="nb-NO" sz="1200" kern="1200" dirty="0"/>
            <a:t>I tid og sted, samt med nylig gjennomførte eller planlagte revisjoner</a:t>
          </a:r>
        </a:p>
      </dsp:txBody>
      <dsp:txXfrm>
        <a:off x="3240523" y="449288"/>
        <a:ext cx="1712490" cy="955732"/>
      </dsp:txXfrm>
    </dsp:sp>
    <dsp:sp modelId="{3A993029-4EDB-45A8-B0C1-F3803B02600E}">
      <dsp:nvSpPr>
        <dsp:cNvPr id="0" name=""/>
        <dsp:cNvSpPr/>
      </dsp:nvSpPr>
      <dsp:spPr>
        <a:xfrm>
          <a:off x="4888439" y="26171"/>
          <a:ext cx="569479" cy="44116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nb-NO" sz="1000" kern="1200"/>
        </a:p>
      </dsp:txBody>
      <dsp:txXfrm>
        <a:off x="4888439" y="114404"/>
        <a:ext cx="437129" cy="264700"/>
      </dsp:txXfrm>
    </dsp:sp>
    <dsp:sp modelId="{3C3862BE-9F34-44FC-ACE4-9D8180EE4F34}">
      <dsp:nvSpPr>
        <dsp:cNvPr id="0" name=""/>
        <dsp:cNvSpPr/>
      </dsp:nvSpPr>
      <dsp:spPr>
        <a:xfrm>
          <a:off x="5694306" y="73954"/>
          <a:ext cx="1771958" cy="518399"/>
        </a:xfrm>
        <a:prstGeom prst="roundRect">
          <a:avLst>
            <a:gd name="adj" fmla="val 10000"/>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nb-NO" sz="1200" kern="1200" dirty="0"/>
            <a:t>Gjøre planene kjent</a:t>
          </a:r>
        </a:p>
      </dsp:txBody>
      <dsp:txXfrm>
        <a:off x="5694306" y="73954"/>
        <a:ext cx="1771958" cy="345600"/>
      </dsp:txXfrm>
    </dsp:sp>
    <dsp:sp modelId="{E7167371-B56D-4012-B7D1-3C1D11FDA913}">
      <dsp:nvSpPr>
        <dsp:cNvPr id="0" name=""/>
        <dsp:cNvSpPr/>
      </dsp:nvSpPr>
      <dsp:spPr>
        <a:xfrm>
          <a:off x="6057238" y="419554"/>
          <a:ext cx="1771958" cy="1015200"/>
        </a:xfrm>
        <a:prstGeom prst="roundRect">
          <a:avLst>
            <a:gd name="adj" fmla="val 10000"/>
          </a:avLst>
        </a:prstGeom>
        <a:solidFill>
          <a:schemeClr val="lt1">
            <a:alpha val="90000"/>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nb-NO" sz="1200" kern="1200" dirty="0"/>
            <a:t> I tilsynskalenderen, i planleggingsfasen</a:t>
          </a:r>
        </a:p>
        <a:p>
          <a:pPr marL="228600" lvl="2" indent="-114300" algn="l" defTabSz="533400">
            <a:lnSpc>
              <a:spcPct val="90000"/>
            </a:lnSpc>
            <a:spcBef>
              <a:spcPct val="0"/>
            </a:spcBef>
            <a:spcAft>
              <a:spcPct val="15000"/>
            </a:spcAft>
            <a:buNone/>
          </a:pPr>
          <a:r>
            <a:rPr lang="nb-NO" sz="1200" i="1" kern="1200" dirty="0"/>
            <a:t>- ikke i etterkant</a:t>
          </a:r>
        </a:p>
      </dsp:txBody>
      <dsp:txXfrm>
        <a:off x="6086972" y="449288"/>
        <a:ext cx="1712490" cy="955732"/>
      </dsp:txXfrm>
    </dsp:sp>
    <dsp:sp modelId="{EE350855-D12D-4AA3-BDA0-219D4DB6A720}">
      <dsp:nvSpPr>
        <dsp:cNvPr id="0" name=""/>
        <dsp:cNvSpPr/>
      </dsp:nvSpPr>
      <dsp:spPr>
        <a:xfrm>
          <a:off x="7734887" y="26171"/>
          <a:ext cx="569479" cy="44116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nb-NO" sz="1000" kern="1200"/>
        </a:p>
      </dsp:txBody>
      <dsp:txXfrm>
        <a:off x="7734887" y="114404"/>
        <a:ext cx="437129" cy="264700"/>
      </dsp:txXfrm>
    </dsp:sp>
    <dsp:sp modelId="{EB8EB551-C461-487E-92A5-32C8F9544374}">
      <dsp:nvSpPr>
        <dsp:cNvPr id="0" name=""/>
        <dsp:cNvSpPr/>
      </dsp:nvSpPr>
      <dsp:spPr>
        <a:xfrm>
          <a:off x="8540755" y="73954"/>
          <a:ext cx="1771958" cy="518399"/>
        </a:xfrm>
        <a:prstGeom prst="roundRect">
          <a:avLst>
            <a:gd name="adj" fmla="val 10000"/>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nb-NO" sz="1200" kern="1200" dirty="0"/>
            <a:t>Dele</a:t>
          </a:r>
        </a:p>
      </dsp:txBody>
      <dsp:txXfrm>
        <a:off x="8540755" y="73954"/>
        <a:ext cx="1771958" cy="345600"/>
      </dsp:txXfrm>
    </dsp:sp>
    <dsp:sp modelId="{0DB133EA-372F-4E88-A07E-E85BC71C6805}">
      <dsp:nvSpPr>
        <dsp:cNvPr id="0" name=""/>
        <dsp:cNvSpPr/>
      </dsp:nvSpPr>
      <dsp:spPr>
        <a:xfrm>
          <a:off x="8903686" y="419554"/>
          <a:ext cx="1771958" cy="1015200"/>
        </a:xfrm>
        <a:prstGeom prst="roundRect">
          <a:avLst>
            <a:gd name="adj" fmla="val 10000"/>
          </a:avLst>
        </a:prstGeom>
        <a:solidFill>
          <a:schemeClr val="lt1">
            <a:alpha val="90000"/>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nb-NO" sz="1100" kern="1200" dirty="0"/>
            <a:t>Erfaring og læring</a:t>
          </a:r>
        </a:p>
        <a:p>
          <a:pPr marL="57150" lvl="1" indent="-57150" algn="l" defTabSz="488950">
            <a:lnSpc>
              <a:spcPct val="90000"/>
            </a:lnSpc>
            <a:spcBef>
              <a:spcPct val="0"/>
            </a:spcBef>
            <a:spcAft>
              <a:spcPct val="15000"/>
            </a:spcAft>
            <a:buChar char="•"/>
          </a:pPr>
          <a:r>
            <a:rPr lang="nb-NO" sz="1100" kern="1200" dirty="0"/>
            <a:t>Tilsynsrapporter</a:t>
          </a:r>
        </a:p>
        <a:p>
          <a:pPr marL="57150" lvl="1" indent="-57150" algn="l" defTabSz="488950">
            <a:lnSpc>
              <a:spcPct val="90000"/>
            </a:lnSpc>
            <a:spcBef>
              <a:spcPct val="0"/>
            </a:spcBef>
            <a:spcAft>
              <a:spcPct val="15000"/>
            </a:spcAft>
            <a:buChar char="•"/>
          </a:pPr>
          <a:r>
            <a:rPr lang="nb-NO" sz="1100" kern="1200" dirty="0"/>
            <a:t>Kommunekunnskap</a:t>
          </a:r>
        </a:p>
      </dsp:txBody>
      <dsp:txXfrm>
        <a:off x="8933420" y="449288"/>
        <a:ext cx="1712490" cy="955732"/>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484B0CA8-D4C0-4EDF-983C-013F20071413}" type="datetimeFigureOut">
              <a:rPr lang="nb-NO" smtClean="0"/>
              <a:t>11.12.2023</a:t>
            </a:fld>
            <a:endParaRPr lang="nb-NO"/>
          </a:p>
        </p:txBody>
      </p:sp>
      <p:sp>
        <p:nvSpPr>
          <p:cNvPr id="4" name="Plassholder for lysbilde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07E4FB80-D5CD-4F8B-B310-9170DDB90797}" type="slidenum">
              <a:rPr lang="nb-NO" smtClean="0"/>
              <a:t>‹#›</a:t>
            </a:fld>
            <a:endParaRPr lang="nb-NO"/>
          </a:p>
        </p:txBody>
      </p:sp>
    </p:spTree>
    <p:extLst>
      <p:ext uri="{BB962C8B-B14F-4D97-AF65-F5344CB8AC3E}">
        <p14:creationId xmlns:p14="http://schemas.microsoft.com/office/powerpoint/2010/main" val="3875288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1</a:t>
            </a:fld>
            <a:endParaRPr lang="nb-NO"/>
          </a:p>
        </p:txBody>
      </p:sp>
    </p:spTree>
    <p:extLst>
      <p:ext uri="{BB962C8B-B14F-4D97-AF65-F5344CB8AC3E}">
        <p14:creationId xmlns:p14="http://schemas.microsoft.com/office/powerpoint/2010/main" val="609581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11</a:t>
            </a:fld>
            <a:endParaRPr lang="nb-NO"/>
          </a:p>
        </p:txBody>
      </p:sp>
    </p:spTree>
    <p:extLst>
      <p:ext uri="{BB962C8B-B14F-4D97-AF65-F5344CB8AC3E}">
        <p14:creationId xmlns:p14="http://schemas.microsoft.com/office/powerpoint/2010/main" val="1158060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12</a:t>
            </a:fld>
            <a:endParaRPr lang="nb-NO"/>
          </a:p>
        </p:txBody>
      </p:sp>
    </p:spTree>
    <p:extLst>
      <p:ext uri="{BB962C8B-B14F-4D97-AF65-F5344CB8AC3E}">
        <p14:creationId xmlns:p14="http://schemas.microsoft.com/office/powerpoint/2010/main" val="3513824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13</a:t>
            </a:fld>
            <a:endParaRPr lang="nb-NO"/>
          </a:p>
        </p:txBody>
      </p:sp>
    </p:spTree>
    <p:extLst>
      <p:ext uri="{BB962C8B-B14F-4D97-AF65-F5344CB8AC3E}">
        <p14:creationId xmlns:p14="http://schemas.microsoft.com/office/powerpoint/2010/main" val="358840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14</a:t>
            </a:fld>
            <a:endParaRPr lang="nb-NO"/>
          </a:p>
        </p:txBody>
      </p:sp>
    </p:spTree>
    <p:extLst>
      <p:ext uri="{BB962C8B-B14F-4D97-AF65-F5344CB8AC3E}">
        <p14:creationId xmlns:p14="http://schemas.microsoft.com/office/powerpoint/2010/main" val="1230932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15</a:t>
            </a:fld>
            <a:endParaRPr lang="nb-NO"/>
          </a:p>
        </p:txBody>
      </p:sp>
    </p:spTree>
    <p:extLst>
      <p:ext uri="{BB962C8B-B14F-4D97-AF65-F5344CB8AC3E}">
        <p14:creationId xmlns:p14="http://schemas.microsoft.com/office/powerpoint/2010/main" val="2868715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16</a:t>
            </a:fld>
            <a:endParaRPr lang="nb-NO"/>
          </a:p>
        </p:txBody>
      </p:sp>
    </p:spTree>
    <p:extLst>
      <p:ext uri="{BB962C8B-B14F-4D97-AF65-F5344CB8AC3E}">
        <p14:creationId xmlns:p14="http://schemas.microsoft.com/office/powerpoint/2010/main" val="2604404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17</a:t>
            </a:fld>
            <a:endParaRPr lang="nb-NO"/>
          </a:p>
        </p:txBody>
      </p:sp>
    </p:spTree>
    <p:extLst>
      <p:ext uri="{BB962C8B-B14F-4D97-AF65-F5344CB8AC3E}">
        <p14:creationId xmlns:p14="http://schemas.microsoft.com/office/powerpoint/2010/main" val="2659441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19</a:t>
            </a:fld>
            <a:endParaRPr lang="nb-NO"/>
          </a:p>
        </p:txBody>
      </p:sp>
    </p:spTree>
    <p:extLst>
      <p:ext uri="{BB962C8B-B14F-4D97-AF65-F5344CB8AC3E}">
        <p14:creationId xmlns:p14="http://schemas.microsoft.com/office/powerpoint/2010/main" val="576740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20</a:t>
            </a:fld>
            <a:endParaRPr lang="nb-NO"/>
          </a:p>
        </p:txBody>
      </p:sp>
    </p:spTree>
    <p:extLst>
      <p:ext uri="{BB962C8B-B14F-4D97-AF65-F5344CB8AC3E}">
        <p14:creationId xmlns:p14="http://schemas.microsoft.com/office/powerpoint/2010/main" val="23775971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22</a:t>
            </a:fld>
            <a:endParaRPr lang="nb-NO"/>
          </a:p>
        </p:txBody>
      </p:sp>
    </p:spTree>
    <p:extLst>
      <p:ext uri="{BB962C8B-B14F-4D97-AF65-F5344CB8AC3E}">
        <p14:creationId xmlns:p14="http://schemas.microsoft.com/office/powerpoint/2010/main" val="1628313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2</a:t>
            </a:fld>
            <a:endParaRPr lang="nb-NO"/>
          </a:p>
        </p:txBody>
      </p:sp>
    </p:spTree>
    <p:extLst>
      <p:ext uri="{BB962C8B-B14F-4D97-AF65-F5344CB8AC3E}">
        <p14:creationId xmlns:p14="http://schemas.microsoft.com/office/powerpoint/2010/main" val="2111582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23</a:t>
            </a:fld>
            <a:endParaRPr lang="nb-NO"/>
          </a:p>
        </p:txBody>
      </p:sp>
    </p:spTree>
    <p:extLst>
      <p:ext uri="{BB962C8B-B14F-4D97-AF65-F5344CB8AC3E}">
        <p14:creationId xmlns:p14="http://schemas.microsoft.com/office/powerpoint/2010/main" val="42016368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25</a:t>
            </a:fld>
            <a:endParaRPr lang="nb-NO"/>
          </a:p>
        </p:txBody>
      </p:sp>
    </p:spTree>
    <p:extLst>
      <p:ext uri="{BB962C8B-B14F-4D97-AF65-F5344CB8AC3E}">
        <p14:creationId xmlns:p14="http://schemas.microsoft.com/office/powerpoint/2010/main" val="28849211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26</a:t>
            </a:fld>
            <a:endParaRPr lang="nb-NO"/>
          </a:p>
        </p:txBody>
      </p:sp>
    </p:spTree>
    <p:extLst>
      <p:ext uri="{BB962C8B-B14F-4D97-AF65-F5344CB8AC3E}">
        <p14:creationId xmlns:p14="http://schemas.microsoft.com/office/powerpoint/2010/main" val="10883577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Barnevern har ikke poengkrav – og fordi tilsynsaktiviteten ikke er avklart vet vi heller ikke hvor mange kommuner det vi berøre. Metoden </a:t>
            </a:r>
            <a:r>
              <a:rPr lang="nb-NO" sz="1200" dirty="0"/>
              <a:t>ikke avklart, men det blir ikke systemrevisjoner tilsynskalender vil bli oppdatert til 1.12.</a:t>
            </a:r>
            <a:endParaRPr lang="nb-NO" dirty="0"/>
          </a:p>
          <a:p>
            <a:endParaRPr lang="nb-NO" dirty="0"/>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Sosiale tjenester har krav om 245 tilsynspoeng som tidligere år det  tilsvarer </a:t>
            </a:r>
            <a:r>
              <a:rPr lang="nb-NO" sz="1200" dirty="0" err="1"/>
              <a:t>ca</a:t>
            </a:r>
            <a:r>
              <a:rPr lang="nb-NO" sz="1200" dirty="0"/>
              <a:t> 20 systemrevisjoner, tilsynskalender vil bli oppdatert til 1.12.</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Integrering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p>
          <a:p>
            <a:pPr algn="l"/>
            <a:r>
              <a:rPr lang="nb-NO" sz="1200" dirty="0"/>
              <a:t>Krisesenter: alle bydelene i Oslo har hatt tilsyn de to årene som har gått, det vi derfor neste år bli kommuner i Viken for øvrig som er aktuelle for tilsyn antall og hvilke kommuner er ikke avgjort, men vi skal føre t</a:t>
            </a:r>
            <a:r>
              <a:rPr lang="nb-NO" dirty="0"/>
              <a:t>ilsyn med krisesentertilbudet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dirty="0"/>
              <a:t>etter krisesenterloven, jf. § 9, </a:t>
            </a:r>
            <a:r>
              <a:rPr lang="nb-NO" sz="1200" dirty="0"/>
              <a:t>tilsynskalender vil bli oppdatert til 1.12.</a:t>
            </a:r>
          </a:p>
          <a:p>
            <a:pPr algn="l">
              <a:buFont typeface="Arial" panose="020B0604020202020204" pitchFamily="34" charset="0"/>
              <a:buNone/>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p>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27</a:t>
            </a:fld>
            <a:endParaRPr lang="nb-NO"/>
          </a:p>
        </p:txBody>
      </p:sp>
    </p:spTree>
    <p:extLst>
      <p:ext uri="{BB962C8B-B14F-4D97-AF65-F5344CB8AC3E}">
        <p14:creationId xmlns:p14="http://schemas.microsoft.com/office/powerpoint/2010/main" val="2978806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 </a:t>
            </a:r>
            <a:r>
              <a:rPr lang="nb-NO" dirty="0" err="1"/>
              <a:t>hovedinnstruksen</a:t>
            </a:r>
            <a:r>
              <a:rPr lang="nb-NO" dirty="0"/>
              <a:t> ligger </a:t>
            </a:r>
            <a:r>
              <a:rPr lang="nb-NO" dirty="0" err="1"/>
              <a:t>Statsforvalterens</a:t>
            </a:r>
            <a:r>
              <a:rPr lang="nb-NO" dirty="0"/>
              <a:t> faste oppgaver her står det at.</a:t>
            </a:r>
          </a:p>
        </p:txBody>
      </p:sp>
      <p:sp>
        <p:nvSpPr>
          <p:cNvPr id="4" name="Plassholder for lysbildenummer 3"/>
          <p:cNvSpPr>
            <a:spLocks noGrp="1"/>
          </p:cNvSpPr>
          <p:nvPr>
            <p:ph type="sldNum" sz="quarter" idx="5"/>
          </p:nvPr>
        </p:nvSpPr>
        <p:spPr/>
        <p:txBody>
          <a:bodyPr/>
          <a:lstStyle/>
          <a:p>
            <a:fld id="{07E4FB80-D5CD-4F8B-B310-9170DDB90797}" type="slidenum">
              <a:rPr lang="nb-NO" smtClean="0"/>
              <a:t>30</a:t>
            </a:fld>
            <a:endParaRPr lang="nb-NO"/>
          </a:p>
        </p:txBody>
      </p:sp>
    </p:spTree>
    <p:extLst>
      <p:ext uri="{BB962C8B-B14F-4D97-AF65-F5344CB8AC3E}">
        <p14:creationId xmlns:p14="http://schemas.microsoft.com/office/powerpoint/2010/main" val="16774198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Videre står det</a:t>
            </a:r>
          </a:p>
        </p:txBody>
      </p:sp>
      <p:sp>
        <p:nvSpPr>
          <p:cNvPr id="4" name="Plassholder for lysbildenummer 3"/>
          <p:cNvSpPr>
            <a:spLocks noGrp="1"/>
          </p:cNvSpPr>
          <p:nvPr>
            <p:ph type="sldNum" sz="quarter" idx="5"/>
          </p:nvPr>
        </p:nvSpPr>
        <p:spPr/>
        <p:txBody>
          <a:bodyPr/>
          <a:lstStyle/>
          <a:p>
            <a:fld id="{07E4FB80-D5CD-4F8B-B310-9170DDB90797}" type="slidenum">
              <a:rPr lang="nb-NO" smtClean="0"/>
              <a:t>31</a:t>
            </a:fld>
            <a:endParaRPr lang="nb-NO"/>
          </a:p>
        </p:txBody>
      </p:sp>
    </p:spTree>
    <p:extLst>
      <p:ext uri="{BB962C8B-B14F-4D97-AF65-F5344CB8AC3E}">
        <p14:creationId xmlns:p14="http://schemas.microsoft.com/office/powerpoint/2010/main" val="33212484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buFont typeface="Arial" panose="020B0604020202020204" pitchFamily="34" charset="0"/>
              <a:buNone/>
            </a:pPr>
            <a:r>
              <a:rPr lang="nb-NO" b="0" i="0" dirty="0">
                <a:solidFill>
                  <a:srgbClr val="333333"/>
                </a:solidFill>
                <a:effectLst/>
                <a:latin typeface="Open Sans" panose="020B0606030504020204" pitchFamily="34" charset="0"/>
              </a:rPr>
              <a:t>Kommentar til 1: Vi skal</a:t>
            </a:r>
          </a:p>
          <a:p>
            <a:pPr algn="l">
              <a:buFont typeface="Arial" panose="020B0604020202020204" pitchFamily="34" charset="0"/>
              <a:buChar char="•"/>
            </a:pPr>
            <a:r>
              <a:rPr lang="nb-NO" b="0" i="0" dirty="0">
                <a:solidFill>
                  <a:srgbClr val="333333"/>
                </a:solidFill>
                <a:effectLst/>
                <a:latin typeface="Open Sans" panose="020B0606030504020204" pitchFamily="34" charset="0"/>
              </a:rPr>
              <a:t>bruke kunnskapen om regeletterlevelsen i sektor til å velge mellom veiledning og tilsyn.  </a:t>
            </a:r>
          </a:p>
          <a:p>
            <a:pPr algn="l">
              <a:buFont typeface="Arial" panose="020B0604020202020204" pitchFamily="34" charset="0"/>
              <a:buChar char="•"/>
            </a:pPr>
            <a:r>
              <a:rPr lang="nb-NO" b="0" i="0" dirty="0">
                <a:solidFill>
                  <a:srgbClr val="333333"/>
                </a:solidFill>
                <a:effectLst/>
                <a:latin typeface="Open Sans" panose="020B0606030504020204" pitchFamily="34" charset="0"/>
              </a:rPr>
              <a:t>se til at valgte virkemidler har ført til endring av praksis, slik at barn og unge får det de har krav på i samsvar med regelverket.</a:t>
            </a:r>
          </a:p>
          <a:p>
            <a:pPr algn="l"/>
            <a:endParaRPr lang="nb-NO" b="0" i="0" dirty="0">
              <a:solidFill>
                <a:srgbClr val="333333"/>
              </a:solidFill>
              <a:effectLst/>
              <a:latin typeface="Open Sans" panose="020B0606030504020204" pitchFamily="34" charset="0"/>
            </a:endParaRPr>
          </a:p>
          <a:p>
            <a:pPr algn="l"/>
            <a:r>
              <a:rPr lang="nb-NO" b="0" i="0" dirty="0">
                <a:solidFill>
                  <a:srgbClr val="333333"/>
                </a:solidFill>
                <a:effectLst/>
                <a:latin typeface="Open Sans" panose="020B0606030504020204" pitchFamily="34" charset="0"/>
              </a:rPr>
              <a:t>Kommentar til 2: Vi skal redegjøre for:</a:t>
            </a:r>
          </a:p>
          <a:p>
            <a:pPr algn="l">
              <a:buFont typeface="Arial" panose="020B0604020202020204" pitchFamily="34" charset="0"/>
              <a:buChar char="•"/>
            </a:pPr>
            <a:r>
              <a:rPr lang="nb-NO" b="0" i="0" dirty="0">
                <a:solidFill>
                  <a:srgbClr val="333333"/>
                </a:solidFill>
                <a:effectLst/>
                <a:latin typeface="Open Sans" panose="020B0606030504020204" pitchFamily="34" charset="0"/>
              </a:rPr>
              <a:t>risikobildet ved starten av året </a:t>
            </a:r>
          </a:p>
          <a:p>
            <a:pPr algn="l">
              <a:buFont typeface="Arial" panose="020B0604020202020204" pitchFamily="34" charset="0"/>
              <a:buChar char="•"/>
            </a:pPr>
            <a:r>
              <a:rPr lang="nb-NO" b="0" i="0" dirty="0">
                <a:solidFill>
                  <a:srgbClr val="333333"/>
                </a:solidFill>
                <a:effectLst/>
                <a:latin typeface="Open Sans" panose="020B0606030504020204" pitchFamily="34" charset="0"/>
              </a:rPr>
              <a:t>bruk av tilsynsaktiviteter for å håndtere risiko </a:t>
            </a:r>
          </a:p>
          <a:p>
            <a:pPr algn="l">
              <a:buFont typeface="Arial" panose="020B0604020202020204" pitchFamily="34" charset="0"/>
              <a:buChar char="•"/>
            </a:pPr>
            <a:r>
              <a:rPr lang="nb-NO" b="0" i="0" dirty="0">
                <a:solidFill>
                  <a:srgbClr val="333333"/>
                </a:solidFill>
                <a:effectLst/>
                <a:latin typeface="Open Sans" panose="020B0606030504020204" pitchFamily="34" charset="0"/>
              </a:rPr>
              <a:t>risikobildet ved slutten av året, og hvilke tiltak </a:t>
            </a:r>
            <a:r>
              <a:rPr lang="nb-NO" b="0" i="0" dirty="0" err="1">
                <a:solidFill>
                  <a:srgbClr val="333333"/>
                </a:solidFill>
                <a:effectLst/>
                <a:latin typeface="Open Sans" panose="020B0606030504020204" pitchFamily="34" charset="0"/>
              </a:rPr>
              <a:t>statsforvalteren</a:t>
            </a:r>
            <a:r>
              <a:rPr lang="nb-NO" b="0" i="0" dirty="0">
                <a:solidFill>
                  <a:srgbClr val="333333"/>
                </a:solidFill>
                <a:effectLst/>
                <a:latin typeface="Open Sans" panose="020B0606030504020204" pitchFamily="34" charset="0"/>
              </a:rPr>
              <a:t> planlegger for restrisikoen</a:t>
            </a:r>
          </a:p>
          <a:p>
            <a:pPr algn="l">
              <a:buFont typeface="Arial" panose="020B0604020202020204" pitchFamily="34" charset="0"/>
              <a:buNone/>
            </a:pPr>
            <a:endParaRPr lang="nb-NO" b="0" i="0" dirty="0">
              <a:solidFill>
                <a:srgbClr val="333333"/>
              </a:solidFill>
              <a:effectLst/>
              <a:latin typeface="Open Sans" panose="020B0606030504020204" pitchFamily="34" charset="0"/>
            </a:endParaRPr>
          </a:p>
          <a:p>
            <a:pPr algn="l">
              <a:buFont typeface="Arial" panose="020B0604020202020204" pitchFamily="34" charset="0"/>
              <a:buNone/>
            </a:pPr>
            <a:endParaRPr lang="nb-NO" b="0" i="0" dirty="0">
              <a:solidFill>
                <a:srgbClr val="333333"/>
              </a:solidFill>
              <a:effectLst/>
              <a:latin typeface="Open Sans" panose="020B0606030504020204" pitchFamily="34" charset="0"/>
            </a:endParaRPr>
          </a:p>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32</a:t>
            </a:fld>
            <a:endParaRPr lang="nb-NO"/>
          </a:p>
        </p:txBody>
      </p:sp>
    </p:spTree>
    <p:extLst>
      <p:ext uri="{BB962C8B-B14F-4D97-AF65-F5344CB8AC3E}">
        <p14:creationId xmlns:p14="http://schemas.microsoft.com/office/powerpoint/2010/main" val="33936313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Bakgrunnen for tilsynet ligger i antall annulleringer i etterkant av utfordringer knyttet til eksamensgjennomføringen våren 2023.</a:t>
            </a:r>
          </a:p>
        </p:txBody>
      </p:sp>
      <p:sp>
        <p:nvSpPr>
          <p:cNvPr id="4" name="Plassholder for lysbildenummer 3"/>
          <p:cNvSpPr>
            <a:spLocks noGrp="1"/>
          </p:cNvSpPr>
          <p:nvPr>
            <p:ph type="sldNum" sz="quarter" idx="5"/>
          </p:nvPr>
        </p:nvSpPr>
        <p:spPr/>
        <p:txBody>
          <a:bodyPr/>
          <a:lstStyle/>
          <a:p>
            <a:fld id="{07E4FB80-D5CD-4F8B-B310-9170DDB90797}" type="slidenum">
              <a:rPr lang="nb-NO" smtClean="0"/>
              <a:t>33</a:t>
            </a:fld>
            <a:endParaRPr lang="nb-NO"/>
          </a:p>
        </p:txBody>
      </p:sp>
    </p:spTree>
    <p:extLst>
      <p:ext uri="{BB962C8B-B14F-4D97-AF65-F5344CB8AC3E}">
        <p14:creationId xmlns:p14="http://schemas.microsoft.com/office/powerpoint/2010/main" val="8356860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a:r>
              <a:rPr lang="nb-NO" sz="1200" b="0" i="0" u="none" dirty="0" err="1">
                <a:solidFill>
                  <a:srgbClr val="333333"/>
                </a:solidFill>
                <a:effectLst/>
                <a:latin typeface="Open Sans" panose="020B0606030504020204" pitchFamily="34" charset="0"/>
              </a:rPr>
              <a:t>S</a:t>
            </a:r>
            <a:r>
              <a:rPr lang="nb-NO" sz="1200" b="0" i="0" dirty="0" err="1">
                <a:solidFill>
                  <a:srgbClr val="333333"/>
                </a:solidFill>
                <a:effectLst/>
                <a:latin typeface="Open Sans" panose="020B0606030504020204" pitchFamily="34" charset="0"/>
              </a:rPr>
              <a:t>æ</a:t>
            </a:r>
            <a:endParaRPr lang="nb-NO" sz="1200" b="0" i="0" dirty="0">
              <a:solidFill>
                <a:srgbClr val="333333"/>
              </a:solidFill>
              <a:effectLst/>
              <a:latin typeface="Open Sans" panose="020B0606030504020204" pitchFamily="34" charset="0"/>
            </a:endParaRPr>
          </a:p>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34</a:t>
            </a:fld>
            <a:endParaRPr lang="nb-NO"/>
          </a:p>
        </p:txBody>
      </p:sp>
    </p:spTree>
    <p:extLst>
      <p:ext uri="{BB962C8B-B14F-4D97-AF65-F5344CB8AC3E}">
        <p14:creationId xmlns:p14="http://schemas.microsoft.com/office/powerpoint/2010/main" val="2009546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E4FB80-D5CD-4F8B-B310-9170DDB9079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8892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E4FB80-D5CD-4F8B-B310-9170DDB9079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8611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6</a:t>
            </a:fld>
            <a:endParaRPr lang="nb-NO"/>
          </a:p>
        </p:txBody>
      </p:sp>
    </p:spTree>
    <p:extLst>
      <p:ext uri="{BB962C8B-B14F-4D97-AF65-F5344CB8AC3E}">
        <p14:creationId xmlns:p14="http://schemas.microsoft.com/office/powerpoint/2010/main" val="1543459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Økningen skyldes i hovedsak bedre teknisk integrering mellom TK og TILDA (ca. 90 tilsyn)</a:t>
            </a:r>
          </a:p>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7</a:t>
            </a:fld>
            <a:endParaRPr lang="nb-NO"/>
          </a:p>
        </p:txBody>
      </p:sp>
    </p:spTree>
    <p:extLst>
      <p:ext uri="{BB962C8B-B14F-4D97-AF65-F5344CB8AC3E}">
        <p14:creationId xmlns:p14="http://schemas.microsoft.com/office/powerpoint/2010/main" val="591426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8</a:t>
            </a:fld>
            <a:endParaRPr lang="nb-NO"/>
          </a:p>
        </p:txBody>
      </p:sp>
    </p:spTree>
    <p:extLst>
      <p:ext uri="{BB962C8B-B14F-4D97-AF65-F5344CB8AC3E}">
        <p14:creationId xmlns:p14="http://schemas.microsoft.com/office/powerpoint/2010/main" val="1255311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9</a:t>
            </a:fld>
            <a:endParaRPr lang="nb-NO"/>
          </a:p>
        </p:txBody>
      </p:sp>
    </p:spTree>
    <p:extLst>
      <p:ext uri="{BB962C8B-B14F-4D97-AF65-F5344CB8AC3E}">
        <p14:creationId xmlns:p14="http://schemas.microsoft.com/office/powerpoint/2010/main" val="1355958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10</a:t>
            </a:fld>
            <a:endParaRPr lang="nb-NO"/>
          </a:p>
        </p:txBody>
      </p:sp>
    </p:spTree>
    <p:extLst>
      <p:ext uri="{BB962C8B-B14F-4D97-AF65-F5344CB8AC3E}">
        <p14:creationId xmlns:p14="http://schemas.microsoft.com/office/powerpoint/2010/main" val="22654818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mønster 9)">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38C16EE-710F-4022-B0C5-EA9C5CDBBD65}"/>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a:extLst>
              <a:ext uri="{FF2B5EF4-FFF2-40B4-BE49-F238E27FC236}">
                <a16:creationId xmlns:a16="http://schemas.microsoft.com/office/drawing/2014/main" id="{8360EE4D-DFF5-4E20-B16B-DE5A691E1F1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7812"/>
          <a:stretch/>
        </p:blipFill>
        <p:spPr>
          <a:xfrm>
            <a:off x="8867838" y="2759103"/>
            <a:ext cx="3324162" cy="3371354"/>
          </a:xfrm>
          <a:prstGeom prst="rect">
            <a:avLst/>
          </a:prstGeom>
        </p:spPr>
      </p:pic>
      <p:sp>
        <p:nvSpPr>
          <p:cNvPr id="5" name="Plassholder for tekst 4">
            <a:extLst>
              <a:ext uri="{FF2B5EF4-FFF2-40B4-BE49-F238E27FC236}">
                <a16:creationId xmlns:a16="http://schemas.microsoft.com/office/drawing/2014/main" id="{EA6A4735-2CFC-41E4-A5FE-C807F8501578}"/>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39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7" name="Plassholder for tekst 6">
            <a:extLst>
              <a:ext uri="{FF2B5EF4-FFF2-40B4-BE49-F238E27FC236}">
                <a16:creationId xmlns:a16="http://schemas.microsoft.com/office/drawing/2014/main" id="{A9FF001B-633E-41C9-B008-C3077FC68369}"/>
              </a:ext>
            </a:extLst>
          </p:cNvPr>
          <p:cNvSpPr>
            <a:spLocks noGrp="1"/>
          </p:cNvSpPr>
          <p:nvPr>
            <p:ph type="body" sz="quarter" idx="11" hasCustomPrompt="1"/>
          </p:nvPr>
        </p:nvSpPr>
        <p:spPr>
          <a:xfrm>
            <a:off x="967088" y="3952086"/>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4" name="Bilde 3">
            <a:extLst>
              <a:ext uri="{FF2B5EF4-FFF2-40B4-BE49-F238E27FC236}">
                <a16:creationId xmlns:a16="http://schemas.microsoft.com/office/drawing/2014/main" id="{00312B7A-81C4-4D54-B329-087A58EB94F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5220000"/>
            <a:ext cx="4816643" cy="1459442"/>
          </a:xfrm>
          <a:prstGeom prst="rect">
            <a:avLst/>
          </a:prstGeom>
        </p:spPr>
      </p:pic>
      <p:sp>
        <p:nvSpPr>
          <p:cNvPr id="2" name="Tittel 1">
            <a:extLst>
              <a:ext uri="{FF2B5EF4-FFF2-40B4-BE49-F238E27FC236}">
                <a16:creationId xmlns:a16="http://schemas.microsoft.com/office/drawing/2014/main" id="{973202C7-C315-42CE-9322-9326A839C2C8}"/>
              </a:ext>
            </a:extLst>
          </p:cNvPr>
          <p:cNvSpPr>
            <a:spLocks noGrp="1"/>
          </p:cNvSpPr>
          <p:nvPr>
            <p:ph type="title"/>
          </p:nvPr>
        </p:nvSpPr>
        <p:spPr>
          <a:xfrm>
            <a:off x="838200" y="365125"/>
            <a:ext cx="10515600" cy="1325563"/>
          </a:xfrm>
          <a:prstGeom prst="rect">
            <a:avLst/>
          </a:prstGeom>
        </p:spPr>
        <p:txBody>
          <a:bodyPr/>
          <a:lstStyle/>
          <a:p>
            <a:r>
              <a:rPr lang="nb-NO"/>
              <a:t>Klikk for å redigere tittelstil</a:t>
            </a:r>
          </a:p>
        </p:txBody>
      </p:sp>
    </p:spTree>
    <p:extLst>
      <p:ext uri="{BB962C8B-B14F-4D97-AF65-F5344CB8AC3E}">
        <p14:creationId xmlns:p14="http://schemas.microsoft.com/office/powerpoint/2010/main" val="249880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 faktaboks">
    <p:spTree>
      <p:nvGrpSpPr>
        <p:cNvPr id="1" name=""/>
        <p:cNvGrpSpPr/>
        <p:nvPr/>
      </p:nvGrpSpPr>
      <p:grpSpPr>
        <a:xfrm>
          <a:off x="0" y="0"/>
          <a:ext cx="0" cy="0"/>
          <a:chOff x="0" y="0"/>
          <a:chExt cx="0" cy="0"/>
        </a:xfrm>
      </p:grpSpPr>
      <p:sp>
        <p:nvSpPr>
          <p:cNvPr id="25" name="Rektangel 24">
            <a:extLst>
              <a:ext uri="{FF2B5EF4-FFF2-40B4-BE49-F238E27FC236}">
                <a16:creationId xmlns:a16="http://schemas.microsoft.com/office/drawing/2014/main" id="{61072EAD-B1BE-40B7-88CE-9948D7487840}"/>
              </a:ext>
            </a:extLst>
          </p:cNvPr>
          <p:cNvSpPr/>
          <p:nvPr userDrawn="1"/>
        </p:nvSpPr>
        <p:spPr>
          <a:xfrm>
            <a:off x="7492621" y="2164467"/>
            <a:ext cx="3643689" cy="4144258"/>
          </a:xfrm>
          <a:prstGeom prst="rect">
            <a:avLst/>
          </a:prstGeom>
          <a:solidFill>
            <a:srgbClr val="00244E">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7788275" y="2468281"/>
            <a:ext cx="3044826" cy="3516593"/>
          </a:xfrm>
          <a:prstGeom prst="rect">
            <a:avLst/>
          </a:prstGeom>
        </p:spPr>
        <p:txBody>
          <a:bodyPr numCol="1">
            <a:noAutofit/>
          </a:bodyPr>
          <a:lstStyle>
            <a:lvl1pPr marL="0" indent="0">
              <a:lnSpc>
                <a:spcPct val="100000"/>
              </a:lnSpc>
              <a:buFont typeface="Arial" panose="020B0604020202020204" pitchFamily="34" charset="0"/>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I </a:t>
            </a:r>
            <a:r>
              <a:rPr lang="nb-NO" dirty="0" err="1"/>
              <a:t>faktaboksen</a:t>
            </a:r>
            <a:r>
              <a:rPr lang="nb-NO" dirty="0"/>
              <a:t> kan du skrive viktig informasjon som hører til tema du snakker om. </a:t>
            </a:r>
            <a:br>
              <a:rPr lang="nb-NO" dirty="0"/>
            </a:br>
            <a:r>
              <a:rPr lang="nb-NO" dirty="0"/>
              <a:t>For eksempel en lovparagraf, statistikk eller en huskeliste med nyttige tips.</a:t>
            </a:r>
            <a:br>
              <a:rPr lang="nb-NO" dirty="0"/>
            </a:br>
            <a:r>
              <a:rPr lang="nb-NO" dirty="0"/>
              <a:t>Bruk stor bokstav og punktum i dersom det er hele setninger i hvert punkt.</a:t>
            </a:r>
            <a:br>
              <a:rPr lang="nb-NO" dirty="0"/>
            </a:br>
            <a:r>
              <a:rPr lang="nb-NO" dirty="0"/>
              <a:t>Skriv gjerne inn kilde for fakta, som for eksempel SSB.no.</a:t>
            </a:r>
          </a:p>
        </p:txBody>
      </p:sp>
      <p:sp>
        <p:nvSpPr>
          <p:cNvPr id="15" name="Plassholder for tittel 1">
            <a:extLst>
              <a:ext uri="{FF2B5EF4-FFF2-40B4-BE49-F238E27FC236}">
                <a16:creationId xmlns:a16="http://schemas.microsoft.com/office/drawing/2014/main" id="{86BEE725-2BED-4954-90BD-F58FC2EC92BD}"/>
              </a:ext>
            </a:extLst>
          </p:cNvPr>
          <p:cNvSpPr>
            <a:spLocks noGrp="1"/>
          </p:cNvSpPr>
          <p:nvPr>
            <p:ph type="title" hasCustomPrompt="1"/>
          </p:nvPr>
        </p:nvSpPr>
        <p:spPr>
          <a:xfrm>
            <a:off x="1055682" y="873126"/>
            <a:ext cx="10080626" cy="1077208"/>
          </a:xfrm>
          <a:prstGeom prst="rect">
            <a:avLst/>
          </a:prstGeom>
          <a:effectLst/>
        </p:spPr>
        <p:txBody>
          <a:bodyPr vert="horz" lIns="91440" tIns="45720" rIns="91440" bIns="45720" rtlCol="0" anchor="b">
            <a:noAutofit/>
          </a:bodyPr>
          <a:lstStyle>
            <a:lvl1pPr>
              <a:lnSpc>
                <a:spcPct val="100000"/>
              </a:lnSpc>
              <a:defRPr sz="3600">
                <a:solidFill>
                  <a:schemeClr val="accent1"/>
                </a:solidFill>
                <a:latin typeface="+mn-lt"/>
              </a:defRPr>
            </a:lvl1pPr>
          </a:lstStyle>
          <a:p>
            <a:r>
              <a:rPr lang="nb-NO" dirty="0"/>
              <a:t>Overskrift (pkt. 36) bør være kort og tydelig</a:t>
            </a:r>
          </a:p>
        </p:txBody>
      </p:sp>
      <p:sp>
        <p:nvSpPr>
          <p:cNvPr id="11" name="Plassholder for tekst 37">
            <a:extLst>
              <a:ext uri="{FF2B5EF4-FFF2-40B4-BE49-F238E27FC236}">
                <a16:creationId xmlns:a16="http://schemas.microsoft.com/office/drawing/2014/main" id="{709C256E-3453-444E-9DA4-926896843EE2}"/>
              </a:ext>
            </a:extLst>
          </p:cNvPr>
          <p:cNvSpPr>
            <a:spLocks noGrp="1"/>
          </p:cNvSpPr>
          <p:nvPr>
            <p:ph type="body" sz="quarter" idx="12" hasCustomPrompt="1"/>
          </p:nvPr>
        </p:nvSpPr>
        <p:spPr>
          <a:xfrm>
            <a:off x="1055688" y="2164467"/>
            <a:ext cx="6150591" cy="4144258"/>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vl2pPr>
              <a:lnSpc>
                <a:spcPct val="100000"/>
              </a:lnSpc>
              <a:defRPr/>
            </a:lvl2pPr>
            <a:lvl3pPr>
              <a:lnSpc>
                <a:spcPct val="100000"/>
              </a:lnSpc>
              <a:defRPr/>
            </a:lvl3pPr>
            <a:lvl4pPr>
              <a:lnSpc>
                <a:spcPct val="100000"/>
              </a:lnSpc>
              <a:defRPr/>
            </a:lvl4pPr>
            <a:lvl5pPr>
              <a:lnSpc>
                <a:spcPct val="100000"/>
              </a:lnSpc>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 </a:t>
            </a:r>
            <a:br>
              <a:rPr lang="nb-NO" dirty="0"/>
            </a:br>
            <a:r>
              <a:rPr lang="nb-NO" dirty="0"/>
              <a:t>Publikum bør slippe å lese alt som blir sagt.</a:t>
            </a:r>
          </a:p>
          <a:p>
            <a:pPr lvl="0"/>
            <a:endParaRPr lang="nb-NO" dirty="0"/>
          </a:p>
        </p:txBody>
      </p:sp>
      <p:sp>
        <p:nvSpPr>
          <p:cNvPr id="23" name="Plassholder for lysbildenummer 5">
            <a:extLst>
              <a:ext uri="{FF2B5EF4-FFF2-40B4-BE49-F238E27FC236}">
                <a16:creationId xmlns:a16="http://schemas.microsoft.com/office/drawing/2014/main" id="{1A68D441-1FE4-45DF-A9CA-628415C9F588}"/>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4" name="TekstSylinder 23">
            <a:extLst>
              <a:ext uri="{FF2B5EF4-FFF2-40B4-BE49-F238E27FC236}">
                <a16:creationId xmlns:a16="http://schemas.microsoft.com/office/drawing/2014/main" id="{3CC8C128-2F49-404D-A2E6-C30A58B3F6F8}"/>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pic>
        <p:nvPicPr>
          <p:cNvPr id="10" name="Bilde 9">
            <a:extLst>
              <a:ext uri="{FF2B5EF4-FFF2-40B4-BE49-F238E27FC236}">
                <a16:creationId xmlns:a16="http://schemas.microsoft.com/office/drawing/2014/main" id="{A92FA234-1C3D-4926-B19D-B4FC10AC74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4066616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alvsidebilde">
    <p:bg>
      <p:bgPr>
        <a:solidFill>
          <a:schemeClr val="bg1"/>
        </a:solidFill>
        <a:effectLst/>
      </p:bgPr>
    </p:bg>
    <p:spTree>
      <p:nvGrpSpPr>
        <p:cNvPr id="1" name=""/>
        <p:cNvGrpSpPr/>
        <p:nvPr/>
      </p:nvGrpSpPr>
      <p:grpSpPr>
        <a:xfrm>
          <a:off x="0" y="0"/>
          <a:ext cx="0" cy="0"/>
          <a:chOff x="0" y="0"/>
          <a:chExt cx="0" cy="0"/>
        </a:xfrm>
      </p:grpSpPr>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6096000" y="2695388"/>
            <a:ext cx="5040306" cy="3613337"/>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vl2pPr>
              <a:lnSpc>
                <a:spcPct val="100000"/>
              </a:lnSpc>
              <a:defRPr/>
            </a:lvl2pPr>
            <a:lvl3pPr>
              <a:lnSpc>
                <a:spcPct val="100000"/>
              </a:lnSpc>
              <a:defRPr/>
            </a:lvl3pPr>
            <a:lvl4pPr>
              <a:lnSpc>
                <a:spcPct val="100000"/>
              </a:lnSpc>
              <a:defRPr/>
            </a:lvl4pPr>
            <a:lvl5pPr>
              <a:lnSpc>
                <a:spcPct val="100000"/>
              </a:lnSpc>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a:t>
            </a:r>
            <a:br>
              <a:rPr lang="nb-NO" dirty="0"/>
            </a:br>
            <a:r>
              <a:rPr lang="nb-NO" dirty="0"/>
              <a:t>Publikum bør slippe å lese alt som blir sagt.</a:t>
            </a:r>
            <a:br>
              <a:rPr lang="nb-NO" dirty="0"/>
            </a:br>
            <a:r>
              <a:rPr lang="nb-NO" dirty="0"/>
              <a:t>Mye tekst vil gjøre at publikum bruker mer tid på å lese, og mindre til på å lytte.</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0" y="-1"/>
            <a:ext cx="5552141" cy="6800127"/>
          </a:xfrm>
          <a:prstGeom prst="rect">
            <a:avLst/>
          </a:prstGeom>
          <a:solidFill>
            <a:schemeClr val="bg1">
              <a:lumMod val="85000"/>
            </a:schemeClr>
          </a:solidFill>
        </p:spPr>
        <p:txBody>
          <a:bodyPr anchor="ctr"/>
          <a:lstStyle>
            <a:lvl1pPr marL="0" indent="0">
              <a:buNone/>
              <a:defRPr/>
            </a:lvl1pPr>
          </a:lstStyle>
          <a:p>
            <a:r>
              <a:rPr lang="nb-NO"/>
              <a:t>Klikk på ikonet for å sette inn bilde som passer til det du skal snakke om. </a:t>
            </a:r>
            <a:br>
              <a:rPr lang="nb-NO"/>
            </a:br>
            <a:br>
              <a:rPr lang="nb-NO"/>
            </a:br>
            <a:br>
              <a:rPr lang="nb-NO"/>
            </a:br>
            <a:r>
              <a:rPr lang="nb-NO"/>
              <a:t>Har du ikke bilde som passer til tema, kan du bruke en </a:t>
            </a:r>
            <a:r>
              <a:rPr lang="nb-NO" err="1"/>
              <a:t>malside</a:t>
            </a:r>
            <a:r>
              <a:rPr lang="nb-NO"/>
              <a:t> uten bilde. </a:t>
            </a:r>
          </a:p>
          <a:p>
            <a:endParaRPr lang="nb-NO"/>
          </a:p>
        </p:txBody>
      </p:sp>
      <p:sp>
        <p:nvSpPr>
          <p:cNvPr id="28" name="Plassholder for tittel 1">
            <a:extLst>
              <a:ext uri="{FF2B5EF4-FFF2-40B4-BE49-F238E27FC236}">
                <a16:creationId xmlns:a16="http://schemas.microsoft.com/office/drawing/2014/main" id="{DF760073-D89F-4E2D-BB60-670348A69E79}"/>
              </a:ext>
            </a:extLst>
          </p:cNvPr>
          <p:cNvSpPr>
            <a:spLocks noGrp="1"/>
          </p:cNvSpPr>
          <p:nvPr>
            <p:ph type="title" hasCustomPrompt="1"/>
          </p:nvPr>
        </p:nvSpPr>
        <p:spPr>
          <a:xfrm>
            <a:off x="6096000" y="1426144"/>
            <a:ext cx="5040306" cy="1077209"/>
          </a:xfrm>
          <a:prstGeom prst="rect">
            <a:avLst/>
          </a:prstGeom>
          <a:effectLst/>
        </p:spPr>
        <p:txBody>
          <a:bodyPr vert="horz" lIns="91440" tIns="45720" rIns="91440" bIns="45720" rtlCol="0" anchor="b">
            <a:noAutofit/>
          </a:bodyPr>
          <a:lstStyle>
            <a:lvl1pPr>
              <a:lnSpc>
                <a:spcPct val="100000"/>
              </a:lnSpc>
              <a:defRPr sz="3600">
                <a:solidFill>
                  <a:schemeClr val="tx1"/>
                </a:solidFill>
                <a:latin typeface="+mn-lt"/>
              </a:defRPr>
            </a:lvl1pPr>
          </a:lstStyle>
          <a:p>
            <a:r>
              <a:rPr lang="nb-NO" dirty="0"/>
              <a:t>Overskrift (pkt. 36) bør være kort og tydelig</a:t>
            </a:r>
          </a:p>
        </p:txBody>
      </p:sp>
      <p:sp>
        <p:nvSpPr>
          <p:cNvPr id="16" name="Plassholder for lysbildenummer 5">
            <a:extLst>
              <a:ext uri="{FF2B5EF4-FFF2-40B4-BE49-F238E27FC236}">
                <a16:creationId xmlns:a16="http://schemas.microsoft.com/office/drawing/2014/main" id="{7373CDF4-BFBE-4FCB-B38E-D0FBBDCBDACC}"/>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8" name="TekstSylinder 17">
            <a:extLst>
              <a:ext uri="{FF2B5EF4-FFF2-40B4-BE49-F238E27FC236}">
                <a16:creationId xmlns:a16="http://schemas.microsoft.com/office/drawing/2014/main" id="{0E873371-82D0-4343-A34E-2316BA10B5CF}"/>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
        <p:nvSpPr>
          <p:cNvPr id="19" name="TekstSylinder 18">
            <a:extLst>
              <a:ext uri="{FF2B5EF4-FFF2-40B4-BE49-F238E27FC236}">
                <a16:creationId xmlns:a16="http://schemas.microsoft.com/office/drawing/2014/main" id="{7602988D-E292-4CF2-9D58-3DFB70E57FD5}"/>
              </a:ext>
            </a:extLst>
          </p:cNvPr>
          <p:cNvSpPr txBox="1"/>
          <p:nvPr userDrawn="1"/>
        </p:nvSpPr>
        <p:spPr>
          <a:xfrm>
            <a:off x="5899150" y="6587312"/>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21" name="Plassholder for tekst 3">
            <a:extLst>
              <a:ext uri="{FF2B5EF4-FFF2-40B4-BE49-F238E27FC236}">
                <a16:creationId xmlns:a16="http://schemas.microsoft.com/office/drawing/2014/main" id="{2FA60F08-6BD9-4C46-909F-CA25100A0396}"/>
              </a:ext>
            </a:extLst>
          </p:cNvPr>
          <p:cNvSpPr>
            <a:spLocks noGrp="1"/>
          </p:cNvSpPr>
          <p:nvPr>
            <p:ph type="body" sz="quarter" idx="24" hasCustomPrompt="1"/>
          </p:nvPr>
        </p:nvSpPr>
        <p:spPr>
          <a:xfrm>
            <a:off x="6139148" y="6600400"/>
            <a:ext cx="3868452"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2" name="Bilde 11">
            <a:extLst>
              <a:ext uri="{FF2B5EF4-FFF2-40B4-BE49-F238E27FC236}">
                <a16:creationId xmlns:a16="http://schemas.microsoft.com/office/drawing/2014/main" id="{BD42D404-3A7D-4C6D-8B57-8F5A1BA61A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92055815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 - innhold - bilde">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8" y="2164466"/>
            <a:ext cx="10225087" cy="414425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4619813" y="2486213"/>
            <a:ext cx="6400800" cy="3585882"/>
          </a:xfrm>
          <a:prstGeom prst="rect">
            <a:avLst/>
          </a:prstGeom>
        </p:spPr>
        <p:txBody>
          <a:bodyPr/>
          <a:lstStyle>
            <a:lvl1pPr>
              <a:lnSpc>
                <a:spcPct val="100000"/>
              </a:lnSpc>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Skriv i stikkordsform. </a:t>
            </a:r>
            <a:br>
              <a:rPr lang="nb-NO" dirty="0"/>
            </a:br>
            <a:r>
              <a:rPr lang="nb-NO" dirty="0"/>
              <a:t>Publikum bør slippe å lese alt som blir sagt. </a:t>
            </a:r>
            <a:br>
              <a:rPr lang="nb-NO" dirty="0"/>
            </a:br>
            <a:r>
              <a:rPr lang="nb-NO" dirty="0"/>
              <a:t>Mye tekst vil gjøre at publikum leser, og ikke hører etter.</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1055687" y="2164466"/>
            <a:ext cx="3348037" cy="4144259"/>
          </a:xfrm>
          <a:prstGeom prst="rect">
            <a:avLst/>
          </a:prstGeom>
          <a:solidFill>
            <a:schemeClr val="bg1">
              <a:lumMod val="85000"/>
            </a:schemeClr>
          </a:solidFill>
        </p:spPr>
        <p:txBody>
          <a:bodyPr/>
          <a:lstStyle>
            <a:lvl1pPr marL="0" indent="0">
              <a:buNone/>
              <a:defRPr/>
            </a:lvl1pPr>
          </a:lstStyle>
          <a:p>
            <a:r>
              <a:rPr lang="nb-NO"/>
              <a:t>Klikk på ikonet for å sette inn bilde som passer til tema. </a:t>
            </a:r>
            <a:br>
              <a:rPr lang="nb-NO"/>
            </a:br>
            <a:br>
              <a:rPr lang="nb-NO"/>
            </a:br>
            <a:r>
              <a:rPr lang="nb-NO"/>
              <a:t>Har du ikke relevant bilde, kan du bruke en </a:t>
            </a:r>
            <a:r>
              <a:rPr lang="nb-NO" err="1"/>
              <a:t>malside</a:t>
            </a:r>
            <a:r>
              <a:rPr lang="nb-NO"/>
              <a:t> uten bilde.</a:t>
            </a:r>
          </a:p>
        </p:txBody>
      </p:sp>
      <p:sp>
        <p:nvSpPr>
          <p:cNvPr id="28" name="Plassholder for tittel 1">
            <a:extLst>
              <a:ext uri="{FF2B5EF4-FFF2-40B4-BE49-F238E27FC236}">
                <a16:creationId xmlns:a16="http://schemas.microsoft.com/office/drawing/2014/main" id="{DF760073-D89F-4E2D-BB60-670348A69E79}"/>
              </a:ext>
            </a:extLst>
          </p:cNvPr>
          <p:cNvSpPr>
            <a:spLocks noGrp="1"/>
          </p:cNvSpPr>
          <p:nvPr>
            <p:ph type="title" hasCustomPrompt="1"/>
          </p:nvPr>
        </p:nvSpPr>
        <p:spPr>
          <a:xfrm>
            <a:off x="1055688" y="873125"/>
            <a:ext cx="10080625" cy="1077208"/>
          </a:xfrm>
          <a:prstGeom prst="rect">
            <a:avLst/>
          </a:prstGeom>
          <a:effectLst/>
        </p:spPr>
        <p:txBody>
          <a:bodyPr vert="horz" lIns="91440" tIns="45720" rIns="91440" bIns="45720" rtlCol="0" anchor="b">
            <a:noAutofit/>
          </a:bodyPr>
          <a:lstStyle>
            <a:lvl1pPr>
              <a:lnSpc>
                <a:spcPct val="100000"/>
              </a:lnSpc>
              <a:defRPr sz="3600">
                <a:solidFill>
                  <a:schemeClr val="tx1"/>
                </a:solidFill>
                <a:latin typeface="+mn-lt"/>
              </a:defRPr>
            </a:lvl1pPr>
          </a:lstStyle>
          <a:p>
            <a:r>
              <a:rPr lang="nb-NO" dirty="0"/>
              <a:t>Overskrift (pkt. 36) bør være kort og tydelig</a:t>
            </a:r>
          </a:p>
        </p:txBody>
      </p:sp>
      <p:sp>
        <p:nvSpPr>
          <p:cNvPr id="26" name="Plassholder for lysbildenummer 5">
            <a:extLst>
              <a:ext uri="{FF2B5EF4-FFF2-40B4-BE49-F238E27FC236}">
                <a16:creationId xmlns:a16="http://schemas.microsoft.com/office/drawing/2014/main" id="{739A143A-EA0C-4226-8378-2A825EF0DFF2}"/>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7" name="TekstSylinder 26">
            <a:extLst>
              <a:ext uri="{FF2B5EF4-FFF2-40B4-BE49-F238E27FC236}">
                <a16:creationId xmlns:a16="http://schemas.microsoft.com/office/drawing/2014/main" id="{6BF7A39B-94B0-4476-8DBF-7E24F0A5AE82}"/>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
        <p:nvSpPr>
          <p:cNvPr id="32" name="TekstSylinder 31">
            <a:extLst>
              <a:ext uri="{FF2B5EF4-FFF2-40B4-BE49-F238E27FC236}">
                <a16:creationId xmlns:a16="http://schemas.microsoft.com/office/drawing/2014/main" id="{76A8F77B-E6E8-4B54-AF9C-4B35207FDC65}"/>
              </a:ext>
            </a:extLst>
          </p:cNvPr>
          <p:cNvSpPr txBox="1"/>
          <p:nvPr userDrawn="1"/>
        </p:nvSpPr>
        <p:spPr>
          <a:xfrm>
            <a:off x="1055687" y="6398168"/>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3" name="Plassholder for tekst 3">
            <a:extLst>
              <a:ext uri="{FF2B5EF4-FFF2-40B4-BE49-F238E27FC236}">
                <a16:creationId xmlns:a16="http://schemas.microsoft.com/office/drawing/2014/main" id="{5B4DAC38-A400-459F-BAF5-D2AC04BCCDC0}"/>
              </a:ext>
            </a:extLst>
          </p:cNvPr>
          <p:cNvSpPr>
            <a:spLocks noGrp="1"/>
          </p:cNvSpPr>
          <p:nvPr>
            <p:ph type="body" sz="quarter" idx="24" hasCustomPrompt="1"/>
          </p:nvPr>
        </p:nvSpPr>
        <p:spPr>
          <a:xfrm>
            <a:off x="1295685" y="6411256"/>
            <a:ext cx="3868452"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6" name="Bilde 15">
            <a:extLst>
              <a:ext uri="{FF2B5EF4-FFF2-40B4-BE49-F238E27FC236}">
                <a16:creationId xmlns:a16="http://schemas.microsoft.com/office/drawing/2014/main" id="{29F86442-67F8-4A18-AC07-0C59FEB11E4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9427" t="9539" r="78245" b="18819"/>
          <a:stretch/>
        </p:blipFill>
        <p:spPr>
          <a:xfrm>
            <a:off x="8663812" y="2164466"/>
            <a:ext cx="2616963" cy="4144259"/>
          </a:xfrm>
          <a:prstGeom prst="rect">
            <a:avLst/>
          </a:prstGeom>
        </p:spPr>
      </p:pic>
      <p:pic>
        <p:nvPicPr>
          <p:cNvPr id="13" name="Bilde 12">
            <a:extLst>
              <a:ext uri="{FF2B5EF4-FFF2-40B4-BE49-F238E27FC236}">
                <a16:creationId xmlns:a16="http://schemas.microsoft.com/office/drawing/2014/main" id="{D8434520-EF28-4BC6-8818-60978268EC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383823911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tat/Mellomtittel">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7" y="1244436"/>
            <a:ext cx="10080626" cy="4680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Plassholder for lysbildenummer 5">
            <a:extLst>
              <a:ext uri="{FF2B5EF4-FFF2-40B4-BE49-F238E27FC236}">
                <a16:creationId xmlns:a16="http://schemas.microsoft.com/office/drawing/2014/main" id="{739A143A-EA0C-4226-8378-2A825EF0DFF2}"/>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7" name="TekstSylinder 26">
            <a:extLst>
              <a:ext uri="{FF2B5EF4-FFF2-40B4-BE49-F238E27FC236}">
                <a16:creationId xmlns:a16="http://schemas.microsoft.com/office/drawing/2014/main" id="{6BF7A39B-94B0-4476-8DBF-7E24F0A5AE82}"/>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pic>
        <p:nvPicPr>
          <p:cNvPr id="12" name="Bilde 11">
            <a:extLst>
              <a:ext uri="{FF2B5EF4-FFF2-40B4-BE49-F238E27FC236}">
                <a16:creationId xmlns:a16="http://schemas.microsoft.com/office/drawing/2014/main" id="{E33C9673-3931-4FE0-A4BD-4B8121B83A2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24094" t="17808" b="1715"/>
          <a:stretch/>
        </p:blipFill>
        <p:spPr>
          <a:xfrm>
            <a:off x="1065520" y="1256505"/>
            <a:ext cx="6370602" cy="4655325"/>
          </a:xfrm>
          <a:prstGeom prst="rect">
            <a:avLst/>
          </a:prstGeom>
        </p:spPr>
      </p:pic>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1518834" y="1859796"/>
            <a:ext cx="8880528" cy="3448373"/>
          </a:xfrm>
          <a:prstGeom prst="rect">
            <a:avLst/>
          </a:prstGeom>
        </p:spPr>
        <p:txBody>
          <a:bodyPr anchor="ctr"/>
          <a:lstStyle>
            <a:lvl1pPr marL="0" indent="0">
              <a:lnSpc>
                <a:spcPct val="100000"/>
              </a:lnSpc>
              <a:buNone/>
              <a:defRPr lang="da-DK" sz="3200" dirty="0" smtClean="0">
                <a:latin typeface="+mn-lt"/>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Uthevet tekst (pkt. 32) til for eksempel sitat, viktig poeng du vil vektlegge, </a:t>
            </a:r>
            <a:r>
              <a:rPr lang="nb-NO" dirty="0" err="1"/>
              <a:t>kapitteldeler</a:t>
            </a:r>
            <a:r>
              <a:rPr lang="nb-NO" dirty="0"/>
              <a:t> eller oppgavetekst.</a:t>
            </a:r>
          </a:p>
        </p:txBody>
      </p:sp>
      <p:pic>
        <p:nvPicPr>
          <p:cNvPr id="8" name="Bilde 7">
            <a:extLst>
              <a:ext uri="{FF2B5EF4-FFF2-40B4-BE49-F238E27FC236}">
                <a16:creationId xmlns:a16="http://schemas.microsoft.com/office/drawing/2014/main" id="{A6F6885A-585D-4728-96A3-6A74DFDE37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84504564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tat + bilde">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7" y="1244436"/>
            <a:ext cx="10080626" cy="4680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Plassholder for lysbildenummer 5">
            <a:extLst>
              <a:ext uri="{FF2B5EF4-FFF2-40B4-BE49-F238E27FC236}">
                <a16:creationId xmlns:a16="http://schemas.microsoft.com/office/drawing/2014/main" id="{739A143A-EA0C-4226-8378-2A825EF0DFF2}"/>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7" name="TekstSylinder 26">
            <a:extLst>
              <a:ext uri="{FF2B5EF4-FFF2-40B4-BE49-F238E27FC236}">
                <a16:creationId xmlns:a16="http://schemas.microsoft.com/office/drawing/2014/main" id="{6BF7A39B-94B0-4476-8DBF-7E24F0A5AE82}"/>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
        <p:nvSpPr>
          <p:cNvPr id="32" name="TekstSylinder 31">
            <a:extLst>
              <a:ext uri="{FF2B5EF4-FFF2-40B4-BE49-F238E27FC236}">
                <a16:creationId xmlns:a16="http://schemas.microsoft.com/office/drawing/2014/main" id="{76A8F77B-E6E8-4B54-AF9C-4B35207FDC65}"/>
              </a:ext>
            </a:extLst>
          </p:cNvPr>
          <p:cNvSpPr txBox="1"/>
          <p:nvPr userDrawn="1"/>
        </p:nvSpPr>
        <p:spPr>
          <a:xfrm>
            <a:off x="7178112" y="6042242"/>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3" name="Plassholder for tekst 3">
            <a:extLst>
              <a:ext uri="{FF2B5EF4-FFF2-40B4-BE49-F238E27FC236}">
                <a16:creationId xmlns:a16="http://schemas.microsoft.com/office/drawing/2014/main" id="{5B4DAC38-A400-459F-BAF5-D2AC04BCCDC0}"/>
              </a:ext>
            </a:extLst>
          </p:cNvPr>
          <p:cNvSpPr>
            <a:spLocks noGrp="1"/>
          </p:cNvSpPr>
          <p:nvPr>
            <p:ph type="body" sz="quarter" idx="24" hasCustomPrompt="1"/>
          </p:nvPr>
        </p:nvSpPr>
        <p:spPr>
          <a:xfrm>
            <a:off x="7418110" y="6055330"/>
            <a:ext cx="3718203" cy="150325"/>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2" name="Bilde 11">
            <a:extLst>
              <a:ext uri="{FF2B5EF4-FFF2-40B4-BE49-F238E27FC236}">
                <a16:creationId xmlns:a16="http://schemas.microsoft.com/office/drawing/2014/main" id="{1AF51B00-46F1-43BA-97E0-DC752D5D0796}"/>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8806" t="-26237" r="-1446" b="51249"/>
          <a:stretch/>
        </p:blipFill>
        <p:spPr>
          <a:xfrm>
            <a:off x="1055688" y="1586611"/>
            <a:ext cx="6935787" cy="4337825"/>
          </a:xfrm>
          <a:prstGeom prst="rect">
            <a:avLst/>
          </a:prstGeom>
        </p:spPr>
      </p:pic>
      <p:sp>
        <p:nvSpPr>
          <p:cNvPr id="13" name="Plassholder for tekst 37">
            <a:extLst>
              <a:ext uri="{FF2B5EF4-FFF2-40B4-BE49-F238E27FC236}">
                <a16:creationId xmlns:a16="http://schemas.microsoft.com/office/drawing/2014/main" id="{F8806A24-CB5B-4200-91AE-ACD183E19F30}"/>
              </a:ext>
            </a:extLst>
          </p:cNvPr>
          <p:cNvSpPr>
            <a:spLocks noGrp="1"/>
          </p:cNvSpPr>
          <p:nvPr>
            <p:ph type="body" sz="quarter" idx="12" hasCustomPrompt="1"/>
          </p:nvPr>
        </p:nvSpPr>
        <p:spPr>
          <a:xfrm>
            <a:off x="1419120" y="1693386"/>
            <a:ext cx="5158129" cy="3715320"/>
          </a:xfrm>
          <a:prstGeom prst="rect">
            <a:avLst/>
          </a:prstGeom>
        </p:spPr>
        <p:txBody>
          <a:bodyPr anchor="ctr"/>
          <a:lstStyle>
            <a:lvl1pPr marL="0" indent="0">
              <a:lnSpc>
                <a:spcPct val="100000"/>
              </a:lnSpc>
              <a:buNone/>
              <a:defRPr sz="2800">
                <a:solidFill>
                  <a:schemeClr val="tx1"/>
                </a:solidFill>
                <a:latin typeface="+mn-lt"/>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Uthevet tekst (pkt. 28) til for eksempel sitat eller viktig poeng du vil vektlegge.</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7176313" y="1244436"/>
            <a:ext cx="3960000" cy="4680000"/>
          </a:xfrm>
          <a:prstGeom prst="rect">
            <a:avLst/>
          </a:prstGeom>
          <a:solidFill>
            <a:schemeClr val="bg1">
              <a:lumMod val="85000"/>
            </a:schemeClr>
          </a:solidFill>
        </p:spPr>
        <p:txBody>
          <a:bodyPr/>
          <a:lstStyle>
            <a:lvl1pPr marL="0" indent="0">
              <a:buNone/>
              <a:defRPr/>
            </a:lvl1pPr>
          </a:lstStyle>
          <a:p>
            <a:r>
              <a:rPr lang="nb-NO"/>
              <a:t>Klikk på ikonet for å sette inn bilde som passer til tema. </a:t>
            </a:r>
            <a:br>
              <a:rPr lang="nb-NO"/>
            </a:br>
            <a:br>
              <a:rPr lang="nb-NO"/>
            </a:br>
            <a:r>
              <a:rPr lang="nb-NO"/>
              <a:t>Har du ikke relevant bilde, kan du bruke en </a:t>
            </a:r>
            <a:r>
              <a:rPr lang="nb-NO" err="1"/>
              <a:t>malside</a:t>
            </a:r>
            <a:r>
              <a:rPr lang="nb-NO"/>
              <a:t> uten bilde.</a:t>
            </a:r>
          </a:p>
        </p:txBody>
      </p:sp>
      <p:pic>
        <p:nvPicPr>
          <p:cNvPr id="14" name="Bilde 13">
            <a:extLst>
              <a:ext uri="{FF2B5EF4-FFF2-40B4-BE49-F238E27FC236}">
                <a16:creationId xmlns:a16="http://schemas.microsoft.com/office/drawing/2014/main" id="{9EED7040-0B63-4900-BC21-A44A255354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96153287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ammenlikning x 2">
    <p:bg>
      <p:bgPr>
        <a:solidFill>
          <a:schemeClr val="bg1">
            <a:lumMod val="95000"/>
          </a:schemeClr>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A7F82D5-170E-47A6-9910-FE84E32FE544}"/>
              </a:ext>
            </a:extLst>
          </p:cNvPr>
          <p:cNvSpPr/>
          <p:nvPr userDrawn="1"/>
        </p:nvSpPr>
        <p:spPr>
          <a:xfrm>
            <a:off x="1055687" y="5029201"/>
            <a:ext cx="4845928" cy="1066311"/>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280358" y="5219700"/>
            <a:ext cx="4409242" cy="70484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Klikk her for å redigere tekst. Her kan du skrive noe som tilføyer informasjon til bildet. Denne siden kan brukes til å sammenlikne noe.</a:t>
            </a:r>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6290383" y="5029201"/>
            <a:ext cx="4845929" cy="1058263"/>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Plassholder for tekst 4">
            <a:extLst>
              <a:ext uri="{FF2B5EF4-FFF2-40B4-BE49-F238E27FC236}">
                <a16:creationId xmlns:a16="http://schemas.microsoft.com/office/drawing/2014/main" id="{A203DE09-43A6-4A48-AC04-09D613D14C26}"/>
              </a:ext>
            </a:extLst>
          </p:cNvPr>
          <p:cNvSpPr>
            <a:spLocks noGrp="1"/>
          </p:cNvSpPr>
          <p:nvPr>
            <p:ph type="body" sz="quarter" idx="15" hasCustomPrompt="1"/>
          </p:nvPr>
        </p:nvSpPr>
        <p:spPr>
          <a:xfrm>
            <a:off x="1058492" y="873125"/>
            <a:ext cx="10077821" cy="1077208"/>
          </a:xfrm>
          <a:prstGeom prst="rect">
            <a:avLst/>
          </a:prstGeom>
        </p:spPr>
        <p:txBody>
          <a:bodyPr numCol="1" anchor="b">
            <a:normAutofit/>
          </a:bodyPr>
          <a:lstStyle>
            <a:lvl1pPr marL="0" indent="0">
              <a:buNone/>
              <a:defRPr sz="3600">
                <a:latin typeface="+mn-lt"/>
              </a:defRPr>
            </a:lvl1pPr>
          </a:lstStyle>
          <a:p>
            <a:pPr lvl="0"/>
            <a:r>
              <a:rPr lang="nb-NO" dirty="0"/>
              <a:t>Overskrift (pkt. 36) for to bilder med tekst</a:t>
            </a:r>
          </a:p>
        </p:txBody>
      </p:sp>
      <p:sp>
        <p:nvSpPr>
          <p:cNvPr id="14" name="Plassholder for bilde 21">
            <a:extLst>
              <a:ext uri="{FF2B5EF4-FFF2-40B4-BE49-F238E27FC236}">
                <a16:creationId xmlns:a16="http://schemas.microsoft.com/office/drawing/2014/main" id="{E6852382-D128-4FD8-991D-769F1638745F}"/>
              </a:ext>
            </a:extLst>
          </p:cNvPr>
          <p:cNvSpPr>
            <a:spLocks noGrp="1"/>
          </p:cNvSpPr>
          <p:nvPr>
            <p:ph type="pic" sz="quarter" idx="12" hasCustomPrompt="1"/>
          </p:nvPr>
        </p:nvSpPr>
        <p:spPr>
          <a:xfrm>
            <a:off x="1055688" y="2112866"/>
            <a:ext cx="4845927" cy="2725834"/>
          </a:xfrm>
          <a:prstGeom prst="rect">
            <a:avLst/>
          </a:prstGeom>
          <a:solidFill>
            <a:schemeClr val="bg1">
              <a:lumMod val="85000"/>
            </a:schemeClr>
          </a:solidFill>
        </p:spPr>
        <p:txBody>
          <a:bodyPr anchor="ctr"/>
          <a:lstStyle>
            <a:lvl1pPr marL="0" indent="0" algn="ctr">
              <a:buNone/>
              <a:defRPr/>
            </a:lvl1pPr>
          </a:lstStyle>
          <a:p>
            <a:r>
              <a:rPr lang="nb-NO"/>
              <a:t>Klikk for på ikonet for å sette inn bilde 1</a:t>
            </a:r>
          </a:p>
        </p:txBody>
      </p:sp>
      <p:sp>
        <p:nvSpPr>
          <p:cNvPr id="29" name="Plassholder for lysbildenummer 5">
            <a:extLst>
              <a:ext uri="{FF2B5EF4-FFF2-40B4-BE49-F238E27FC236}">
                <a16:creationId xmlns:a16="http://schemas.microsoft.com/office/drawing/2014/main" id="{62B7398D-EA06-494A-93CC-79FAB5A4B911}"/>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30" name="TekstSylinder 29">
            <a:extLst>
              <a:ext uri="{FF2B5EF4-FFF2-40B4-BE49-F238E27FC236}">
                <a16:creationId xmlns:a16="http://schemas.microsoft.com/office/drawing/2014/main" id="{99722221-F0DE-4D9F-B6ED-E73D20D5DFA0}"/>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
        <p:nvSpPr>
          <p:cNvPr id="34" name="Plassholder for bilde 21">
            <a:extLst>
              <a:ext uri="{FF2B5EF4-FFF2-40B4-BE49-F238E27FC236}">
                <a16:creationId xmlns:a16="http://schemas.microsoft.com/office/drawing/2014/main" id="{6F608E0E-4EAB-457C-A166-7D2B95128771}"/>
              </a:ext>
            </a:extLst>
          </p:cNvPr>
          <p:cNvSpPr>
            <a:spLocks noGrp="1"/>
          </p:cNvSpPr>
          <p:nvPr>
            <p:ph type="pic" sz="quarter" idx="25" hasCustomPrompt="1"/>
          </p:nvPr>
        </p:nvSpPr>
        <p:spPr>
          <a:xfrm>
            <a:off x="6284034" y="2112866"/>
            <a:ext cx="4845928" cy="2725835"/>
          </a:xfrm>
          <a:prstGeom prst="rect">
            <a:avLst/>
          </a:prstGeom>
          <a:solidFill>
            <a:schemeClr val="bg1">
              <a:lumMod val="85000"/>
            </a:schemeClr>
          </a:solidFill>
        </p:spPr>
        <p:txBody>
          <a:bodyPr anchor="ctr"/>
          <a:lstStyle>
            <a:lvl1pPr marL="0" indent="0" algn="ctr">
              <a:buNone/>
              <a:defRPr/>
            </a:lvl1pPr>
          </a:lstStyle>
          <a:p>
            <a:r>
              <a:rPr lang="nb-NO"/>
              <a:t>Klikk på ikonet for å sette inn bilde 2</a:t>
            </a:r>
          </a:p>
        </p:txBody>
      </p:sp>
      <p:sp>
        <p:nvSpPr>
          <p:cNvPr id="35" name="Plassholder for tekst 8">
            <a:extLst>
              <a:ext uri="{FF2B5EF4-FFF2-40B4-BE49-F238E27FC236}">
                <a16:creationId xmlns:a16="http://schemas.microsoft.com/office/drawing/2014/main" id="{39DF0B6E-B830-4C7D-A84C-DCEE2F4AB726}"/>
              </a:ext>
            </a:extLst>
          </p:cNvPr>
          <p:cNvSpPr>
            <a:spLocks noGrp="1"/>
          </p:cNvSpPr>
          <p:nvPr>
            <p:ph type="body" sz="quarter" idx="26" hasCustomPrompt="1"/>
          </p:nvPr>
        </p:nvSpPr>
        <p:spPr>
          <a:xfrm>
            <a:off x="6502377" y="5213350"/>
            <a:ext cx="4409242" cy="70484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Klikk her for å redigere tekst. Her kan du skrive noe som tilføyer informasjon til bildet. Denne siden kan brukes til å sammenlikne noe.</a:t>
            </a:r>
          </a:p>
        </p:txBody>
      </p:sp>
      <p:sp>
        <p:nvSpPr>
          <p:cNvPr id="36" name="TekstSylinder 35">
            <a:extLst>
              <a:ext uri="{FF2B5EF4-FFF2-40B4-BE49-F238E27FC236}">
                <a16:creationId xmlns:a16="http://schemas.microsoft.com/office/drawing/2014/main" id="{7316ECC6-698F-4C07-84A4-867F79EF57B8}"/>
              </a:ext>
            </a:extLst>
          </p:cNvPr>
          <p:cNvSpPr txBox="1"/>
          <p:nvPr userDrawn="1"/>
        </p:nvSpPr>
        <p:spPr>
          <a:xfrm>
            <a:off x="1055688" y="6588581"/>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7" name="Plassholder for tekst 3">
            <a:extLst>
              <a:ext uri="{FF2B5EF4-FFF2-40B4-BE49-F238E27FC236}">
                <a16:creationId xmlns:a16="http://schemas.microsoft.com/office/drawing/2014/main" id="{5D73572D-EBD9-4707-BB21-25F1FDB05D10}"/>
              </a:ext>
            </a:extLst>
          </p:cNvPr>
          <p:cNvSpPr>
            <a:spLocks noGrp="1"/>
          </p:cNvSpPr>
          <p:nvPr>
            <p:ph type="body" sz="quarter" idx="24" hasCustomPrompt="1"/>
          </p:nvPr>
        </p:nvSpPr>
        <p:spPr>
          <a:xfrm>
            <a:off x="1295686" y="6601669"/>
            <a:ext cx="6165564"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fotograf(ene) og/eller eier(ne) av bildene.</a:t>
            </a:r>
          </a:p>
        </p:txBody>
      </p:sp>
      <p:pic>
        <p:nvPicPr>
          <p:cNvPr id="15" name="Bilde 14">
            <a:extLst>
              <a:ext uri="{FF2B5EF4-FFF2-40B4-BE49-F238E27FC236}">
                <a16:creationId xmlns:a16="http://schemas.microsoft.com/office/drawing/2014/main" id="{31A793CB-45EB-40DA-98ED-FFE0BC3AEE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076656501"/>
      </p:ext>
    </p:extLst>
  </p:cSld>
  <p:clrMapOvr>
    <a:masterClrMapping/>
  </p:clrMapOvr>
  <p:extLst>
    <p:ext uri="{DCECCB84-F9BA-43D5-87BE-67443E8EF086}">
      <p15:sldGuideLst xmlns:p15="http://schemas.microsoft.com/office/powerpoint/2012/main">
        <p15:guide id="1" orient="horz" pos="136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mmenlikning x 3">
    <p:bg>
      <p:bgPr>
        <a:solidFill>
          <a:schemeClr val="bg1">
            <a:lumMod val="95000"/>
          </a:schemeClr>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A7F82D5-170E-47A6-9910-FE84E32FE544}"/>
              </a:ext>
            </a:extLst>
          </p:cNvPr>
          <p:cNvSpPr/>
          <p:nvPr userDrawn="1"/>
        </p:nvSpPr>
        <p:spPr>
          <a:xfrm>
            <a:off x="1055687" y="4265903"/>
            <a:ext cx="3168000" cy="1829609"/>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280358" y="4439670"/>
            <a:ext cx="2686050" cy="142486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Bildene og faktaboksene på denne </a:t>
            </a:r>
            <a:r>
              <a:rPr lang="nb-NO" dirty="0" err="1"/>
              <a:t>malsiden</a:t>
            </a:r>
            <a:r>
              <a:rPr lang="nb-NO" dirty="0"/>
              <a:t> kan brukes for å sammenlikne noe.</a:t>
            </a:r>
            <a:br>
              <a:rPr lang="nb-NO" dirty="0"/>
            </a:br>
            <a:r>
              <a:rPr lang="nb-NO" dirty="0"/>
              <a:t>For eksempel hvis du har tre bilder som viser en utvikling.</a:t>
            </a:r>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512000" y="4273951"/>
            <a:ext cx="3168000" cy="182156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lassholder for tekst 8">
            <a:extLst>
              <a:ext uri="{FF2B5EF4-FFF2-40B4-BE49-F238E27FC236}">
                <a16:creationId xmlns:a16="http://schemas.microsoft.com/office/drawing/2014/main" id="{57A9DC82-D582-434C-9880-CC53EFF8C09F}"/>
              </a:ext>
            </a:extLst>
          </p:cNvPr>
          <p:cNvSpPr>
            <a:spLocks noGrp="1"/>
          </p:cNvSpPr>
          <p:nvPr>
            <p:ph type="body" sz="quarter" idx="20" hasCustomPrompt="1"/>
          </p:nvPr>
        </p:nvSpPr>
        <p:spPr>
          <a:xfrm>
            <a:off x="4752975" y="4447716"/>
            <a:ext cx="2686050" cy="1424869"/>
          </a:xfrm>
          <a:prstGeom prst="rect">
            <a:avLst/>
          </a:prstGeom>
        </p:spPr>
        <p:txBody>
          <a:bodyPr>
            <a:normAutofit/>
          </a:bodyPr>
          <a:lstStyle>
            <a:lvl1pPr marL="0" indent="0">
              <a:lnSpc>
                <a:spcPct val="100000"/>
              </a:lnSpc>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Bildene kan brukes til å illustrere tre viktige poeng.</a:t>
            </a:r>
            <a:br>
              <a:rPr lang="nb-NO" dirty="0"/>
            </a:br>
            <a:r>
              <a:rPr lang="nb-NO" dirty="0"/>
              <a:t>Kart, bilder og illustrasjoner kan settes inn og brukes for å sammenlikne noe innen alle fagfelt. </a:t>
            </a:r>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68313" y="4265903"/>
            <a:ext cx="3168000" cy="182156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8209288" y="4439668"/>
            <a:ext cx="2686050" cy="1424869"/>
          </a:xfrm>
          <a:prstGeom prst="rect">
            <a:avLst/>
          </a:prstGeom>
        </p:spPr>
        <p:txBody>
          <a:bodyPr>
            <a:normAutofit/>
          </a:bodyPr>
          <a:lstStyle>
            <a:lvl1pPr marL="0" indent="0">
              <a:lnSpc>
                <a:spcPct val="100000"/>
              </a:lnSpc>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Eksempler kan være naturtyper, arter, byer, brukergrupper, kommuner, områder, personer og så videre.</a:t>
            </a:r>
          </a:p>
        </p:txBody>
      </p:sp>
      <p:sp>
        <p:nvSpPr>
          <p:cNvPr id="16" name="Plassholder for tekst 4">
            <a:extLst>
              <a:ext uri="{FF2B5EF4-FFF2-40B4-BE49-F238E27FC236}">
                <a16:creationId xmlns:a16="http://schemas.microsoft.com/office/drawing/2014/main" id="{A203DE09-43A6-4A48-AC04-09D613D14C26}"/>
              </a:ext>
            </a:extLst>
          </p:cNvPr>
          <p:cNvSpPr>
            <a:spLocks noGrp="1"/>
          </p:cNvSpPr>
          <p:nvPr>
            <p:ph type="body" sz="quarter" idx="15" hasCustomPrompt="1"/>
          </p:nvPr>
        </p:nvSpPr>
        <p:spPr>
          <a:xfrm>
            <a:off x="1058492" y="873125"/>
            <a:ext cx="10077821" cy="1077208"/>
          </a:xfrm>
          <a:prstGeom prst="rect">
            <a:avLst/>
          </a:prstGeom>
        </p:spPr>
        <p:txBody>
          <a:bodyPr numCol="1" anchor="b">
            <a:noAutofit/>
          </a:bodyPr>
          <a:lstStyle>
            <a:lvl1pPr marL="0" indent="0">
              <a:buNone/>
              <a:defRPr sz="3600">
                <a:latin typeface="+mn-lt"/>
              </a:defRPr>
            </a:lvl1pPr>
          </a:lstStyle>
          <a:p>
            <a:pPr lvl="0"/>
            <a:r>
              <a:rPr lang="nb-NO" dirty="0"/>
              <a:t>Overskrift (pkt. 36) for tre bilder + </a:t>
            </a:r>
            <a:r>
              <a:rPr lang="nb-NO" dirty="0" err="1"/>
              <a:t>faktabokser</a:t>
            </a:r>
            <a:endParaRPr lang="nb-NO" dirty="0"/>
          </a:p>
        </p:txBody>
      </p:sp>
      <p:sp>
        <p:nvSpPr>
          <p:cNvPr id="14" name="Plassholder for bilde 21">
            <a:extLst>
              <a:ext uri="{FF2B5EF4-FFF2-40B4-BE49-F238E27FC236}">
                <a16:creationId xmlns:a16="http://schemas.microsoft.com/office/drawing/2014/main" id="{E6852382-D128-4FD8-991D-769F1638745F}"/>
              </a:ext>
            </a:extLst>
          </p:cNvPr>
          <p:cNvSpPr>
            <a:spLocks noGrp="1"/>
          </p:cNvSpPr>
          <p:nvPr>
            <p:ph type="pic" sz="quarter" idx="12" hasCustomPrompt="1"/>
          </p:nvPr>
        </p:nvSpPr>
        <p:spPr>
          <a:xfrm>
            <a:off x="1055688" y="2112868"/>
            <a:ext cx="3168000" cy="1980000"/>
          </a:xfrm>
          <a:prstGeom prst="rect">
            <a:avLst/>
          </a:prstGeom>
          <a:solidFill>
            <a:schemeClr val="bg1">
              <a:lumMod val="85000"/>
            </a:schemeClr>
          </a:solidFill>
        </p:spPr>
        <p:txBody>
          <a:bodyPr anchor="ctr"/>
          <a:lstStyle>
            <a:lvl1pPr marL="0" indent="0" algn="ctr">
              <a:buNone/>
              <a:defRPr/>
            </a:lvl1pPr>
          </a:lstStyle>
          <a:p>
            <a:r>
              <a:rPr lang="nb-NO"/>
              <a:t>Klikk på ikonet for å sette</a:t>
            </a:r>
            <a:br>
              <a:rPr lang="nb-NO"/>
            </a:br>
            <a:r>
              <a:rPr lang="nb-NO"/>
              <a:t>inn bilde 1</a:t>
            </a:r>
          </a:p>
        </p:txBody>
      </p:sp>
      <p:sp>
        <p:nvSpPr>
          <p:cNvPr id="18" name="Plassholder for bilde 21">
            <a:extLst>
              <a:ext uri="{FF2B5EF4-FFF2-40B4-BE49-F238E27FC236}">
                <a16:creationId xmlns:a16="http://schemas.microsoft.com/office/drawing/2014/main" id="{021DA3E9-E13E-4C25-BA5D-6652BA1F0080}"/>
              </a:ext>
            </a:extLst>
          </p:cNvPr>
          <p:cNvSpPr>
            <a:spLocks noGrp="1"/>
          </p:cNvSpPr>
          <p:nvPr>
            <p:ph type="pic" sz="quarter" idx="22" hasCustomPrompt="1"/>
          </p:nvPr>
        </p:nvSpPr>
        <p:spPr>
          <a:xfrm>
            <a:off x="4512000" y="2112868"/>
            <a:ext cx="3168000" cy="1980000"/>
          </a:xfrm>
          <a:prstGeom prst="rect">
            <a:avLst/>
          </a:prstGeom>
          <a:solidFill>
            <a:schemeClr val="bg1">
              <a:lumMod val="85000"/>
            </a:schemeClr>
          </a:solidFill>
        </p:spPr>
        <p:txBody>
          <a:bodyPr anchor="ctr"/>
          <a:lstStyle>
            <a:lvl1pPr marL="0" indent="0" algn="ctr">
              <a:buNone/>
              <a:defRPr/>
            </a:lvl1pPr>
          </a:lstStyle>
          <a:p>
            <a:r>
              <a:rPr lang="nb-NO"/>
              <a:t>Klikk på ikonet for å sette</a:t>
            </a:r>
            <a:br>
              <a:rPr lang="nb-NO"/>
            </a:br>
            <a:r>
              <a:rPr lang="nb-NO"/>
              <a:t>inn bilde 2</a:t>
            </a:r>
          </a:p>
        </p:txBody>
      </p:sp>
      <p:sp>
        <p:nvSpPr>
          <p:cNvPr id="19" name="Plassholder for bilde 21">
            <a:extLst>
              <a:ext uri="{FF2B5EF4-FFF2-40B4-BE49-F238E27FC236}">
                <a16:creationId xmlns:a16="http://schemas.microsoft.com/office/drawing/2014/main" id="{C0F341BD-FA74-49C6-B4D5-F0BAC35B78CD}"/>
              </a:ext>
            </a:extLst>
          </p:cNvPr>
          <p:cNvSpPr>
            <a:spLocks noGrp="1"/>
          </p:cNvSpPr>
          <p:nvPr>
            <p:ph type="pic" sz="quarter" idx="23" hasCustomPrompt="1"/>
          </p:nvPr>
        </p:nvSpPr>
        <p:spPr>
          <a:xfrm>
            <a:off x="7949946" y="2112868"/>
            <a:ext cx="3168000" cy="1980000"/>
          </a:xfrm>
          <a:prstGeom prst="rect">
            <a:avLst/>
          </a:prstGeom>
          <a:solidFill>
            <a:schemeClr val="bg1">
              <a:lumMod val="85000"/>
            </a:schemeClr>
          </a:solidFill>
        </p:spPr>
        <p:txBody>
          <a:bodyPr anchor="ctr"/>
          <a:lstStyle>
            <a:lvl1pPr marL="0" indent="0" algn="ctr">
              <a:buNone/>
              <a:defRPr/>
            </a:lvl1pPr>
          </a:lstStyle>
          <a:p>
            <a:r>
              <a:rPr lang="nb-NO"/>
              <a:t>Klikk på ikonet for å sette</a:t>
            </a:r>
            <a:br>
              <a:rPr lang="nb-NO"/>
            </a:br>
            <a:r>
              <a:rPr lang="nb-NO"/>
              <a:t>inn bilde 3</a:t>
            </a:r>
          </a:p>
        </p:txBody>
      </p:sp>
      <p:sp>
        <p:nvSpPr>
          <p:cNvPr id="36" name="Plassholder for lysbildenummer 5">
            <a:extLst>
              <a:ext uri="{FF2B5EF4-FFF2-40B4-BE49-F238E27FC236}">
                <a16:creationId xmlns:a16="http://schemas.microsoft.com/office/drawing/2014/main" id="{3D7EBAB9-B4BE-490D-BF64-28601485CF4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37" name="TekstSylinder 36">
            <a:extLst>
              <a:ext uri="{FF2B5EF4-FFF2-40B4-BE49-F238E27FC236}">
                <a16:creationId xmlns:a16="http://schemas.microsoft.com/office/drawing/2014/main" id="{38E43C12-A815-4C45-9C0C-4C6FE65FD39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
        <p:nvSpPr>
          <p:cNvPr id="40" name="TekstSylinder 39">
            <a:extLst>
              <a:ext uri="{FF2B5EF4-FFF2-40B4-BE49-F238E27FC236}">
                <a16:creationId xmlns:a16="http://schemas.microsoft.com/office/drawing/2014/main" id="{ED5FD058-A83F-40A1-AB19-9459FCA3852E}"/>
              </a:ext>
            </a:extLst>
          </p:cNvPr>
          <p:cNvSpPr txBox="1"/>
          <p:nvPr userDrawn="1"/>
        </p:nvSpPr>
        <p:spPr>
          <a:xfrm>
            <a:off x="1055688" y="6588581"/>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41" name="Plassholder for tekst 3">
            <a:extLst>
              <a:ext uri="{FF2B5EF4-FFF2-40B4-BE49-F238E27FC236}">
                <a16:creationId xmlns:a16="http://schemas.microsoft.com/office/drawing/2014/main" id="{37B15E49-CE91-415B-989E-461A9908C91B}"/>
              </a:ext>
            </a:extLst>
          </p:cNvPr>
          <p:cNvSpPr>
            <a:spLocks noGrp="1"/>
          </p:cNvSpPr>
          <p:nvPr>
            <p:ph type="body" sz="quarter" idx="24" hasCustomPrompt="1"/>
          </p:nvPr>
        </p:nvSpPr>
        <p:spPr>
          <a:xfrm>
            <a:off x="1295686" y="6592144"/>
            <a:ext cx="6165564"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fotograf(ene) og/eller eier(ne) av bildene.</a:t>
            </a:r>
          </a:p>
        </p:txBody>
      </p:sp>
      <p:pic>
        <p:nvPicPr>
          <p:cNvPr id="21" name="Bilde 20">
            <a:extLst>
              <a:ext uri="{FF2B5EF4-FFF2-40B4-BE49-F238E27FC236}">
                <a16:creationId xmlns:a16="http://schemas.microsoft.com/office/drawing/2014/main" id="{198B4524-8164-42F2-A2DD-F74BF0073D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187475627"/>
      </p:ext>
    </p:extLst>
  </p:cSld>
  <p:clrMapOvr>
    <a:masterClrMapping/>
  </p:clrMapOvr>
  <p:extLst>
    <p:ext uri="{DCECCB84-F9BA-43D5-87BE-67443E8EF086}">
      <p15:sldGuideLst xmlns:p15="http://schemas.microsoft.com/office/powerpoint/2012/main">
        <p15:guide id="1" orient="horz" pos="1366"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AKTABOKS x 3 felles tittel">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292FB4A1-6110-4C3C-B391-BA8B33CB07F7}"/>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37254" t="13140" r="-19292" b="13775"/>
          <a:stretch/>
        </p:blipFill>
        <p:spPr>
          <a:xfrm>
            <a:off x="0" y="-7374"/>
            <a:ext cx="2411361" cy="6799006"/>
          </a:xfrm>
          <a:prstGeom prst="rect">
            <a:avLst/>
          </a:prstGeom>
        </p:spPr>
      </p:pic>
      <p:sp>
        <p:nvSpPr>
          <p:cNvPr id="8" name="Rektangel 7">
            <a:extLst>
              <a:ext uri="{FF2B5EF4-FFF2-40B4-BE49-F238E27FC236}">
                <a16:creationId xmlns:a16="http://schemas.microsoft.com/office/drawing/2014/main" id="{DA7F82D5-170E-47A6-9910-FE84E32FE544}"/>
              </a:ext>
            </a:extLst>
          </p:cNvPr>
          <p:cNvSpPr/>
          <p:nvPr userDrawn="1"/>
        </p:nvSpPr>
        <p:spPr>
          <a:xfrm>
            <a:off x="1055688" y="2211295"/>
            <a:ext cx="3201671" cy="4106808"/>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357262" y="2500828"/>
            <a:ext cx="2605138" cy="3507150"/>
          </a:xfrm>
          <a:prstGeom prst="rect">
            <a:avLst/>
          </a:prstGeo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Faktaboksene kan brukes for å sammenlikne noe.</a:t>
            </a:r>
            <a:br>
              <a:rPr lang="nb-NO" dirty="0"/>
            </a:br>
            <a:r>
              <a:rPr lang="nb-NO" dirty="0"/>
              <a:t>For eksempel hvis du vil du sammenlikne tre paragrafer eller lovverk.</a:t>
            </a:r>
            <a:br>
              <a:rPr lang="nb-NO" dirty="0"/>
            </a:br>
            <a:r>
              <a:rPr lang="nb-NO" dirty="0"/>
              <a:t>Eller hvis du skal forklare gangen i en prosess eller et tilsyn som består av tre deler.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a:p>
            <a:pPr lvl="0"/>
            <a:endParaRPr lang="nb-NO" dirty="0"/>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495164" y="2220673"/>
            <a:ext cx="3240000" cy="409743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lassholder for tekst 8">
            <a:extLst>
              <a:ext uri="{FF2B5EF4-FFF2-40B4-BE49-F238E27FC236}">
                <a16:creationId xmlns:a16="http://schemas.microsoft.com/office/drawing/2014/main" id="{57A9DC82-D582-434C-9880-CC53EFF8C09F}"/>
              </a:ext>
            </a:extLst>
          </p:cNvPr>
          <p:cNvSpPr>
            <a:spLocks noGrp="1"/>
          </p:cNvSpPr>
          <p:nvPr>
            <p:ph type="body" sz="quarter" idx="20" hasCustomPrompt="1"/>
          </p:nvPr>
        </p:nvSpPr>
        <p:spPr>
          <a:xfrm>
            <a:off x="4793130" y="2510205"/>
            <a:ext cx="2599766" cy="349777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Når punktene er hele setninger, skal det være stor bokstav i hvert punkt.</a:t>
            </a:r>
            <a:br>
              <a:rPr lang="nb-NO" dirty="0"/>
            </a:br>
            <a:r>
              <a:rPr lang="nb-NO" dirty="0"/>
              <a:t>Gi alle punktene samme form og struktur.</a:t>
            </a:r>
          </a:p>
          <a:p>
            <a:pPr lvl="0"/>
            <a:endParaRPr lang="nb-NO" dirty="0"/>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34642" y="2211296"/>
            <a:ext cx="3201671" cy="409743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8233153" y="2500828"/>
            <a:ext cx="2601585" cy="3518366"/>
          </a:xfrm>
          <a:prstGeom prst="rect">
            <a:avLst/>
          </a:prstGeom>
        </p:spPr>
        <p:txBody>
          <a:bodyPr>
            <a:normAutofit/>
          </a:bodyPr>
          <a:lstStyle>
            <a:lvl1pPr marL="285750" indent="-285750">
              <a:lnSpc>
                <a:spcPct val="100000"/>
              </a:lnSpc>
              <a:buFont typeface="Arial" panose="020B0604020202020204" pitchFamily="34" charset="0"/>
              <a:buChar char="•"/>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Les mer om punktoppstillinger på Språkrådet.no.</a:t>
            </a:r>
          </a:p>
          <a:p>
            <a:pPr lvl="0"/>
            <a:endParaRPr lang="nb-NO" dirty="0"/>
          </a:p>
        </p:txBody>
      </p:sp>
      <p:sp>
        <p:nvSpPr>
          <p:cNvPr id="17" name="Plassholder for tekst 4">
            <a:extLst>
              <a:ext uri="{FF2B5EF4-FFF2-40B4-BE49-F238E27FC236}">
                <a16:creationId xmlns:a16="http://schemas.microsoft.com/office/drawing/2014/main" id="{037073BD-E598-4E5F-B1EE-F55681A71E26}"/>
              </a:ext>
            </a:extLst>
          </p:cNvPr>
          <p:cNvSpPr>
            <a:spLocks noGrp="1"/>
          </p:cNvSpPr>
          <p:nvPr>
            <p:ph type="body" sz="quarter" idx="15" hasCustomPrompt="1"/>
          </p:nvPr>
        </p:nvSpPr>
        <p:spPr>
          <a:xfrm>
            <a:off x="1058492" y="873125"/>
            <a:ext cx="10077821" cy="1077208"/>
          </a:xfrm>
          <a:prstGeom prst="rect">
            <a:avLst/>
          </a:prstGeom>
        </p:spPr>
        <p:txBody>
          <a:bodyPr numCol="1" anchor="b">
            <a:normAutofit/>
          </a:bodyPr>
          <a:lstStyle>
            <a:lvl1pPr marL="0" indent="0">
              <a:buNone/>
              <a:defRPr sz="3600">
                <a:latin typeface="+mn-lt"/>
              </a:defRPr>
            </a:lvl1pPr>
          </a:lstStyle>
          <a:p>
            <a:pPr lvl="0"/>
            <a:r>
              <a:rPr lang="nb-NO" dirty="0"/>
              <a:t>Felles overskrift (pkt. 36) for tre </a:t>
            </a:r>
            <a:r>
              <a:rPr lang="nb-NO" dirty="0" err="1"/>
              <a:t>faktabokser</a:t>
            </a:r>
            <a:endParaRPr lang="nb-NO" dirty="0"/>
          </a:p>
        </p:txBody>
      </p:sp>
      <p:sp>
        <p:nvSpPr>
          <p:cNvPr id="24" name="Plassholder for lysbildenummer 5">
            <a:extLst>
              <a:ext uri="{FF2B5EF4-FFF2-40B4-BE49-F238E27FC236}">
                <a16:creationId xmlns:a16="http://schemas.microsoft.com/office/drawing/2014/main" id="{1AA4BDAA-AA79-4AF5-B9D8-BAA24CB9C679}"/>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6" name="TekstSylinder 25">
            <a:extLst>
              <a:ext uri="{FF2B5EF4-FFF2-40B4-BE49-F238E27FC236}">
                <a16:creationId xmlns:a16="http://schemas.microsoft.com/office/drawing/2014/main" id="{F698C9B9-9370-4D40-92EA-EE1674C825B1}"/>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pic>
        <p:nvPicPr>
          <p:cNvPr id="13" name="Bilde 12">
            <a:extLst>
              <a:ext uri="{FF2B5EF4-FFF2-40B4-BE49-F238E27FC236}">
                <a16:creationId xmlns:a16="http://schemas.microsoft.com/office/drawing/2014/main" id="{951C16E4-6BB9-4C56-8466-324319806E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4937478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AKTABOKS x 3 egne titler">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5281FB71-5236-44BA-B16C-62F0FCCE371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21398" t="28312" r="-1664" b="-957"/>
          <a:stretch/>
        </p:blipFill>
        <p:spPr>
          <a:xfrm>
            <a:off x="0" y="0"/>
            <a:ext cx="2359272" cy="6758071"/>
          </a:xfrm>
          <a:prstGeom prst="rect">
            <a:avLst/>
          </a:prstGeom>
        </p:spPr>
      </p:pic>
      <p:sp>
        <p:nvSpPr>
          <p:cNvPr id="8" name="Rektangel 7">
            <a:extLst>
              <a:ext uri="{FF2B5EF4-FFF2-40B4-BE49-F238E27FC236}">
                <a16:creationId xmlns:a16="http://schemas.microsoft.com/office/drawing/2014/main" id="{DA7F82D5-170E-47A6-9910-FE84E32FE544}"/>
              </a:ext>
            </a:extLst>
          </p:cNvPr>
          <p:cNvSpPr/>
          <p:nvPr userDrawn="1"/>
        </p:nvSpPr>
        <p:spPr>
          <a:xfrm>
            <a:off x="1055688" y="1104900"/>
            <a:ext cx="3201671" cy="5203825"/>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496330" y="1104899"/>
            <a:ext cx="3201671" cy="520382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36973" y="1104899"/>
            <a:ext cx="3201671" cy="520382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Plassholder for tekst 2">
            <a:extLst>
              <a:ext uri="{FF2B5EF4-FFF2-40B4-BE49-F238E27FC236}">
                <a16:creationId xmlns:a16="http://schemas.microsoft.com/office/drawing/2014/main" id="{8932D5A4-F404-48C4-93C4-712FCC6A162E}"/>
              </a:ext>
            </a:extLst>
          </p:cNvPr>
          <p:cNvSpPr>
            <a:spLocks noGrp="1"/>
          </p:cNvSpPr>
          <p:nvPr>
            <p:ph type="body" sz="quarter" idx="22" hasCustomPrompt="1"/>
          </p:nvPr>
        </p:nvSpPr>
        <p:spPr>
          <a:xfrm>
            <a:off x="1357262" y="1397001"/>
            <a:ext cx="2605138" cy="1093652"/>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dirty="0"/>
              <a:t>Overskrift (pkt. 20) for faktaboks 1</a:t>
            </a:r>
          </a:p>
        </p:txBody>
      </p:sp>
      <p:sp>
        <p:nvSpPr>
          <p:cNvPr id="15" name="Plassholder for tekst 2">
            <a:extLst>
              <a:ext uri="{FF2B5EF4-FFF2-40B4-BE49-F238E27FC236}">
                <a16:creationId xmlns:a16="http://schemas.microsoft.com/office/drawing/2014/main" id="{7092F267-7936-4D7E-AB24-A3C4C0705E5D}"/>
              </a:ext>
            </a:extLst>
          </p:cNvPr>
          <p:cNvSpPr>
            <a:spLocks noGrp="1"/>
          </p:cNvSpPr>
          <p:nvPr>
            <p:ph type="body" sz="quarter" idx="23" hasCustomPrompt="1"/>
          </p:nvPr>
        </p:nvSpPr>
        <p:spPr>
          <a:xfrm>
            <a:off x="4796116" y="1397002"/>
            <a:ext cx="2599767" cy="1093652"/>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dirty="0"/>
              <a:t>Overskrift (pkt. 20) for faktaboks 2</a:t>
            </a:r>
          </a:p>
        </p:txBody>
      </p:sp>
      <p:sp>
        <p:nvSpPr>
          <p:cNvPr id="17" name="Plassholder for tekst 2">
            <a:extLst>
              <a:ext uri="{FF2B5EF4-FFF2-40B4-BE49-F238E27FC236}">
                <a16:creationId xmlns:a16="http://schemas.microsoft.com/office/drawing/2014/main" id="{836D24B0-CE4C-45E9-88BA-428E6F489B67}"/>
              </a:ext>
            </a:extLst>
          </p:cNvPr>
          <p:cNvSpPr>
            <a:spLocks noGrp="1"/>
          </p:cNvSpPr>
          <p:nvPr>
            <p:ph type="body" sz="quarter" idx="24" hasCustomPrompt="1"/>
          </p:nvPr>
        </p:nvSpPr>
        <p:spPr>
          <a:xfrm>
            <a:off x="8233152" y="1397001"/>
            <a:ext cx="2601585" cy="1093651"/>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dirty="0"/>
              <a:t>Overskrift (pkt. 20) for faktaboks 3</a:t>
            </a:r>
          </a:p>
        </p:txBody>
      </p:sp>
      <p:sp>
        <p:nvSpPr>
          <p:cNvPr id="19" name="Plassholder for lysbildenummer 5">
            <a:extLst>
              <a:ext uri="{FF2B5EF4-FFF2-40B4-BE49-F238E27FC236}">
                <a16:creationId xmlns:a16="http://schemas.microsoft.com/office/drawing/2014/main" id="{1E3CFF66-C480-411E-8A1B-3508A0501D88}"/>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1" name="TekstSylinder 20">
            <a:extLst>
              <a:ext uri="{FF2B5EF4-FFF2-40B4-BE49-F238E27FC236}">
                <a16:creationId xmlns:a16="http://schemas.microsoft.com/office/drawing/2014/main" id="{66591FA5-6FFD-46B8-9B0F-F21B63E6B78C}"/>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
        <p:nvSpPr>
          <p:cNvPr id="27" name="Plassholder for tekst 8">
            <a:extLst>
              <a:ext uri="{FF2B5EF4-FFF2-40B4-BE49-F238E27FC236}">
                <a16:creationId xmlns:a16="http://schemas.microsoft.com/office/drawing/2014/main" id="{8EE39E4B-F344-4198-AF1B-CF3EDBD98251}"/>
              </a:ext>
            </a:extLst>
          </p:cNvPr>
          <p:cNvSpPr>
            <a:spLocks noGrp="1"/>
          </p:cNvSpPr>
          <p:nvPr>
            <p:ph type="body" sz="quarter" idx="19" hasCustomPrompt="1"/>
          </p:nvPr>
        </p:nvSpPr>
        <p:spPr>
          <a:xfrm>
            <a:off x="1357262" y="2725784"/>
            <a:ext cx="2605138" cy="328219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Faktaboksene kan brukes for å sammenlikne noe. </a:t>
            </a:r>
            <a:br>
              <a:rPr lang="nb-NO" dirty="0"/>
            </a:br>
            <a:r>
              <a:rPr lang="nb-NO" dirty="0"/>
              <a:t>For eksempel hvis du vil du sammenlikne tre paragrafer eller lovverk.</a:t>
            </a:r>
            <a:br>
              <a:rPr lang="nb-NO" dirty="0"/>
            </a:br>
            <a:r>
              <a:rPr lang="nb-NO" dirty="0"/>
              <a:t>Eller hvis du skal forklare gangen i en prosess eller et tilsyn som består av tre deler.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a:p>
            <a:pPr lvl="0"/>
            <a:endParaRPr lang="nb-NO" dirty="0"/>
          </a:p>
        </p:txBody>
      </p:sp>
      <p:sp>
        <p:nvSpPr>
          <p:cNvPr id="28" name="Plassholder for tekst 8">
            <a:extLst>
              <a:ext uri="{FF2B5EF4-FFF2-40B4-BE49-F238E27FC236}">
                <a16:creationId xmlns:a16="http://schemas.microsoft.com/office/drawing/2014/main" id="{C8765A32-4890-4C82-9997-A3C76276CF50}"/>
              </a:ext>
            </a:extLst>
          </p:cNvPr>
          <p:cNvSpPr>
            <a:spLocks noGrp="1"/>
          </p:cNvSpPr>
          <p:nvPr>
            <p:ph type="body" sz="quarter" idx="20" hasCustomPrompt="1"/>
          </p:nvPr>
        </p:nvSpPr>
        <p:spPr>
          <a:xfrm>
            <a:off x="4793130" y="2725785"/>
            <a:ext cx="2599766" cy="328219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Når punktene er hele setninger, skal det være stor bokstav i hvert punkt. </a:t>
            </a:r>
            <a:br>
              <a:rPr lang="nb-NO" dirty="0"/>
            </a:br>
            <a:r>
              <a:rPr lang="nb-NO" dirty="0"/>
              <a:t>Gi alle punktene samme form og struktur.</a:t>
            </a:r>
          </a:p>
          <a:p>
            <a:pPr lvl="0"/>
            <a:endParaRPr lang="nb-NO" dirty="0"/>
          </a:p>
        </p:txBody>
      </p:sp>
      <p:sp>
        <p:nvSpPr>
          <p:cNvPr id="29" name="Plassholder for tekst 8">
            <a:extLst>
              <a:ext uri="{FF2B5EF4-FFF2-40B4-BE49-F238E27FC236}">
                <a16:creationId xmlns:a16="http://schemas.microsoft.com/office/drawing/2014/main" id="{DB84BA7C-C40C-4A30-8F56-CA34FC964BEF}"/>
              </a:ext>
            </a:extLst>
          </p:cNvPr>
          <p:cNvSpPr>
            <a:spLocks noGrp="1"/>
          </p:cNvSpPr>
          <p:nvPr>
            <p:ph type="body" sz="quarter" idx="21" hasCustomPrompt="1"/>
          </p:nvPr>
        </p:nvSpPr>
        <p:spPr>
          <a:xfrm>
            <a:off x="8233153" y="2725784"/>
            <a:ext cx="2601585" cy="3293409"/>
          </a:xfrm>
          <a:prstGeom prst="rect">
            <a:avLst/>
          </a:prstGeom>
        </p:spPr>
        <p:txBody>
          <a:bodyPr>
            <a:normAutofit/>
          </a:bodyPr>
          <a:lstStyle>
            <a:lvl1pPr marL="285750" indent="-285750">
              <a:lnSpc>
                <a:spcPct val="100000"/>
              </a:lnSpc>
              <a:buFont typeface="Arial" panose="020B0604020202020204" pitchFamily="34" charset="0"/>
              <a:buChar char="•"/>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Les mer om punktoppstillinger på Språkrådet.no.</a:t>
            </a:r>
          </a:p>
          <a:p>
            <a:pPr lvl="0"/>
            <a:endParaRPr lang="nb-NO" dirty="0"/>
          </a:p>
        </p:txBody>
      </p:sp>
      <p:pic>
        <p:nvPicPr>
          <p:cNvPr id="18" name="Bilde 17">
            <a:extLst>
              <a:ext uri="{FF2B5EF4-FFF2-40B4-BE49-F238E27FC236}">
                <a16:creationId xmlns:a16="http://schemas.microsoft.com/office/drawing/2014/main" id="{4D718755-CF9E-4429-B5B0-AD6F0FED92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33375074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lsidebilde">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62D7BC0-0959-4646-A1B9-535C1C27A2AA}"/>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bilde 3">
            <a:extLst>
              <a:ext uri="{FF2B5EF4-FFF2-40B4-BE49-F238E27FC236}">
                <a16:creationId xmlns:a16="http://schemas.microsoft.com/office/drawing/2014/main" id="{936C18CF-6F5C-443F-A261-D0FE07777435}"/>
              </a:ext>
            </a:extLst>
          </p:cNvPr>
          <p:cNvSpPr>
            <a:spLocks noGrp="1"/>
          </p:cNvSpPr>
          <p:nvPr>
            <p:ph type="pic" sz="quarter" idx="13" hasCustomPrompt="1"/>
          </p:nvPr>
        </p:nvSpPr>
        <p:spPr>
          <a:xfrm>
            <a:off x="0" y="-14492"/>
            <a:ext cx="12192000" cy="6624000"/>
          </a:xfrm>
          <a:prstGeom prst="rect">
            <a:avLst/>
          </a:prstGeom>
          <a:noFill/>
        </p:spPr>
        <p:txBody>
          <a:bodyPr anchor="ctr"/>
          <a:lstStyle>
            <a:lvl1pPr marL="0" indent="0" algn="ctr">
              <a:buFont typeface="Arial" panose="020B0604020202020204" pitchFamily="34" charset="0"/>
              <a:buNone/>
              <a:defRPr/>
            </a:lvl1pPr>
          </a:lstStyle>
          <a:p>
            <a:r>
              <a:rPr lang="nb-NO" dirty="0"/>
              <a:t>Klikk på ikonet for å sette inn et bilde som dekker hele skjermen.</a:t>
            </a:r>
            <a:br>
              <a:rPr lang="nb-NO" dirty="0"/>
            </a:br>
            <a:br>
              <a:rPr lang="nb-NO" dirty="0"/>
            </a:br>
            <a:r>
              <a:rPr lang="nb-NO" dirty="0"/>
              <a:t>Navn på fotograf og/eller eier av bildet skriver du i tekstfeltet nederst på </a:t>
            </a:r>
            <a:r>
              <a:rPr lang="nb-NO" dirty="0" err="1"/>
              <a:t>malsiden</a:t>
            </a:r>
            <a:r>
              <a:rPr lang="nb-NO" dirty="0"/>
              <a:t>.</a:t>
            </a:r>
          </a:p>
        </p:txBody>
      </p:sp>
      <p:sp>
        <p:nvSpPr>
          <p:cNvPr id="5" name="TekstSylinder 4">
            <a:extLst>
              <a:ext uri="{FF2B5EF4-FFF2-40B4-BE49-F238E27FC236}">
                <a16:creationId xmlns:a16="http://schemas.microsoft.com/office/drawing/2014/main" id="{65313A6B-DA5B-4674-A4E2-6AC10DC3ABC6}"/>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8" name="Plassholder for lysbildenummer 5">
            <a:extLst>
              <a:ext uri="{FF2B5EF4-FFF2-40B4-BE49-F238E27FC236}">
                <a16:creationId xmlns:a16="http://schemas.microsoft.com/office/drawing/2014/main" id="{D02C766E-7117-44E9-A6B7-128D5AA400B3}"/>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9" name="TekstSylinder 8">
            <a:extLst>
              <a:ext uri="{FF2B5EF4-FFF2-40B4-BE49-F238E27FC236}">
                <a16:creationId xmlns:a16="http://schemas.microsoft.com/office/drawing/2014/main" id="{A9264222-F2ED-4044-A7CD-7C63D4A2EE78}"/>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
        <p:nvSpPr>
          <p:cNvPr id="10" name="Plassholder for tekst 3">
            <a:extLst>
              <a:ext uri="{FF2B5EF4-FFF2-40B4-BE49-F238E27FC236}">
                <a16:creationId xmlns:a16="http://schemas.microsoft.com/office/drawing/2014/main" id="{11FEC603-5563-416F-A5D9-6EF0FE508C35}"/>
              </a:ext>
            </a:extLst>
          </p:cNvPr>
          <p:cNvSpPr>
            <a:spLocks noGrp="1"/>
          </p:cNvSpPr>
          <p:nvPr>
            <p:ph type="body" sz="quarter" idx="24" hasCustomPrompt="1"/>
          </p:nvPr>
        </p:nvSpPr>
        <p:spPr>
          <a:xfrm>
            <a:off x="647985" y="6703695"/>
            <a:ext cx="8155355" cy="137044"/>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Tree>
    <p:extLst>
      <p:ext uri="{BB962C8B-B14F-4D97-AF65-F5344CB8AC3E}">
        <p14:creationId xmlns:p14="http://schemas.microsoft.com/office/powerpoint/2010/main" val="334227799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mønster9) turkis">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423A4E-76FC-4E24-A6E7-5F6F8037AB1B}"/>
              </a:ext>
            </a:extLst>
          </p:cNvPr>
          <p:cNvSpPr/>
          <p:nvPr userDrawn="1"/>
        </p:nvSpPr>
        <p:spPr>
          <a:xfrm>
            <a:off x="0" y="0"/>
            <a:ext cx="12192000" cy="52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8" name="Bilde 17">
            <a:extLst>
              <a:ext uri="{FF2B5EF4-FFF2-40B4-BE49-F238E27FC236}">
                <a16:creationId xmlns:a16="http://schemas.microsoft.com/office/drawing/2014/main" id="{783E95BF-0C76-4910-AB5A-AAAE3C045E54}"/>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7050"/>
          <a:stretch/>
        </p:blipFill>
        <p:spPr>
          <a:xfrm>
            <a:off x="8881859" y="2791838"/>
            <a:ext cx="3310142" cy="3326296"/>
          </a:xfrm>
          <a:prstGeom prst="rect">
            <a:avLst/>
          </a:prstGeom>
          <a:noFill/>
        </p:spPr>
      </p:pic>
      <p:sp>
        <p:nvSpPr>
          <p:cNvPr id="9" name="Plassholder for tekst 4">
            <a:extLst>
              <a:ext uri="{FF2B5EF4-FFF2-40B4-BE49-F238E27FC236}">
                <a16:creationId xmlns:a16="http://schemas.microsoft.com/office/drawing/2014/main" id="{F90A31C9-3E58-4011-9698-C055090CCAAF}"/>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21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10" name="Plassholder for tekst 6">
            <a:extLst>
              <a:ext uri="{FF2B5EF4-FFF2-40B4-BE49-F238E27FC236}">
                <a16:creationId xmlns:a16="http://schemas.microsoft.com/office/drawing/2014/main" id="{95B3425A-F007-457E-823B-2A49C81FA908}"/>
              </a:ext>
            </a:extLst>
          </p:cNvPr>
          <p:cNvSpPr>
            <a:spLocks noGrp="1"/>
          </p:cNvSpPr>
          <p:nvPr>
            <p:ph type="body" sz="quarter" idx="11" hasCustomPrompt="1"/>
          </p:nvPr>
        </p:nvSpPr>
        <p:spPr>
          <a:xfrm>
            <a:off x="967088" y="3952084"/>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12" name="Bilde 11">
            <a:extLst>
              <a:ext uri="{FF2B5EF4-FFF2-40B4-BE49-F238E27FC236}">
                <a16:creationId xmlns:a16="http://schemas.microsoft.com/office/drawing/2014/main" id="{C404FBC3-6B15-4405-8FBC-A209FD06771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5220000"/>
            <a:ext cx="4816643" cy="1459442"/>
          </a:xfrm>
          <a:prstGeom prst="rect">
            <a:avLst/>
          </a:prstGeom>
        </p:spPr>
      </p:pic>
    </p:spTree>
    <p:extLst>
      <p:ext uri="{BB962C8B-B14F-4D97-AF65-F5344CB8AC3E}">
        <p14:creationId xmlns:p14="http://schemas.microsoft.com/office/powerpoint/2010/main" val="2599055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DE x 2">
    <p:bg>
      <p:bgPr>
        <a:solidFill>
          <a:schemeClr val="bg1"/>
        </a:solidFill>
        <a:effectLst/>
      </p:bgPr>
    </p:bg>
    <p:spTree>
      <p:nvGrpSpPr>
        <p:cNvPr id="1" name=""/>
        <p:cNvGrpSpPr/>
        <p:nvPr/>
      </p:nvGrpSpPr>
      <p:grpSpPr>
        <a:xfrm>
          <a:off x="0" y="0"/>
          <a:ext cx="0" cy="0"/>
          <a:chOff x="0" y="0"/>
          <a:chExt cx="0" cy="0"/>
        </a:xfrm>
      </p:grpSpPr>
      <p:sp>
        <p:nvSpPr>
          <p:cNvPr id="12" name="Plassholder for bilde 3">
            <a:extLst>
              <a:ext uri="{FF2B5EF4-FFF2-40B4-BE49-F238E27FC236}">
                <a16:creationId xmlns:a16="http://schemas.microsoft.com/office/drawing/2014/main" id="{A094F4C5-7718-434E-BB74-22546C52C31D}"/>
              </a:ext>
            </a:extLst>
          </p:cNvPr>
          <p:cNvSpPr>
            <a:spLocks noGrp="1"/>
          </p:cNvSpPr>
          <p:nvPr>
            <p:ph type="pic" sz="quarter" idx="15" hasCustomPrompt="1"/>
          </p:nvPr>
        </p:nvSpPr>
        <p:spPr>
          <a:xfrm>
            <a:off x="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 1.</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3" name="Plassholder for bilde 3">
            <a:extLst>
              <a:ext uri="{FF2B5EF4-FFF2-40B4-BE49-F238E27FC236}">
                <a16:creationId xmlns:a16="http://schemas.microsoft.com/office/drawing/2014/main" id="{FAE01CCF-5656-4C51-9B8F-17B85B5040CD}"/>
              </a:ext>
            </a:extLst>
          </p:cNvPr>
          <p:cNvSpPr>
            <a:spLocks noGrp="1"/>
          </p:cNvSpPr>
          <p:nvPr>
            <p:ph type="pic" sz="quarter" idx="16" hasCustomPrompt="1"/>
          </p:nvPr>
        </p:nvSpPr>
        <p:spPr>
          <a:xfrm>
            <a:off x="609600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 2.</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0" name="Rektangel 9">
            <a:extLst>
              <a:ext uri="{FF2B5EF4-FFF2-40B4-BE49-F238E27FC236}">
                <a16:creationId xmlns:a16="http://schemas.microsoft.com/office/drawing/2014/main" id="{74E7BE4E-EAD6-492B-B113-71C0E078FEEB}"/>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ekstSylinder 13">
            <a:extLst>
              <a:ext uri="{FF2B5EF4-FFF2-40B4-BE49-F238E27FC236}">
                <a16:creationId xmlns:a16="http://schemas.microsoft.com/office/drawing/2014/main" id="{FEE4EEDD-8338-4EB5-93FE-708D1B1BECE5}"/>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5" name="Plassholder for tekst 3">
            <a:extLst>
              <a:ext uri="{FF2B5EF4-FFF2-40B4-BE49-F238E27FC236}">
                <a16:creationId xmlns:a16="http://schemas.microsoft.com/office/drawing/2014/main" id="{85C68640-E0DE-4C9F-B22C-ECC944209240}"/>
              </a:ext>
            </a:extLst>
          </p:cNvPr>
          <p:cNvSpPr>
            <a:spLocks noGrp="1"/>
          </p:cNvSpPr>
          <p:nvPr>
            <p:ph type="body" sz="quarter" idx="24" hasCustomPrompt="1"/>
          </p:nvPr>
        </p:nvSpPr>
        <p:spPr>
          <a:xfrm>
            <a:off x="647985" y="6703695"/>
            <a:ext cx="8155355" cy="137044"/>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6" name="Plassholder for lysbildenummer 5">
            <a:extLst>
              <a:ext uri="{FF2B5EF4-FFF2-40B4-BE49-F238E27FC236}">
                <a16:creationId xmlns:a16="http://schemas.microsoft.com/office/drawing/2014/main" id="{E1820537-7188-44C7-AA4F-4F92BF8BCC39}"/>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17" name="TekstSylinder 16">
            <a:extLst>
              <a:ext uri="{FF2B5EF4-FFF2-40B4-BE49-F238E27FC236}">
                <a16:creationId xmlns:a16="http://schemas.microsoft.com/office/drawing/2014/main" id="{AD36F2C1-F98E-4C25-8CDF-D3BED94FD838}"/>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Tree>
    <p:extLst>
      <p:ext uri="{BB962C8B-B14F-4D97-AF65-F5344CB8AC3E}">
        <p14:creationId xmlns:p14="http://schemas.microsoft.com/office/powerpoint/2010/main" val="1681282978"/>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E x 3">
    <p:bg>
      <p:bgPr>
        <a:solidFill>
          <a:schemeClr val="bg1"/>
        </a:solidFill>
        <a:effectLst/>
      </p:bgPr>
    </p:bg>
    <p:spTree>
      <p:nvGrpSpPr>
        <p:cNvPr id="1" name=""/>
        <p:cNvGrpSpPr/>
        <p:nvPr/>
      </p:nvGrpSpPr>
      <p:grpSpPr>
        <a:xfrm>
          <a:off x="0" y="0"/>
          <a:ext cx="0" cy="0"/>
          <a:chOff x="0" y="0"/>
          <a:chExt cx="0" cy="0"/>
        </a:xfrm>
      </p:grpSpPr>
      <p:sp>
        <p:nvSpPr>
          <p:cNvPr id="4" name="Plassholder for bilde 3">
            <a:extLst>
              <a:ext uri="{FF2B5EF4-FFF2-40B4-BE49-F238E27FC236}">
                <a16:creationId xmlns:a16="http://schemas.microsoft.com/office/drawing/2014/main" id="{936C18CF-6F5C-443F-A261-D0FE07777435}"/>
              </a:ext>
            </a:extLst>
          </p:cNvPr>
          <p:cNvSpPr>
            <a:spLocks noGrp="1"/>
          </p:cNvSpPr>
          <p:nvPr>
            <p:ph type="pic" sz="quarter" idx="13" hasCustomPrompt="1"/>
          </p:nvPr>
        </p:nvSpPr>
        <p:spPr>
          <a:xfrm>
            <a:off x="6091680" y="0"/>
            <a:ext cx="6096000" cy="3393652"/>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1.</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1" name="Plassholder for bilde 3">
            <a:extLst>
              <a:ext uri="{FF2B5EF4-FFF2-40B4-BE49-F238E27FC236}">
                <a16:creationId xmlns:a16="http://schemas.microsoft.com/office/drawing/2014/main" id="{48FD7EA8-B8FA-491A-ADCE-CC85114557AC}"/>
              </a:ext>
            </a:extLst>
          </p:cNvPr>
          <p:cNvSpPr>
            <a:spLocks noGrp="1"/>
          </p:cNvSpPr>
          <p:nvPr>
            <p:ph type="pic" sz="quarter" idx="14" hasCustomPrompt="1"/>
          </p:nvPr>
        </p:nvSpPr>
        <p:spPr>
          <a:xfrm>
            <a:off x="6096000" y="3393651"/>
            <a:ext cx="6096000" cy="3221775"/>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2.</a:t>
            </a:r>
            <a:br>
              <a:rPr lang="nb-NO" dirty="0"/>
            </a:br>
            <a:br>
              <a:rPr lang="nb-NO" dirty="0"/>
            </a:br>
            <a:r>
              <a:rPr lang="nb-NO" dirty="0"/>
              <a:t> Navn på fotograf(er) og/eller eier(e) av bildet skriver du i tekstfeltet nederst på </a:t>
            </a:r>
            <a:r>
              <a:rPr lang="nb-NO" dirty="0" err="1"/>
              <a:t>malsiden</a:t>
            </a:r>
            <a:r>
              <a:rPr lang="nb-NO" dirty="0"/>
              <a:t>.</a:t>
            </a:r>
          </a:p>
        </p:txBody>
      </p:sp>
      <p:sp>
        <p:nvSpPr>
          <p:cNvPr id="12" name="Plassholder for bilde 3">
            <a:extLst>
              <a:ext uri="{FF2B5EF4-FFF2-40B4-BE49-F238E27FC236}">
                <a16:creationId xmlns:a16="http://schemas.microsoft.com/office/drawing/2014/main" id="{A094F4C5-7718-434E-BB74-22546C52C31D}"/>
              </a:ext>
            </a:extLst>
          </p:cNvPr>
          <p:cNvSpPr>
            <a:spLocks noGrp="1"/>
          </p:cNvSpPr>
          <p:nvPr>
            <p:ph type="pic" sz="quarter" idx="15" hasCustomPrompt="1"/>
          </p:nvPr>
        </p:nvSpPr>
        <p:spPr>
          <a:xfrm>
            <a:off x="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7" name="TekstSylinder 6">
            <a:extLst>
              <a:ext uri="{FF2B5EF4-FFF2-40B4-BE49-F238E27FC236}">
                <a16:creationId xmlns:a16="http://schemas.microsoft.com/office/drawing/2014/main" id="{5DAED793-F6DF-4393-B5B7-00BD9C67A0D7}"/>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4" name="Rektangel 13">
            <a:extLst>
              <a:ext uri="{FF2B5EF4-FFF2-40B4-BE49-F238E27FC236}">
                <a16:creationId xmlns:a16="http://schemas.microsoft.com/office/drawing/2014/main" id="{6BB90A15-C6FD-4F5E-819D-6BE960B48C80}"/>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kstSylinder 14">
            <a:extLst>
              <a:ext uri="{FF2B5EF4-FFF2-40B4-BE49-F238E27FC236}">
                <a16:creationId xmlns:a16="http://schemas.microsoft.com/office/drawing/2014/main" id="{6E1C8271-B83B-4C8C-8EBE-CA752B6270A7}"/>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6" name="Plassholder for tekst 3">
            <a:extLst>
              <a:ext uri="{FF2B5EF4-FFF2-40B4-BE49-F238E27FC236}">
                <a16:creationId xmlns:a16="http://schemas.microsoft.com/office/drawing/2014/main" id="{83F8A895-256D-4B52-B4C1-DF95A52888B7}"/>
              </a:ext>
            </a:extLst>
          </p:cNvPr>
          <p:cNvSpPr>
            <a:spLocks noGrp="1"/>
          </p:cNvSpPr>
          <p:nvPr>
            <p:ph type="body" sz="quarter" idx="24" hasCustomPrompt="1"/>
          </p:nvPr>
        </p:nvSpPr>
        <p:spPr>
          <a:xfrm>
            <a:off x="647985" y="6705599"/>
            <a:ext cx="8358556" cy="135139"/>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7" name="Plassholder for lysbildenummer 5">
            <a:extLst>
              <a:ext uri="{FF2B5EF4-FFF2-40B4-BE49-F238E27FC236}">
                <a16:creationId xmlns:a16="http://schemas.microsoft.com/office/drawing/2014/main" id="{EB1C0BE0-2375-43E1-8190-E4D337FBC41B}"/>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18" name="TekstSylinder 17">
            <a:extLst>
              <a:ext uri="{FF2B5EF4-FFF2-40B4-BE49-F238E27FC236}">
                <a16:creationId xmlns:a16="http://schemas.microsoft.com/office/drawing/2014/main" id="{41B99EF6-D8AD-433A-BE5E-2B3515EE8917}"/>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Tree>
    <p:extLst>
      <p:ext uri="{BB962C8B-B14F-4D97-AF65-F5344CB8AC3E}">
        <p14:creationId xmlns:p14="http://schemas.microsoft.com/office/powerpoint/2010/main" val="943323966"/>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E x 4">
    <p:bg>
      <p:bgPr>
        <a:solidFill>
          <a:schemeClr val="bg1"/>
        </a:solidFill>
        <a:effectLst/>
      </p:bgPr>
    </p:bg>
    <p:spTree>
      <p:nvGrpSpPr>
        <p:cNvPr id="1" name=""/>
        <p:cNvGrpSpPr/>
        <p:nvPr/>
      </p:nvGrpSpPr>
      <p:grpSpPr>
        <a:xfrm>
          <a:off x="0" y="0"/>
          <a:ext cx="0" cy="0"/>
          <a:chOff x="0" y="0"/>
          <a:chExt cx="0" cy="0"/>
        </a:xfrm>
      </p:grpSpPr>
      <p:sp>
        <p:nvSpPr>
          <p:cNvPr id="13" name="Plassholder for bilde 3">
            <a:extLst>
              <a:ext uri="{FF2B5EF4-FFF2-40B4-BE49-F238E27FC236}">
                <a16:creationId xmlns:a16="http://schemas.microsoft.com/office/drawing/2014/main" id="{597491D4-E5C2-4A3A-B7A7-D5E62BAAD7E2}"/>
              </a:ext>
            </a:extLst>
          </p:cNvPr>
          <p:cNvSpPr>
            <a:spLocks noGrp="1"/>
          </p:cNvSpPr>
          <p:nvPr>
            <p:ph type="pic" sz="quarter" idx="15" hasCustomPrompt="1"/>
          </p:nvPr>
        </p:nvSpPr>
        <p:spPr>
          <a:xfrm>
            <a:off x="0" y="1"/>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1.</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4" name="Plassholder for bilde 3">
            <a:extLst>
              <a:ext uri="{FF2B5EF4-FFF2-40B4-BE49-F238E27FC236}">
                <a16:creationId xmlns:a16="http://schemas.microsoft.com/office/drawing/2014/main" id="{329942B5-7A94-4D27-9BF2-43A757EA2235}"/>
              </a:ext>
            </a:extLst>
          </p:cNvPr>
          <p:cNvSpPr>
            <a:spLocks noGrp="1"/>
          </p:cNvSpPr>
          <p:nvPr>
            <p:ph type="pic" sz="quarter" idx="16" hasCustomPrompt="1"/>
          </p:nvPr>
        </p:nvSpPr>
        <p:spPr>
          <a:xfrm>
            <a:off x="0" y="3308440"/>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3.</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6" name="Rektangel 15">
            <a:extLst>
              <a:ext uri="{FF2B5EF4-FFF2-40B4-BE49-F238E27FC236}">
                <a16:creationId xmlns:a16="http://schemas.microsoft.com/office/drawing/2014/main" id="{063328CC-F328-4150-9BA4-2367AC2BA0A8}"/>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a:extLst>
              <a:ext uri="{FF2B5EF4-FFF2-40B4-BE49-F238E27FC236}">
                <a16:creationId xmlns:a16="http://schemas.microsoft.com/office/drawing/2014/main" id="{01A36E7F-ACC5-459A-91F0-51736B28EE66}"/>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8" name="Plassholder for tekst 3">
            <a:extLst>
              <a:ext uri="{FF2B5EF4-FFF2-40B4-BE49-F238E27FC236}">
                <a16:creationId xmlns:a16="http://schemas.microsoft.com/office/drawing/2014/main" id="{85CE1348-486B-40A4-B506-EC579770109C}"/>
              </a:ext>
            </a:extLst>
          </p:cNvPr>
          <p:cNvSpPr>
            <a:spLocks noGrp="1"/>
          </p:cNvSpPr>
          <p:nvPr>
            <p:ph type="body" sz="quarter" idx="24" hasCustomPrompt="1"/>
          </p:nvPr>
        </p:nvSpPr>
        <p:spPr>
          <a:xfrm>
            <a:off x="647985" y="6703694"/>
            <a:ext cx="8304767" cy="138949"/>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9" name="Plassholder for lysbildenummer 5">
            <a:extLst>
              <a:ext uri="{FF2B5EF4-FFF2-40B4-BE49-F238E27FC236}">
                <a16:creationId xmlns:a16="http://schemas.microsoft.com/office/drawing/2014/main" id="{40B944C6-3148-4102-8C55-F1412576CE37}"/>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20" name="TekstSylinder 19">
            <a:extLst>
              <a:ext uri="{FF2B5EF4-FFF2-40B4-BE49-F238E27FC236}">
                <a16:creationId xmlns:a16="http://schemas.microsoft.com/office/drawing/2014/main" id="{8C9208AA-F53D-450E-BDAA-14D607FACDFD}"/>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
        <p:nvSpPr>
          <p:cNvPr id="21" name="Plassholder for bilde 3">
            <a:extLst>
              <a:ext uri="{FF2B5EF4-FFF2-40B4-BE49-F238E27FC236}">
                <a16:creationId xmlns:a16="http://schemas.microsoft.com/office/drawing/2014/main" id="{BB250A6E-8148-4714-866F-E5BB2DA40558}"/>
              </a:ext>
            </a:extLst>
          </p:cNvPr>
          <p:cNvSpPr>
            <a:spLocks noGrp="1"/>
          </p:cNvSpPr>
          <p:nvPr>
            <p:ph type="pic" sz="quarter" idx="25" hasCustomPrompt="1"/>
          </p:nvPr>
        </p:nvSpPr>
        <p:spPr>
          <a:xfrm>
            <a:off x="6096000" y="-3560"/>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2.</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22" name="Plassholder for bilde 3">
            <a:extLst>
              <a:ext uri="{FF2B5EF4-FFF2-40B4-BE49-F238E27FC236}">
                <a16:creationId xmlns:a16="http://schemas.microsoft.com/office/drawing/2014/main" id="{2F9E4AE3-E1A0-448B-AE65-725785A17519}"/>
              </a:ext>
            </a:extLst>
          </p:cNvPr>
          <p:cNvSpPr>
            <a:spLocks noGrp="1"/>
          </p:cNvSpPr>
          <p:nvPr>
            <p:ph type="pic" sz="quarter" idx="26" hasCustomPrompt="1"/>
          </p:nvPr>
        </p:nvSpPr>
        <p:spPr>
          <a:xfrm>
            <a:off x="6096000" y="3304879"/>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4.</a:t>
            </a:r>
            <a:br>
              <a:rPr lang="nb-NO" dirty="0"/>
            </a:br>
            <a:br>
              <a:rPr lang="nb-NO" dirty="0"/>
            </a:br>
            <a:r>
              <a:rPr lang="nb-NO" dirty="0"/>
              <a:t>Navn på fotograf(er) og/eller eier(e) av bildet skriver du i tekstfeltet nederst på </a:t>
            </a:r>
            <a:r>
              <a:rPr lang="nb-NO" dirty="0" err="1"/>
              <a:t>malsiden</a:t>
            </a:r>
            <a:r>
              <a:rPr lang="nb-NO" dirty="0"/>
              <a:t>.</a:t>
            </a:r>
          </a:p>
        </p:txBody>
      </p:sp>
    </p:spTree>
    <p:extLst>
      <p:ext uri="{BB962C8B-B14F-4D97-AF65-F5344CB8AC3E}">
        <p14:creationId xmlns:p14="http://schemas.microsoft.com/office/powerpoint/2010/main" val="3109853659"/>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Plassholder for media 6">
            <a:extLst>
              <a:ext uri="{FF2B5EF4-FFF2-40B4-BE49-F238E27FC236}">
                <a16:creationId xmlns:a16="http://schemas.microsoft.com/office/drawing/2014/main" id="{135B5083-9455-45F9-A33C-53405C67A856}"/>
              </a:ext>
            </a:extLst>
          </p:cNvPr>
          <p:cNvSpPr>
            <a:spLocks noGrp="1"/>
          </p:cNvSpPr>
          <p:nvPr>
            <p:ph type="media" sz="quarter" idx="10" hasCustomPrompt="1"/>
          </p:nvPr>
        </p:nvSpPr>
        <p:spPr>
          <a:xfrm>
            <a:off x="0" y="0"/>
            <a:ext cx="12192000" cy="6858000"/>
          </a:xfrm>
          <a:prstGeom prst="rect">
            <a:avLst/>
          </a:prstGeom>
        </p:spPr>
        <p:txBody>
          <a:bodyPr anchor="ctr"/>
          <a:lstStyle>
            <a:lvl1pPr marL="0" indent="0" algn="ctr">
              <a:buNone/>
              <a:defRPr b="0"/>
            </a:lvl1pPr>
          </a:lstStyle>
          <a:p>
            <a:r>
              <a:rPr lang="nb-NO" dirty="0"/>
              <a:t>Klikk på ikonet for å sette inn video som ligger lagret på datamaskinen.</a:t>
            </a:r>
            <a:br>
              <a:rPr lang="nb-NO" dirty="0"/>
            </a:br>
            <a:r>
              <a:rPr lang="nb-NO" dirty="0"/>
              <a:t>Videoer fra nettet kan ikke settes inn.</a:t>
            </a:r>
            <a:br>
              <a:rPr lang="nb-NO" dirty="0"/>
            </a:br>
            <a:br>
              <a:rPr lang="nb-NO" dirty="0"/>
            </a:br>
            <a:r>
              <a:rPr lang="nb-NO" dirty="0"/>
              <a:t>NB. Når du setter inn video i presentasjon, blir filstørrelsen veldig stor.</a:t>
            </a:r>
            <a:br>
              <a:rPr lang="nb-NO" dirty="0"/>
            </a:br>
            <a:br>
              <a:rPr lang="nb-NO" dirty="0"/>
            </a:br>
            <a:br>
              <a:rPr lang="nb-NO" dirty="0"/>
            </a:br>
            <a:br>
              <a:rPr lang="nb-NO" dirty="0"/>
            </a:br>
            <a:br>
              <a:rPr lang="nb-NO" dirty="0"/>
            </a:br>
            <a:r>
              <a:rPr lang="nb-NO" dirty="0"/>
              <a:t>Det er lurt at både presentasjon og videofil ligger lagret på samme datamaskin</a:t>
            </a:r>
            <a:br>
              <a:rPr lang="nb-NO" dirty="0"/>
            </a:br>
            <a:r>
              <a:rPr lang="nb-NO" dirty="0"/>
              <a:t> som presentasjonen spilles av på.</a:t>
            </a:r>
            <a:br>
              <a:rPr lang="nb-NO" dirty="0"/>
            </a:br>
            <a:br>
              <a:rPr lang="nb-NO" dirty="0"/>
            </a:br>
            <a:r>
              <a:rPr lang="nb-NO" dirty="0"/>
              <a:t>Last eventuelt presentasjonen over fra minnepinne til maskin.</a:t>
            </a:r>
            <a:br>
              <a:rPr lang="nb-NO" dirty="0"/>
            </a:br>
            <a:br>
              <a:rPr lang="nb-NO" dirty="0"/>
            </a:br>
            <a:r>
              <a:rPr lang="nb-NO" dirty="0"/>
              <a:t>Hvis ikke kan avspillingen gå veldig tregt eller hakke.</a:t>
            </a:r>
          </a:p>
          <a:p>
            <a:endParaRPr lang="nb-NO" dirty="0"/>
          </a:p>
        </p:txBody>
      </p:sp>
    </p:spTree>
    <p:extLst>
      <p:ext uri="{BB962C8B-B14F-4D97-AF65-F5344CB8AC3E}">
        <p14:creationId xmlns:p14="http://schemas.microsoft.com/office/powerpoint/2010/main" val="24377877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rganisasjonskart uten seksjoner">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2EF0751-2B5B-4284-833D-CA315BECB47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50" b="17283"/>
          <a:stretch/>
        </p:blipFill>
        <p:spPr>
          <a:xfrm>
            <a:off x="0" y="3615079"/>
            <a:ext cx="7425160" cy="3178737"/>
          </a:xfrm>
          <a:prstGeom prst="rect">
            <a:avLst/>
          </a:prstGeom>
        </p:spPr>
      </p:pic>
      <p:sp>
        <p:nvSpPr>
          <p:cNvPr id="9" name="Plassholder for lysbildenummer 5">
            <a:extLst>
              <a:ext uri="{FF2B5EF4-FFF2-40B4-BE49-F238E27FC236}">
                <a16:creationId xmlns:a16="http://schemas.microsoft.com/office/drawing/2014/main" id="{555B8594-3D12-4F0A-BC64-E01D0B48C44F}"/>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0" name="TekstSylinder 9">
            <a:extLst>
              <a:ext uri="{FF2B5EF4-FFF2-40B4-BE49-F238E27FC236}">
                <a16:creationId xmlns:a16="http://schemas.microsoft.com/office/drawing/2014/main" id="{F05A7E26-7E84-456D-8A77-B06978B0F8DF}"/>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pic>
        <p:nvPicPr>
          <p:cNvPr id="8" name="Bilde 7">
            <a:extLst>
              <a:ext uri="{FF2B5EF4-FFF2-40B4-BE49-F238E27FC236}">
                <a16:creationId xmlns:a16="http://schemas.microsoft.com/office/drawing/2014/main" id="{8DE97E4E-7214-4621-A6CE-34EFB48D56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pic>
        <p:nvPicPr>
          <p:cNvPr id="6" name="Bilde 5">
            <a:extLst>
              <a:ext uri="{FF2B5EF4-FFF2-40B4-BE49-F238E27FC236}">
                <a16:creationId xmlns:a16="http://schemas.microsoft.com/office/drawing/2014/main" id="{395EA75D-C669-4024-A4C7-7FF466D91B7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493417" y="873125"/>
            <a:ext cx="8425282" cy="4329813"/>
          </a:xfrm>
          <a:prstGeom prst="rect">
            <a:avLst/>
          </a:prstGeom>
        </p:spPr>
      </p:pic>
    </p:spTree>
    <p:extLst>
      <p:ext uri="{BB962C8B-B14F-4D97-AF65-F5344CB8AC3E}">
        <p14:creationId xmlns:p14="http://schemas.microsoft.com/office/powerpoint/2010/main" val="30500396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rganisasjonskart med seksjoner">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611FD0BF-FAAF-4897-93DF-D0B00ABD540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50" b="17283"/>
          <a:stretch/>
        </p:blipFill>
        <p:spPr>
          <a:xfrm>
            <a:off x="0" y="3615079"/>
            <a:ext cx="7425160" cy="3178737"/>
          </a:xfrm>
          <a:prstGeom prst="rect">
            <a:avLst/>
          </a:prstGeom>
        </p:spPr>
      </p:pic>
      <p:sp>
        <p:nvSpPr>
          <p:cNvPr id="13" name="Plassholder for lysbildenummer 5">
            <a:extLst>
              <a:ext uri="{FF2B5EF4-FFF2-40B4-BE49-F238E27FC236}">
                <a16:creationId xmlns:a16="http://schemas.microsoft.com/office/drawing/2014/main" id="{A4417D52-51C9-4726-B690-F70EB9F6655B}"/>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4" name="TekstSylinder 13">
            <a:extLst>
              <a:ext uri="{FF2B5EF4-FFF2-40B4-BE49-F238E27FC236}">
                <a16:creationId xmlns:a16="http://schemas.microsoft.com/office/drawing/2014/main" id="{4CA72B0F-0B6D-4940-84F9-C4327226F03B}"/>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
        <p:nvSpPr>
          <p:cNvPr id="19" name="Rektangel 18">
            <a:extLst>
              <a:ext uri="{FF2B5EF4-FFF2-40B4-BE49-F238E27FC236}">
                <a16:creationId xmlns:a16="http://schemas.microsoft.com/office/drawing/2014/main" id="{065997F6-170A-4322-BCE3-1D9D100B314C}"/>
              </a:ext>
            </a:extLst>
          </p:cNvPr>
          <p:cNvSpPr/>
          <p:nvPr userDrawn="1"/>
        </p:nvSpPr>
        <p:spPr>
          <a:xfrm>
            <a:off x="0" y="6793818"/>
            <a:ext cx="12192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a:extLst>
              <a:ext uri="{FF2B5EF4-FFF2-40B4-BE49-F238E27FC236}">
                <a16:creationId xmlns:a16="http://schemas.microsoft.com/office/drawing/2014/main" id="{757E35CC-58BA-4E57-8A6D-63A1968BBF8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pic>
        <p:nvPicPr>
          <p:cNvPr id="4" name="Bilde 3">
            <a:extLst>
              <a:ext uri="{FF2B5EF4-FFF2-40B4-BE49-F238E27FC236}">
                <a16:creationId xmlns:a16="http://schemas.microsoft.com/office/drawing/2014/main" id="{BD3391E9-6083-474A-AF9E-44F02AE91C4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861050" y="693764"/>
            <a:ext cx="10469899" cy="5646311"/>
          </a:xfrm>
          <a:prstGeom prst="rect">
            <a:avLst/>
          </a:prstGeom>
        </p:spPr>
      </p:pic>
    </p:spTree>
    <p:extLst>
      <p:ext uri="{BB962C8B-B14F-4D97-AF65-F5344CB8AC3E}">
        <p14:creationId xmlns:p14="http://schemas.microsoft.com/office/powerpoint/2010/main" val="301776542"/>
      </p:ext>
    </p:extLst>
  </p:cSld>
  <p:clrMapOvr>
    <a:masterClrMapping/>
  </p:clrMapOvr>
  <p:extLst>
    <p:ext uri="{DCECCB84-F9BA-43D5-87BE-67443E8EF086}">
      <p15:sldGuideLst xmlns:p15="http://schemas.microsoft.com/office/powerpoint/2012/main">
        <p15:guide id="1" orient="horz" pos="686"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VSLUTNING (mønster18)">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12192000"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15" name="TekstSylinder 14">
            <a:extLst>
              <a:ext uri="{FF2B5EF4-FFF2-40B4-BE49-F238E27FC236}">
                <a16:creationId xmlns:a16="http://schemas.microsoft.com/office/drawing/2014/main" id="{F1FC4269-0D3F-41A9-B0D2-9574F6FB2A79}"/>
              </a:ext>
            </a:extLst>
          </p:cNvPr>
          <p:cNvSpPr txBox="1"/>
          <p:nvPr/>
        </p:nvSpPr>
        <p:spPr>
          <a:xfrm>
            <a:off x="954390" y="5760731"/>
            <a:ext cx="2571094" cy="707886"/>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sfov.no</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statsforvalteren.no/</a:t>
            </a:r>
            <a:r>
              <a:rPr lang="nb-NO" sz="1000" i="0" kern="1200" dirty="0" err="1">
                <a:solidFill>
                  <a:schemeClr val="bg1"/>
                </a:solidFill>
                <a:latin typeface="+mj-lt"/>
                <a:ea typeface="Open Sans" panose="020B0606030504020204" pitchFamily="34" charset="0"/>
                <a:cs typeface="Open Sans" panose="020B0606030504020204" pitchFamily="34" charset="0"/>
              </a:rPr>
              <a:t>ov</a:t>
            </a:r>
            <a:endParaRPr lang="nb-NO" sz="1000" i="0" kern="1200" dirty="0">
              <a:solidFill>
                <a:schemeClr val="bg1"/>
              </a:solidFill>
              <a:latin typeface="+mj-lt"/>
              <a:ea typeface="Open Sans" panose="020B0606030504020204" pitchFamily="34" charset="0"/>
              <a:cs typeface="Open Sans" panose="020B0606030504020204" pitchFamily="34" charset="0"/>
            </a:endParaRPr>
          </a:p>
          <a:p>
            <a:endParaRPr lang="nb-NO" sz="1000" i="0" dirty="0">
              <a:solidFill>
                <a:schemeClr val="bg1"/>
              </a:solidFill>
              <a:latin typeface="+mj-lt"/>
              <a:ea typeface="Open Sans" panose="020B0606030504020204" pitchFamily="34" charset="0"/>
              <a:cs typeface="Open Sans" panose="020B0606030504020204" pitchFamily="34" charset="0"/>
            </a:endParaRP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3" name="Bilde 2">
            <a:extLst>
              <a:ext uri="{FF2B5EF4-FFF2-40B4-BE49-F238E27FC236}">
                <a16:creationId xmlns:a16="http://schemas.microsoft.com/office/drawing/2014/main" id="{487B7658-DA41-4D1E-81F6-F489F6F010CE}"/>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27053" r="6209" b="15925"/>
          <a:stretch/>
        </p:blipFill>
        <p:spPr>
          <a:xfrm>
            <a:off x="4961603" y="-1"/>
            <a:ext cx="7230397" cy="6858001"/>
          </a:xfrm>
          <a:prstGeom prst="rect">
            <a:avLst/>
          </a:prstGeom>
        </p:spPr>
      </p:pic>
      <p:pic>
        <p:nvPicPr>
          <p:cNvPr id="19" name="Bilde 18">
            <a:extLst>
              <a:ext uri="{FF2B5EF4-FFF2-40B4-BE49-F238E27FC236}">
                <a16:creationId xmlns:a16="http://schemas.microsoft.com/office/drawing/2014/main" id="{C4ECA97A-E6CD-443F-B212-8A1120A9932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00146" y="4693844"/>
            <a:ext cx="3900854" cy="1181958"/>
          </a:xfrm>
          <a:prstGeom prst="rect">
            <a:avLst/>
          </a:prstGeom>
        </p:spPr>
      </p:pic>
    </p:spTree>
    <p:extLst>
      <p:ext uri="{BB962C8B-B14F-4D97-AF65-F5344CB8AC3E}">
        <p14:creationId xmlns:p14="http://schemas.microsoft.com/office/powerpoint/2010/main" val="2520276163"/>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VSLUTNING (mønster15)">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12192000"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15" name="TekstSylinder 14">
            <a:extLst>
              <a:ext uri="{FF2B5EF4-FFF2-40B4-BE49-F238E27FC236}">
                <a16:creationId xmlns:a16="http://schemas.microsoft.com/office/drawing/2014/main" id="{F1FC4269-0D3F-41A9-B0D2-9574F6FB2A79}"/>
              </a:ext>
            </a:extLst>
          </p:cNvPr>
          <p:cNvSpPr txBox="1"/>
          <p:nvPr/>
        </p:nvSpPr>
        <p:spPr>
          <a:xfrm>
            <a:off x="954390" y="5760731"/>
            <a:ext cx="2571094" cy="707886"/>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sfov.no</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statsforvalteren.no/</a:t>
            </a:r>
            <a:r>
              <a:rPr lang="nb-NO" sz="1000" i="0" kern="1200" dirty="0" err="1">
                <a:solidFill>
                  <a:schemeClr val="bg1"/>
                </a:solidFill>
                <a:latin typeface="+mj-lt"/>
                <a:ea typeface="Open Sans" panose="020B0606030504020204" pitchFamily="34" charset="0"/>
                <a:cs typeface="Open Sans" panose="020B0606030504020204" pitchFamily="34" charset="0"/>
              </a:rPr>
              <a:t>ov</a:t>
            </a:r>
            <a:endParaRPr lang="nb-NO" sz="1000" i="0" kern="1200" dirty="0">
              <a:solidFill>
                <a:schemeClr val="bg1"/>
              </a:solidFill>
              <a:latin typeface="+mj-lt"/>
              <a:ea typeface="Open Sans" panose="020B0606030504020204" pitchFamily="34" charset="0"/>
              <a:cs typeface="Open Sans" panose="020B0606030504020204" pitchFamily="34" charset="0"/>
            </a:endParaRPr>
          </a:p>
          <a:p>
            <a:endParaRPr lang="nb-NO" sz="1000" i="0" dirty="0">
              <a:solidFill>
                <a:schemeClr val="bg1"/>
              </a:solidFill>
              <a:latin typeface="+mj-lt"/>
              <a:ea typeface="Open Sans" panose="020B0606030504020204" pitchFamily="34" charset="0"/>
              <a:cs typeface="Open Sans" panose="020B0606030504020204" pitchFamily="34" charset="0"/>
            </a:endParaRP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21" name="Bilde 20">
            <a:extLst>
              <a:ext uri="{FF2B5EF4-FFF2-40B4-BE49-F238E27FC236}">
                <a16:creationId xmlns:a16="http://schemas.microsoft.com/office/drawing/2014/main" id="{60EAC154-F940-43C5-A5CE-3FE67FF8AAE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23169"/>
          <a:stretch/>
        </p:blipFill>
        <p:spPr>
          <a:xfrm>
            <a:off x="5043433" y="283407"/>
            <a:ext cx="7148568" cy="6412977"/>
          </a:xfrm>
          <a:prstGeom prst="rect">
            <a:avLst/>
          </a:prstGeom>
        </p:spPr>
      </p:pic>
      <p:pic>
        <p:nvPicPr>
          <p:cNvPr id="13" name="Bilde 12">
            <a:extLst>
              <a:ext uri="{FF2B5EF4-FFF2-40B4-BE49-F238E27FC236}">
                <a16:creationId xmlns:a16="http://schemas.microsoft.com/office/drawing/2014/main" id="{8F86FF03-7E94-4A5D-A789-8FA40021BB2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00146" y="4693844"/>
            <a:ext cx="3900854" cy="1181958"/>
          </a:xfrm>
          <a:prstGeom prst="rect">
            <a:avLst/>
          </a:prstGeom>
        </p:spPr>
      </p:pic>
    </p:spTree>
    <p:extLst>
      <p:ext uri="{BB962C8B-B14F-4D97-AF65-F5344CB8AC3E}">
        <p14:creationId xmlns:p14="http://schemas.microsoft.com/office/powerpoint/2010/main" val="349989635"/>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VSLUTNING halvsidebilde">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4876801"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15" name="TekstSylinder 14">
            <a:extLst>
              <a:ext uri="{FF2B5EF4-FFF2-40B4-BE49-F238E27FC236}">
                <a16:creationId xmlns:a16="http://schemas.microsoft.com/office/drawing/2014/main" id="{F1FC4269-0D3F-41A9-B0D2-9574F6FB2A79}"/>
              </a:ext>
            </a:extLst>
          </p:cNvPr>
          <p:cNvSpPr txBox="1"/>
          <p:nvPr/>
        </p:nvSpPr>
        <p:spPr>
          <a:xfrm>
            <a:off x="954390" y="5760731"/>
            <a:ext cx="2571094" cy="707886"/>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sfov.no</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statsforvalteren.no/</a:t>
            </a:r>
            <a:r>
              <a:rPr lang="nb-NO" sz="1000" i="0" kern="1200" dirty="0" err="1">
                <a:solidFill>
                  <a:schemeClr val="bg1"/>
                </a:solidFill>
                <a:latin typeface="+mj-lt"/>
                <a:ea typeface="Open Sans" panose="020B0606030504020204" pitchFamily="34" charset="0"/>
                <a:cs typeface="Open Sans" panose="020B0606030504020204" pitchFamily="34" charset="0"/>
              </a:rPr>
              <a:t>ov</a:t>
            </a:r>
            <a:endParaRPr lang="nb-NO" sz="1000" i="0" kern="1200" dirty="0">
              <a:solidFill>
                <a:schemeClr val="bg1"/>
              </a:solidFill>
              <a:latin typeface="+mj-lt"/>
              <a:ea typeface="Open Sans" panose="020B0606030504020204" pitchFamily="34" charset="0"/>
              <a:cs typeface="Open Sans" panose="020B0606030504020204" pitchFamily="34" charset="0"/>
            </a:endParaRPr>
          </a:p>
          <a:p>
            <a:endParaRPr lang="nb-NO" sz="1000" i="0" dirty="0">
              <a:solidFill>
                <a:schemeClr val="bg1"/>
              </a:solidFill>
              <a:latin typeface="+mj-lt"/>
              <a:ea typeface="Open Sans" panose="020B0606030504020204" pitchFamily="34" charset="0"/>
              <a:cs typeface="Open Sans" panose="020B0606030504020204" pitchFamily="34" charset="0"/>
            </a:endParaRP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sp>
        <p:nvSpPr>
          <p:cNvPr id="3" name="Plassholder for bilde 2">
            <a:extLst>
              <a:ext uri="{FF2B5EF4-FFF2-40B4-BE49-F238E27FC236}">
                <a16:creationId xmlns:a16="http://schemas.microsoft.com/office/drawing/2014/main" id="{1A63ECB9-4EC1-46DE-8ABB-66086258A463}"/>
              </a:ext>
            </a:extLst>
          </p:cNvPr>
          <p:cNvSpPr>
            <a:spLocks noGrp="1"/>
          </p:cNvSpPr>
          <p:nvPr>
            <p:ph type="pic" sz="quarter" idx="15" hasCustomPrompt="1"/>
          </p:nvPr>
        </p:nvSpPr>
        <p:spPr>
          <a:xfrm>
            <a:off x="4876801" y="-58"/>
            <a:ext cx="7315200" cy="6858058"/>
          </a:xfrm>
          <a:prstGeom prst="rect">
            <a:avLst/>
          </a:prstGeom>
          <a:solidFill>
            <a:schemeClr val="bg1">
              <a:lumMod val="95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Klikk på ikonet for å sette inn bilde som passer til den avsluttende siden din. </a:t>
            </a:r>
            <a:br>
              <a:rPr lang="nb-NO" dirty="0"/>
            </a:br>
            <a:br>
              <a:rPr lang="nb-NO" dirty="0"/>
            </a:br>
            <a:endParaRPr lang="nb-NO"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nb-NO" dirty="0"/>
            </a:br>
            <a:r>
              <a:rPr lang="nb-NO" dirty="0"/>
              <a:t>Har du ikke bilde som passer til tema, kan du bruke en </a:t>
            </a:r>
            <a:r>
              <a:rPr lang="nb-NO" dirty="0" err="1"/>
              <a:t>malside</a:t>
            </a:r>
            <a:r>
              <a:rPr lang="nb-NO" dirty="0"/>
              <a:t> uten bilde. </a:t>
            </a:r>
          </a:p>
          <a:p>
            <a:endParaRPr lang="nb-NO" dirty="0"/>
          </a:p>
        </p:txBody>
      </p:sp>
      <p:pic>
        <p:nvPicPr>
          <p:cNvPr id="4" name="Bilde 3">
            <a:extLst>
              <a:ext uri="{FF2B5EF4-FFF2-40B4-BE49-F238E27FC236}">
                <a16:creationId xmlns:a16="http://schemas.microsoft.com/office/drawing/2014/main" id="{8E4FBD05-0A6D-4BD8-AE79-60648C6B13B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63348" t="11944" r="-1077" b="14626"/>
          <a:stretch/>
        </p:blipFill>
        <p:spPr>
          <a:xfrm>
            <a:off x="0" y="-57"/>
            <a:ext cx="1113338" cy="6858057"/>
          </a:xfrm>
          <a:prstGeom prst="rect">
            <a:avLst/>
          </a:prstGeom>
        </p:spPr>
      </p:pic>
      <p:sp>
        <p:nvSpPr>
          <p:cNvPr id="28" name="Plassholder for tekst 3">
            <a:extLst>
              <a:ext uri="{FF2B5EF4-FFF2-40B4-BE49-F238E27FC236}">
                <a16:creationId xmlns:a16="http://schemas.microsoft.com/office/drawing/2014/main" id="{57DB4D93-69C3-4C85-94B3-FB1CCCAD82CF}"/>
              </a:ext>
            </a:extLst>
          </p:cNvPr>
          <p:cNvSpPr>
            <a:spLocks noGrp="1"/>
          </p:cNvSpPr>
          <p:nvPr>
            <p:ph type="body" sz="quarter" idx="25" hasCustomPrompt="1"/>
          </p:nvPr>
        </p:nvSpPr>
        <p:spPr>
          <a:xfrm>
            <a:off x="8534401" y="6578104"/>
            <a:ext cx="3345074" cy="181967"/>
          </a:xfrm>
          <a:prstGeom prst="rect">
            <a:avLst/>
          </a:prstGeom>
        </p:spPr>
        <p:txBody>
          <a:bodyPr lIns="0" tIns="0" rIns="0" anchor="ctr">
            <a:normAutofit/>
          </a:bodyPr>
          <a:lstStyle>
            <a:lvl1pPr marL="0" indent="0" algn="r">
              <a:buNone/>
              <a:defRPr sz="700">
                <a:solidFill>
                  <a:schemeClr val="bg1"/>
                </a:solidFill>
                <a:highlight>
                  <a:srgbClr val="00244E"/>
                </a:highlight>
                <a:latin typeface="+mn-lt"/>
              </a:defRPr>
            </a:lvl1pPr>
          </a:lstStyle>
          <a:p>
            <a:pPr lvl="0"/>
            <a:r>
              <a:rPr lang="nb-NO" dirty="0"/>
              <a:t>Foto: Her skriver du fotograf(ene) og/eller eier(ne) av bildene.</a:t>
            </a:r>
          </a:p>
        </p:txBody>
      </p:sp>
      <p:pic>
        <p:nvPicPr>
          <p:cNvPr id="19" name="Bilde 18">
            <a:extLst>
              <a:ext uri="{FF2B5EF4-FFF2-40B4-BE49-F238E27FC236}">
                <a16:creationId xmlns:a16="http://schemas.microsoft.com/office/drawing/2014/main" id="{C86F485D-915F-4273-A8A1-FE16466200A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00146" y="4693844"/>
            <a:ext cx="3900854" cy="1181958"/>
          </a:xfrm>
          <a:prstGeom prst="rect">
            <a:avLst/>
          </a:prstGeom>
        </p:spPr>
      </p:pic>
    </p:spTree>
    <p:extLst>
      <p:ext uri="{BB962C8B-B14F-4D97-AF65-F5344CB8AC3E}">
        <p14:creationId xmlns:p14="http://schemas.microsoft.com/office/powerpoint/2010/main" val="2415414595"/>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VSLUTNING bakgrunnsbilde">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5222119"/>
            <a:ext cx="12192000" cy="15770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bilde 8">
            <a:extLst>
              <a:ext uri="{FF2B5EF4-FFF2-40B4-BE49-F238E27FC236}">
                <a16:creationId xmlns:a16="http://schemas.microsoft.com/office/drawing/2014/main" id="{A2E25528-2AA2-40E4-A95C-B0AE22289586}"/>
              </a:ext>
            </a:extLst>
          </p:cNvPr>
          <p:cNvSpPr>
            <a:spLocks noGrp="1"/>
          </p:cNvSpPr>
          <p:nvPr>
            <p:ph type="pic" sz="quarter" idx="15" hasCustomPrompt="1"/>
          </p:nvPr>
        </p:nvSpPr>
        <p:spPr>
          <a:xfrm>
            <a:off x="1951" y="0"/>
            <a:ext cx="12192000" cy="5222875"/>
          </a:xfrm>
          <a:prstGeom prst="rect">
            <a:avLst/>
          </a:prstGeom>
        </p:spPr>
        <p:txBody>
          <a:bodyPr/>
          <a:lstStyle>
            <a:lvl1pPr marL="0" indent="0" algn="ctr">
              <a:buNone/>
              <a:defRPr/>
            </a:lvl1pPr>
          </a:lstStyle>
          <a:p>
            <a:r>
              <a:rPr lang="nb-NO" dirty="0"/>
              <a:t>Klikk på ikonet i midten for å sette inn et bilde på siste side i presentasjonen.</a:t>
            </a:r>
          </a:p>
        </p:txBody>
      </p:sp>
      <p:sp>
        <p:nvSpPr>
          <p:cNvPr id="22" name="Plassholder for tekst 9">
            <a:extLst>
              <a:ext uri="{FF2B5EF4-FFF2-40B4-BE49-F238E27FC236}">
                <a16:creationId xmlns:a16="http://schemas.microsoft.com/office/drawing/2014/main" id="{DFDAE691-7AD4-4AEA-BE0D-C69BCF13134D}"/>
              </a:ext>
            </a:extLst>
          </p:cNvPr>
          <p:cNvSpPr>
            <a:spLocks noGrp="1"/>
          </p:cNvSpPr>
          <p:nvPr>
            <p:ph type="body" sz="quarter" idx="14" hasCustomPrompt="1"/>
          </p:nvPr>
        </p:nvSpPr>
        <p:spPr>
          <a:xfrm>
            <a:off x="1058651" y="1036321"/>
            <a:ext cx="3591125" cy="3206924"/>
          </a:xfrm>
          <a:prstGeom prst="rect">
            <a:avLst/>
          </a:prstGeom>
          <a:solidFill>
            <a:srgbClr val="00244E">
              <a:alpha val="80000"/>
            </a:srgbClr>
          </a:solidFill>
        </p:spPr>
        <p:txBody>
          <a:bodyPr wrap="square" lIns="324000" tIns="216000" rIns="252000" bIns="216000" anchor="ctr"/>
          <a:lstStyle>
            <a:lvl1pPr marL="0" indent="0">
              <a:buNone/>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19" name="Bilde 18">
            <a:extLst>
              <a:ext uri="{FF2B5EF4-FFF2-40B4-BE49-F238E27FC236}">
                <a16:creationId xmlns:a16="http://schemas.microsoft.com/office/drawing/2014/main" id="{69935EB5-EA56-40E3-885C-585EB177A20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6083" t="29196" r="74740" b="29790"/>
          <a:stretch/>
        </p:blipFill>
        <p:spPr>
          <a:xfrm>
            <a:off x="10380617" y="5222119"/>
            <a:ext cx="1811383" cy="1633799"/>
          </a:xfrm>
          <a:prstGeom prst="rect">
            <a:avLst/>
          </a:prstGeom>
        </p:spPr>
      </p:pic>
      <p:sp>
        <p:nvSpPr>
          <p:cNvPr id="27" name="Plassholder for tekst 3">
            <a:extLst>
              <a:ext uri="{FF2B5EF4-FFF2-40B4-BE49-F238E27FC236}">
                <a16:creationId xmlns:a16="http://schemas.microsoft.com/office/drawing/2014/main" id="{8F07D5BA-48CD-4347-935E-32784EC97C30}"/>
              </a:ext>
            </a:extLst>
          </p:cNvPr>
          <p:cNvSpPr>
            <a:spLocks noGrp="1"/>
          </p:cNvSpPr>
          <p:nvPr>
            <p:ph type="body" sz="quarter" idx="10" hasCustomPrompt="1"/>
          </p:nvPr>
        </p:nvSpPr>
        <p:spPr>
          <a:xfrm>
            <a:off x="6081966" y="5749013"/>
            <a:ext cx="2772631"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28" name="Plassholder for tekst 3">
            <a:extLst>
              <a:ext uri="{FF2B5EF4-FFF2-40B4-BE49-F238E27FC236}">
                <a16:creationId xmlns:a16="http://schemas.microsoft.com/office/drawing/2014/main" id="{4EE05753-9D49-4F8D-A32F-385E3523492E}"/>
              </a:ext>
            </a:extLst>
          </p:cNvPr>
          <p:cNvSpPr>
            <a:spLocks noGrp="1"/>
          </p:cNvSpPr>
          <p:nvPr>
            <p:ph type="body" sz="quarter" idx="11" hasCustomPrompt="1"/>
          </p:nvPr>
        </p:nvSpPr>
        <p:spPr>
          <a:xfrm>
            <a:off x="6081966" y="6050837"/>
            <a:ext cx="2772625"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 her</a:t>
            </a:r>
          </a:p>
        </p:txBody>
      </p:sp>
      <p:sp>
        <p:nvSpPr>
          <p:cNvPr id="29" name="Plassholder for tekst 3">
            <a:extLst>
              <a:ext uri="{FF2B5EF4-FFF2-40B4-BE49-F238E27FC236}">
                <a16:creationId xmlns:a16="http://schemas.microsoft.com/office/drawing/2014/main" id="{08D8D5BA-DF3B-478D-823F-C82CE77B8153}"/>
              </a:ext>
            </a:extLst>
          </p:cNvPr>
          <p:cNvSpPr>
            <a:spLocks noGrp="1"/>
          </p:cNvSpPr>
          <p:nvPr>
            <p:ph type="body" sz="quarter" idx="12" hasCustomPrompt="1"/>
          </p:nvPr>
        </p:nvSpPr>
        <p:spPr>
          <a:xfrm>
            <a:off x="6081963" y="6201750"/>
            <a:ext cx="2772631"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telefonnummer</a:t>
            </a:r>
          </a:p>
        </p:txBody>
      </p:sp>
      <p:sp>
        <p:nvSpPr>
          <p:cNvPr id="30" name="Plassholder for tekst 3">
            <a:extLst>
              <a:ext uri="{FF2B5EF4-FFF2-40B4-BE49-F238E27FC236}">
                <a16:creationId xmlns:a16="http://schemas.microsoft.com/office/drawing/2014/main" id="{C6543016-07DA-41FD-8B8E-DF591F27FF9A}"/>
              </a:ext>
            </a:extLst>
          </p:cNvPr>
          <p:cNvSpPr>
            <a:spLocks noGrp="1"/>
          </p:cNvSpPr>
          <p:nvPr>
            <p:ph type="body" sz="quarter" idx="13" hasCustomPrompt="1"/>
          </p:nvPr>
        </p:nvSpPr>
        <p:spPr>
          <a:xfrm>
            <a:off x="6081968" y="5899925"/>
            <a:ext cx="2772630"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32" name="TekstSylinder 31">
            <a:extLst>
              <a:ext uri="{FF2B5EF4-FFF2-40B4-BE49-F238E27FC236}">
                <a16:creationId xmlns:a16="http://schemas.microsoft.com/office/drawing/2014/main" id="{E831F85E-8785-4C6B-B398-C3BF356D2BB5}"/>
              </a:ext>
            </a:extLst>
          </p:cNvPr>
          <p:cNvSpPr txBox="1"/>
          <p:nvPr/>
        </p:nvSpPr>
        <p:spPr>
          <a:xfrm>
            <a:off x="8896396" y="5725022"/>
            <a:ext cx="2571094" cy="707886"/>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sfov.no</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statsforvalteren.no/</a:t>
            </a:r>
            <a:r>
              <a:rPr lang="nb-NO" sz="1000" i="0" kern="1200" dirty="0" err="1">
                <a:solidFill>
                  <a:schemeClr val="bg1"/>
                </a:solidFill>
                <a:latin typeface="+mj-lt"/>
                <a:ea typeface="Open Sans" panose="020B0606030504020204" pitchFamily="34" charset="0"/>
                <a:cs typeface="Open Sans" panose="020B0606030504020204" pitchFamily="34" charset="0"/>
              </a:rPr>
              <a:t>ov</a:t>
            </a:r>
            <a:endParaRPr lang="nb-NO" sz="1000" i="0" kern="1200" dirty="0">
              <a:solidFill>
                <a:schemeClr val="bg1"/>
              </a:solidFill>
              <a:latin typeface="+mj-lt"/>
              <a:ea typeface="Open Sans" panose="020B0606030504020204" pitchFamily="34" charset="0"/>
              <a:cs typeface="Open Sans" panose="020B0606030504020204" pitchFamily="34" charset="0"/>
            </a:endParaRPr>
          </a:p>
          <a:p>
            <a:endParaRPr lang="nb-NO" sz="1000" i="0" dirty="0">
              <a:solidFill>
                <a:schemeClr val="bg1"/>
              </a:solidFill>
              <a:latin typeface="+mj-lt"/>
              <a:ea typeface="Open Sans" panose="020B0606030504020204" pitchFamily="34" charset="0"/>
              <a:cs typeface="Open Sans" panose="020B0606030504020204" pitchFamily="34" charset="0"/>
            </a:endParaRPr>
          </a:p>
        </p:txBody>
      </p:sp>
      <p:sp>
        <p:nvSpPr>
          <p:cNvPr id="21" name="Plassholder for tekst 3">
            <a:extLst>
              <a:ext uri="{FF2B5EF4-FFF2-40B4-BE49-F238E27FC236}">
                <a16:creationId xmlns:a16="http://schemas.microsoft.com/office/drawing/2014/main" id="{975475F7-94A4-43AB-AFCC-48725A695B6B}"/>
              </a:ext>
            </a:extLst>
          </p:cNvPr>
          <p:cNvSpPr>
            <a:spLocks noGrp="1"/>
          </p:cNvSpPr>
          <p:nvPr>
            <p:ph type="body" sz="quarter" idx="25" hasCustomPrompt="1"/>
          </p:nvPr>
        </p:nvSpPr>
        <p:spPr>
          <a:xfrm>
            <a:off x="1058650" y="5049866"/>
            <a:ext cx="3597487" cy="172253"/>
          </a:xfrm>
          <a:prstGeom prst="rect">
            <a:avLst/>
          </a:prstGeom>
        </p:spPr>
        <p:txBody>
          <a:bodyPr lIns="0" tIns="0" rIns="0" anchor="ctr">
            <a:normAutofit/>
          </a:bodyPr>
          <a:lstStyle>
            <a:lvl1pPr marL="0" indent="0">
              <a:buNone/>
              <a:defRPr sz="700">
                <a:solidFill>
                  <a:schemeClr val="bg1"/>
                </a:solidFill>
                <a:highlight>
                  <a:srgbClr val="00244E"/>
                </a:highlight>
                <a:latin typeface="+mn-lt"/>
              </a:defRPr>
            </a:lvl1pPr>
          </a:lstStyle>
          <a:p>
            <a:pPr lvl="0"/>
            <a:r>
              <a:rPr lang="nb-NO" dirty="0"/>
              <a:t>Foto: Her skriver du fotograf(ene) og/eller eier(ne) av bildene.</a:t>
            </a:r>
          </a:p>
        </p:txBody>
      </p:sp>
      <p:pic>
        <p:nvPicPr>
          <p:cNvPr id="5" name="Bilde 4">
            <a:extLst>
              <a:ext uri="{FF2B5EF4-FFF2-40B4-BE49-F238E27FC236}">
                <a16:creationId xmlns:a16="http://schemas.microsoft.com/office/drawing/2014/main" id="{69D4A491-9D7E-4D00-82ED-F7B6A546CC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81697" y="5773492"/>
            <a:ext cx="138505" cy="138505"/>
          </a:xfrm>
          <a:prstGeom prst="rect">
            <a:avLst/>
          </a:prstGeom>
        </p:spPr>
      </p:pic>
      <p:pic>
        <p:nvPicPr>
          <p:cNvPr id="14" name="Bilde 13">
            <a:extLst>
              <a:ext uri="{FF2B5EF4-FFF2-40B4-BE49-F238E27FC236}">
                <a16:creationId xmlns:a16="http://schemas.microsoft.com/office/drawing/2014/main" id="{5FF12AE2-FCFF-4B45-92E0-8C1188DCBA4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00146" y="5443778"/>
            <a:ext cx="3900854" cy="1181958"/>
          </a:xfrm>
          <a:prstGeom prst="rect">
            <a:avLst/>
          </a:prstGeom>
        </p:spPr>
      </p:pic>
    </p:spTree>
    <p:extLst>
      <p:ext uri="{BB962C8B-B14F-4D97-AF65-F5344CB8AC3E}">
        <p14:creationId xmlns:p14="http://schemas.microsoft.com/office/powerpoint/2010/main" val="2680062275"/>
      </p:ext>
    </p:extLst>
  </p:cSld>
  <p:clrMapOvr>
    <a:masterClrMapping/>
  </p:clrMapOvr>
  <p:extLst>
    <p:ext uri="{DCECCB84-F9BA-43D5-87BE-67443E8EF086}">
      <p15:sldGuideLst xmlns:p15="http://schemas.microsoft.com/office/powerpoint/2012/main">
        <p15:guide id="1" orient="horz" pos="3634">
          <p15:clr>
            <a:srgbClr val="FBAE40"/>
          </p15:clr>
        </p15:guide>
        <p15:guide id="2" pos="3840">
          <p15:clr>
            <a:srgbClr val="FBAE40"/>
          </p15:clr>
        </p15:guide>
        <p15:guide id="3" orient="horz" pos="3725" userDrawn="1">
          <p15:clr>
            <a:srgbClr val="FBAE40"/>
          </p15:clr>
        </p15:guide>
        <p15:guide id="4" pos="2933">
          <p15:clr>
            <a:srgbClr val="FBAE40"/>
          </p15:clr>
        </p15:guide>
        <p15:guide id="5" orient="horz" pos="4020">
          <p15:clr>
            <a:srgbClr val="FBAE40"/>
          </p15:clr>
        </p15:guide>
        <p15:guide id="6" pos="565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mønster 11)">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A63243C1-A252-4053-8244-056467326F18}"/>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6" name="Bilde 15">
            <a:extLst>
              <a:ext uri="{FF2B5EF4-FFF2-40B4-BE49-F238E27FC236}">
                <a16:creationId xmlns:a16="http://schemas.microsoft.com/office/drawing/2014/main" id="{05C17324-2AA0-4F49-99AF-369C8EC177B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 r="32249" b="11068"/>
          <a:stretch/>
        </p:blipFill>
        <p:spPr>
          <a:xfrm>
            <a:off x="8194355" y="1535030"/>
            <a:ext cx="3997640" cy="4747878"/>
          </a:xfrm>
          <a:prstGeom prst="rect">
            <a:avLst/>
          </a:prstGeom>
        </p:spPr>
      </p:pic>
      <p:sp>
        <p:nvSpPr>
          <p:cNvPr id="10" name="Plassholder for tekst 4">
            <a:extLst>
              <a:ext uri="{FF2B5EF4-FFF2-40B4-BE49-F238E27FC236}">
                <a16:creationId xmlns:a16="http://schemas.microsoft.com/office/drawing/2014/main" id="{AED83DA5-01BC-4DC7-B616-8EEE2372182E}"/>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39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9" name="Plassholder for tekst 6">
            <a:extLst>
              <a:ext uri="{FF2B5EF4-FFF2-40B4-BE49-F238E27FC236}">
                <a16:creationId xmlns:a16="http://schemas.microsoft.com/office/drawing/2014/main" id="{DD524CBD-8441-4DA7-A7A5-36FDED7A2DC2}"/>
              </a:ext>
            </a:extLst>
          </p:cNvPr>
          <p:cNvSpPr>
            <a:spLocks noGrp="1"/>
          </p:cNvSpPr>
          <p:nvPr>
            <p:ph type="body" sz="quarter" idx="11" hasCustomPrompt="1"/>
          </p:nvPr>
        </p:nvSpPr>
        <p:spPr>
          <a:xfrm>
            <a:off x="967088" y="3931303"/>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12" name="Bilde 11">
            <a:extLst>
              <a:ext uri="{FF2B5EF4-FFF2-40B4-BE49-F238E27FC236}">
                <a16:creationId xmlns:a16="http://schemas.microsoft.com/office/drawing/2014/main" id="{0A34269E-E164-42A8-BCBD-A2FF6A0E041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5220000"/>
            <a:ext cx="4816643" cy="1459442"/>
          </a:xfrm>
          <a:prstGeom prst="rect">
            <a:avLst/>
          </a:prstGeom>
        </p:spPr>
      </p:pic>
    </p:spTree>
    <p:extLst>
      <p:ext uri="{BB962C8B-B14F-4D97-AF65-F5344CB8AC3E}">
        <p14:creationId xmlns:p14="http://schemas.microsoft.com/office/powerpoint/2010/main" val="39363554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are tittel">
    <p:bg>
      <p:bgPr>
        <a:solidFill>
          <a:schemeClr val="bg1"/>
        </a:solidFill>
        <a:effectLst/>
      </p:bgPr>
    </p:bg>
    <p:spTree>
      <p:nvGrpSpPr>
        <p:cNvPr id="1" name=""/>
        <p:cNvGrpSpPr/>
        <p:nvPr/>
      </p:nvGrpSpPr>
      <p:grpSpPr>
        <a:xfrm>
          <a:off x="0" y="0"/>
          <a:ext cx="0" cy="0"/>
          <a:chOff x="0" y="0"/>
          <a:chExt cx="0" cy="0"/>
        </a:xfrm>
      </p:grpSpPr>
      <p:sp>
        <p:nvSpPr>
          <p:cNvPr id="12" name="Plassholder for lysbildenummer 5">
            <a:extLst>
              <a:ext uri="{FF2B5EF4-FFF2-40B4-BE49-F238E27FC236}">
                <a16:creationId xmlns:a16="http://schemas.microsoft.com/office/drawing/2014/main" id="{90A1533D-7ABC-4411-A97E-1A111AB129BB}"/>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7" name="TekstSylinder 16">
            <a:extLst>
              <a:ext uri="{FF2B5EF4-FFF2-40B4-BE49-F238E27FC236}">
                <a16:creationId xmlns:a16="http://schemas.microsoft.com/office/drawing/2014/main" id="{DB8AFD54-07BE-4940-BC0C-0C738D31EA7D}"/>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
        <p:nvSpPr>
          <p:cNvPr id="8" name="Plassholder for tittel 1">
            <a:extLst>
              <a:ext uri="{FF2B5EF4-FFF2-40B4-BE49-F238E27FC236}">
                <a16:creationId xmlns:a16="http://schemas.microsoft.com/office/drawing/2014/main" id="{17806027-8FF1-4947-B5AA-FF620735761D}"/>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b-NO" dirty="0"/>
              <a:t>Overskrift (pkt. 36) på </a:t>
            </a:r>
            <a:r>
              <a:rPr lang="nb-NO" dirty="0" err="1"/>
              <a:t>malside</a:t>
            </a:r>
            <a:r>
              <a:rPr lang="nb-NO" dirty="0"/>
              <a:t> med kun tittel</a:t>
            </a:r>
          </a:p>
        </p:txBody>
      </p:sp>
      <p:pic>
        <p:nvPicPr>
          <p:cNvPr id="7" name="Bilde 6">
            <a:extLst>
              <a:ext uri="{FF2B5EF4-FFF2-40B4-BE49-F238E27FC236}">
                <a16:creationId xmlns:a16="http://schemas.microsoft.com/office/drawing/2014/main" id="{E5FA3954-742F-4DD6-A8DB-A675A20FB2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0482859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omt">
    <p:bg>
      <p:bgPr>
        <a:solidFill>
          <a:schemeClr val="bg1"/>
        </a:solidFill>
        <a:effectLst/>
      </p:bgPr>
    </p:bg>
    <p:spTree>
      <p:nvGrpSpPr>
        <p:cNvPr id="1" name=""/>
        <p:cNvGrpSpPr/>
        <p:nvPr/>
      </p:nvGrpSpPr>
      <p:grpSpPr>
        <a:xfrm>
          <a:off x="0" y="0"/>
          <a:ext cx="0" cy="0"/>
          <a:chOff x="0" y="0"/>
          <a:chExt cx="0" cy="0"/>
        </a:xfrm>
      </p:grpSpPr>
      <p:sp>
        <p:nvSpPr>
          <p:cNvPr id="9" name="Plassholder for lysbildenummer 5">
            <a:extLst>
              <a:ext uri="{FF2B5EF4-FFF2-40B4-BE49-F238E27FC236}">
                <a16:creationId xmlns:a16="http://schemas.microsoft.com/office/drawing/2014/main" id="{ACDE66F6-3636-4218-8D66-77005AFAE89D}"/>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0" name="TekstSylinder 9">
            <a:extLst>
              <a:ext uri="{FF2B5EF4-FFF2-40B4-BE49-F238E27FC236}">
                <a16:creationId xmlns:a16="http://schemas.microsoft.com/office/drawing/2014/main" id="{36B78508-2033-4BC7-9A2B-3EA310F7D13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pic>
        <p:nvPicPr>
          <p:cNvPr id="5" name="Bilde 4">
            <a:extLst>
              <a:ext uri="{FF2B5EF4-FFF2-40B4-BE49-F238E27FC236}">
                <a16:creationId xmlns:a16="http://schemas.microsoft.com/office/drawing/2014/main" id="{18B79961-EC85-4F5E-8A2B-5233E13A6F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72480050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5BC51FCA-1BA2-47B0-ADD7-5A54455D4249}"/>
              </a:ext>
            </a:extLst>
          </p:cNvPr>
          <p:cNvSpPr/>
          <p:nvPr userDrawn="1"/>
        </p:nvSpPr>
        <p:spPr>
          <a:xfrm>
            <a:off x="0" y="-101600"/>
            <a:ext cx="12192000" cy="2115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tittel 1">
            <a:extLst>
              <a:ext uri="{FF2B5EF4-FFF2-40B4-BE49-F238E27FC236}">
                <a16:creationId xmlns:a16="http://schemas.microsoft.com/office/drawing/2014/main" id="{527570CC-C1F5-4F3F-BF08-E44D828EC594}"/>
              </a:ext>
            </a:extLst>
          </p:cNvPr>
          <p:cNvSpPr>
            <a:spLocks noGrp="1"/>
          </p:cNvSpPr>
          <p:nvPr>
            <p:ph type="title" hasCustomPrompt="1"/>
          </p:nvPr>
        </p:nvSpPr>
        <p:spPr>
          <a:xfrm>
            <a:off x="1055688" y="873125"/>
            <a:ext cx="10080625" cy="1077209"/>
          </a:xfrm>
          <a:prstGeom prst="rect">
            <a:avLst/>
          </a:prstGeom>
          <a:effectLst>
            <a:outerShdw blurRad="25400" dist="38100" dir="2700000" algn="tl" rotWithShape="0">
              <a:prstClr val="black">
                <a:alpha val="7000"/>
              </a:prstClr>
            </a:outerShdw>
          </a:effectLst>
        </p:spPr>
        <p:txBody>
          <a:bodyPr vert="horz" lIns="91440" tIns="45720" rIns="91440" bIns="45720" rtlCol="0" anchor="b">
            <a:noAutofit/>
          </a:bodyPr>
          <a:lstStyle>
            <a:lvl1pPr>
              <a:lnSpc>
                <a:spcPct val="100000"/>
              </a:lnSpc>
              <a:defRPr sz="3600">
                <a:solidFill>
                  <a:schemeClr val="accent1"/>
                </a:solidFill>
                <a:latin typeface="+mn-lt"/>
                <a:ea typeface="Open Sans SemiBold" panose="020B0706030804020204" pitchFamily="34" charset="0"/>
                <a:cs typeface="Open Sans SemiBold" panose="020B0706030804020204" pitchFamily="34" charset="0"/>
              </a:defRPr>
            </a:lvl1pPr>
          </a:lstStyle>
          <a:p>
            <a:r>
              <a:rPr lang="nb-NO" dirty="0"/>
              <a:t>Overskriften (pkt. 36) bør være kort og tydelig</a:t>
            </a:r>
          </a:p>
        </p:txBody>
      </p:sp>
      <p:sp>
        <p:nvSpPr>
          <p:cNvPr id="5" name="Plassholder for tekst 37">
            <a:extLst>
              <a:ext uri="{FF2B5EF4-FFF2-40B4-BE49-F238E27FC236}">
                <a16:creationId xmlns:a16="http://schemas.microsoft.com/office/drawing/2014/main" id="{C221EF52-3926-4556-A22E-E292FA64D2BD}"/>
              </a:ext>
            </a:extLst>
          </p:cNvPr>
          <p:cNvSpPr>
            <a:spLocks noGrp="1"/>
          </p:cNvSpPr>
          <p:nvPr>
            <p:ph type="body" sz="quarter" idx="11" hasCustomPrompt="1"/>
          </p:nvPr>
        </p:nvSpPr>
        <p:spPr>
          <a:xfrm>
            <a:off x="1057541" y="2164988"/>
            <a:ext cx="10078772"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7" name="Plassholder for lysbildenummer 5">
            <a:extLst>
              <a:ext uri="{FF2B5EF4-FFF2-40B4-BE49-F238E27FC236}">
                <a16:creationId xmlns:a16="http://schemas.microsoft.com/office/drawing/2014/main" id="{F6F22973-D61B-4BBA-88C0-3B1B9A27C63E}"/>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8" name="TekstSylinder 7">
            <a:extLst>
              <a:ext uri="{FF2B5EF4-FFF2-40B4-BE49-F238E27FC236}">
                <a16:creationId xmlns:a16="http://schemas.microsoft.com/office/drawing/2014/main" id="{56046B91-AEAB-45BF-BD3F-55FF7616AA04}"/>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Oslo og Viken</a:t>
            </a:r>
          </a:p>
        </p:txBody>
      </p:sp>
      <p:pic>
        <p:nvPicPr>
          <p:cNvPr id="9" name="Bilde 8">
            <a:extLst>
              <a:ext uri="{FF2B5EF4-FFF2-40B4-BE49-F238E27FC236}">
                <a16:creationId xmlns:a16="http://schemas.microsoft.com/office/drawing/2014/main" id="{0BD20E72-0719-42FD-9E31-8D508A92AE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79188" y="372849"/>
            <a:ext cx="504825" cy="504825"/>
          </a:xfrm>
          <a:prstGeom prst="rect">
            <a:avLst/>
          </a:prstGeom>
        </p:spPr>
      </p:pic>
    </p:spTree>
    <p:extLst>
      <p:ext uri="{BB962C8B-B14F-4D97-AF65-F5344CB8AC3E}">
        <p14:creationId xmlns:p14="http://schemas.microsoft.com/office/powerpoint/2010/main" val="39545861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tel og innhold 1">
    <p:bg>
      <p:bgPr>
        <a:solidFill>
          <a:schemeClr val="bg1"/>
        </a:solidFill>
        <a:effectLst/>
      </p:bgPr>
    </p:bg>
    <p:spTree>
      <p:nvGrpSpPr>
        <p:cNvPr id="1" name=""/>
        <p:cNvGrpSpPr/>
        <p:nvPr/>
      </p:nvGrpSpPr>
      <p:grpSpPr>
        <a:xfrm>
          <a:off x="0" y="0"/>
          <a:ext cx="0" cy="0"/>
          <a:chOff x="0" y="0"/>
          <a:chExt cx="0" cy="0"/>
        </a:xfrm>
      </p:grpSpPr>
      <p:sp>
        <p:nvSpPr>
          <p:cNvPr id="38" name="Plassholder for tekst 37">
            <a:extLst>
              <a:ext uri="{FF2B5EF4-FFF2-40B4-BE49-F238E27FC236}">
                <a16:creationId xmlns:a16="http://schemas.microsoft.com/office/drawing/2014/main" id="{64124C66-4136-4FC7-A6B5-B7D77C6ED11D}"/>
              </a:ext>
            </a:extLst>
          </p:cNvPr>
          <p:cNvSpPr>
            <a:spLocks noGrp="1"/>
          </p:cNvSpPr>
          <p:nvPr>
            <p:ph type="body" sz="quarter" idx="11" hasCustomPrompt="1"/>
          </p:nvPr>
        </p:nvSpPr>
        <p:spPr>
          <a:xfrm>
            <a:off x="1057541" y="2164988"/>
            <a:ext cx="10078772"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b-NO" dirty="0"/>
              <a:t>Overskriften (pkt. 36) bør være kort og tydelig</a:t>
            </a:r>
          </a:p>
        </p:txBody>
      </p:sp>
      <p:sp>
        <p:nvSpPr>
          <p:cNvPr id="15" name="Plassholder for lysbildenummer 5">
            <a:extLst>
              <a:ext uri="{FF2B5EF4-FFF2-40B4-BE49-F238E27FC236}">
                <a16:creationId xmlns:a16="http://schemas.microsoft.com/office/drawing/2014/main" id="{8BB81CE8-4FDA-4E87-BF9F-E402616C555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0" name="TekstSylinder 9">
            <a:extLst>
              <a:ext uri="{FF2B5EF4-FFF2-40B4-BE49-F238E27FC236}">
                <a16:creationId xmlns:a16="http://schemas.microsoft.com/office/drawing/2014/main" id="{4F464157-D61E-4BC0-A730-8F2B47E9BE3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pic>
        <p:nvPicPr>
          <p:cNvPr id="3" name="Bilde 2">
            <a:extLst>
              <a:ext uri="{FF2B5EF4-FFF2-40B4-BE49-F238E27FC236}">
                <a16:creationId xmlns:a16="http://schemas.microsoft.com/office/drawing/2014/main" id="{0C0D72C6-BA62-4A34-B2AA-75A1C6B862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02007907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halvsidebil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850DC3F-1BBD-4C39-8B6D-08E973453607}"/>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68190" y="1122363"/>
            <a:ext cx="5127810" cy="2387600"/>
          </a:xfrm>
          <a:prstGeom prst="rect">
            <a:avLst/>
          </a:prstGeom>
          <a:effectLst>
            <a:glow rad="127000">
              <a:schemeClr val="accent1"/>
            </a:glow>
            <a:outerShdw blurRad="50800" dist="38100" dir="2700000" algn="tl" rotWithShape="0">
              <a:schemeClr val="bg2">
                <a:lumMod val="25000"/>
                <a:alpha val="40000"/>
              </a:schemeClr>
            </a:outerShdw>
          </a:effectLst>
        </p:spPr>
        <p:txBody>
          <a:bodyPr anchor="b">
            <a:noAutofit/>
          </a:bodyPr>
          <a:lstStyle>
            <a:lvl1pPr algn="l">
              <a:defRPr sz="4400">
                <a:solidFill>
                  <a:schemeClr val="bg1"/>
                </a:solidFill>
                <a:latin typeface="+mn-lt"/>
              </a:defRPr>
            </a:lvl1pPr>
          </a:lstStyle>
          <a:p>
            <a:r>
              <a:rPr lang="nb-NO" dirty="0"/>
              <a:t>Overskrift (pkt. 44) på </a:t>
            </a:r>
            <a:r>
              <a:rPr lang="nb-NO" dirty="0" err="1"/>
              <a:t>forsidemal</a:t>
            </a:r>
            <a:r>
              <a:rPr lang="nb-NO" dirty="0"/>
              <a:t> med ett bilde</a:t>
            </a:r>
          </a:p>
        </p:txBody>
      </p:sp>
      <p:sp>
        <p:nvSpPr>
          <p:cNvPr id="11" name="Undertittel 2">
            <a:extLst>
              <a:ext uri="{FF2B5EF4-FFF2-40B4-BE49-F238E27FC236}">
                <a16:creationId xmlns:a16="http://schemas.microsoft.com/office/drawing/2014/main" id="{8BAAC390-F47B-47BD-8525-7B87AD441CD5}"/>
              </a:ext>
            </a:extLst>
          </p:cNvPr>
          <p:cNvSpPr>
            <a:spLocks noGrp="1"/>
          </p:cNvSpPr>
          <p:nvPr>
            <p:ph type="subTitle" idx="1" hasCustomPrompt="1"/>
          </p:nvPr>
        </p:nvSpPr>
        <p:spPr>
          <a:xfrm>
            <a:off x="955289" y="3945693"/>
            <a:ext cx="5152663" cy="898526"/>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sp>
        <p:nvSpPr>
          <p:cNvPr id="12" name="Plassholder for bilde 2">
            <a:extLst>
              <a:ext uri="{FF2B5EF4-FFF2-40B4-BE49-F238E27FC236}">
                <a16:creationId xmlns:a16="http://schemas.microsoft.com/office/drawing/2014/main" id="{5F6A47D4-6B0A-4D0F-83C5-44F1B0DB5A36}"/>
              </a:ext>
            </a:extLst>
          </p:cNvPr>
          <p:cNvSpPr>
            <a:spLocks noGrp="1"/>
          </p:cNvSpPr>
          <p:nvPr>
            <p:ph type="pic" idx="13" hasCustomPrompt="1"/>
          </p:nvPr>
        </p:nvSpPr>
        <p:spPr>
          <a:xfrm>
            <a:off x="6561608" y="0"/>
            <a:ext cx="5630392" cy="5220000"/>
          </a:xfrm>
          <a:prstGeom prst="rect">
            <a:avLst/>
          </a:prstGeom>
          <a:solidFill>
            <a:schemeClr val="bg1">
              <a:lumMod val="50000"/>
            </a:schemeClr>
          </a:solidFill>
          <a:ln>
            <a:noFill/>
          </a:ln>
        </p:spPr>
        <p:txBody>
          <a:bodyPr anchor="ctr">
            <a:normAutofit/>
          </a:bodyPr>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i midten for å sette inn bilde som passer presentasjonens tema. </a:t>
            </a:r>
          </a:p>
          <a:p>
            <a:endParaRPr lang="nb-NO"/>
          </a:p>
          <a:p>
            <a:r>
              <a:rPr lang="nb-NO"/>
              <a:t>Hvis du ikke har et bilde som er relevant, kan du bruke en </a:t>
            </a:r>
            <a:r>
              <a:rPr lang="nb-NO" err="1"/>
              <a:t>forsidemal</a:t>
            </a:r>
            <a:r>
              <a:rPr lang="nb-NO"/>
              <a:t> uten bilde. </a:t>
            </a:r>
          </a:p>
        </p:txBody>
      </p:sp>
      <p:pic>
        <p:nvPicPr>
          <p:cNvPr id="8" name="Bilde 7">
            <a:extLst>
              <a:ext uri="{FF2B5EF4-FFF2-40B4-BE49-F238E27FC236}">
                <a16:creationId xmlns:a16="http://schemas.microsoft.com/office/drawing/2014/main" id="{E9EAED0C-2A6E-42D7-9B25-A273B08EBCC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pic>
        <p:nvPicPr>
          <p:cNvPr id="13" name="Bilde 12">
            <a:extLst>
              <a:ext uri="{FF2B5EF4-FFF2-40B4-BE49-F238E27FC236}">
                <a16:creationId xmlns:a16="http://schemas.microsoft.com/office/drawing/2014/main" id="{12B0D010-84EE-4BAB-86B8-8E2F3901692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5220000"/>
            <a:ext cx="4816643" cy="1459442"/>
          </a:xfrm>
          <a:prstGeom prst="rect">
            <a:avLst/>
          </a:prstGeom>
        </p:spPr>
      </p:pic>
    </p:spTree>
    <p:extLst>
      <p:ext uri="{BB962C8B-B14F-4D97-AF65-F5344CB8AC3E}">
        <p14:creationId xmlns:p14="http://schemas.microsoft.com/office/powerpoint/2010/main" val="456639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tre bilde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850DC3F-1BBD-4C39-8B6D-08E973453607}"/>
              </a:ext>
            </a:extLst>
          </p:cNvPr>
          <p:cNvSpPr/>
          <p:nvPr userDrawn="1"/>
        </p:nvSpPr>
        <p:spPr>
          <a:xfrm>
            <a:off x="0" y="2592000"/>
            <a:ext cx="12192000" cy="262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Plassholder for bilde 2">
            <a:extLst>
              <a:ext uri="{FF2B5EF4-FFF2-40B4-BE49-F238E27FC236}">
                <a16:creationId xmlns:a16="http://schemas.microsoft.com/office/drawing/2014/main" id="{42806100-589A-4BF8-8707-38D3F5B24DD2}"/>
              </a:ext>
            </a:extLst>
          </p:cNvPr>
          <p:cNvSpPr>
            <a:spLocks noGrp="1"/>
          </p:cNvSpPr>
          <p:nvPr>
            <p:ph type="pic" idx="13" hasCustomPrompt="1"/>
          </p:nvPr>
        </p:nvSpPr>
        <p:spPr>
          <a:xfrm>
            <a:off x="0" y="1"/>
            <a:ext cx="5352000" cy="2592000"/>
          </a:xfrm>
          <a:prstGeom prst="rect">
            <a:avLst/>
          </a:prstGeom>
          <a:solidFill>
            <a:schemeClr val="bg1">
              <a:lumMod val="8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i midten for å sette</a:t>
            </a:r>
            <a:br>
              <a:rPr lang="nb-NO"/>
            </a:br>
            <a:r>
              <a:rPr lang="nb-NO"/>
              <a:t>inn et bilde i liggende format.</a:t>
            </a:r>
          </a:p>
          <a:p>
            <a:r>
              <a:rPr lang="nb-NO"/>
              <a:t>Denne forsidemalen må ha </a:t>
            </a:r>
            <a:br>
              <a:rPr lang="nb-NO"/>
            </a:br>
            <a:r>
              <a:rPr lang="nb-NO"/>
              <a:t>tre bilder, hvis ikke blir </a:t>
            </a:r>
            <a:br>
              <a:rPr lang="nb-NO"/>
            </a:br>
            <a:r>
              <a:rPr lang="nb-NO"/>
              <a:t>det tomrom.</a:t>
            </a:r>
          </a:p>
        </p:txBody>
      </p:sp>
      <p:sp>
        <p:nvSpPr>
          <p:cNvPr id="14" name="Plassholder for bilde 2">
            <a:extLst>
              <a:ext uri="{FF2B5EF4-FFF2-40B4-BE49-F238E27FC236}">
                <a16:creationId xmlns:a16="http://schemas.microsoft.com/office/drawing/2014/main" id="{D878FE25-CFBD-48C8-99CE-16AC2905ACA1}"/>
              </a:ext>
            </a:extLst>
          </p:cNvPr>
          <p:cNvSpPr>
            <a:spLocks noGrp="1"/>
          </p:cNvSpPr>
          <p:nvPr>
            <p:ph type="pic" idx="14" hasCustomPrompt="1"/>
          </p:nvPr>
        </p:nvSpPr>
        <p:spPr>
          <a:xfrm>
            <a:off x="8772000" y="0"/>
            <a:ext cx="3420000" cy="2592000"/>
          </a:xfrm>
          <a:prstGeom prst="rect">
            <a:avLst/>
          </a:prstGeom>
          <a:solidFill>
            <a:schemeClr val="bg1">
              <a:lumMod val="6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sette inn bilde 3</a:t>
            </a:r>
          </a:p>
        </p:txBody>
      </p:sp>
      <p:sp>
        <p:nvSpPr>
          <p:cNvPr id="15" name="Plassholder for bilde 2">
            <a:extLst>
              <a:ext uri="{FF2B5EF4-FFF2-40B4-BE49-F238E27FC236}">
                <a16:creationId xmlns:a16="http://schemas.microsoft.com/office/drawing/2014/main" id="{CCCC7427-8045-4B95-9170-92E6EF6EB33C}"/>
              </a:ext>
            </a:extLst>
          </p:cNvPr>
          <p:cNvSpPr>
            <a:spLocks noGrp="1"/>
          </p:cNvSpPr>
          <p:nvPr>
            <p:ph type="pic" idx="15" hasCustomPrompt="1"/>
          </p:nvPr>
        </p:nvSpPr>
        <p:spPr>
          <a:xfrm>
            <a:off x="5352000" y="0"/>
            <a:ext cx="3420000" cy="2592000"/>
          </a:xfrm>
          <a:prstGeom prst="rect">
            <a:avLst/>
          </a:prstGeom>
          <a:solidFill>
            <a:schemeClr val="bg1">
              <a:lumMod val="7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sette inn  bilde 2</a:t>
            </a:r>
          </a:p>
        </p:txBody>
      </p:sp>
      <p:sp>
        <p:nvSpPr>
          <p:cNvPr id="10" name="Plassholder for tekst 4">
            <a:extLst>
              <a:ext uri="{FF2B5EF4-FFF2-40B4-BE49-F238E27FC236}">
                <a16:creationId xmlns:a16="http://schemas.microsoft.com/office/drawing/2014/main" id="{DBC048E8-BE31-4C00-999A-87E1E8D97784}"/>
              </a:ext>
            </a:extLst>
          </p:cNvPr>
          <p:cNvSpPr>
            <a:spLocks noGrp="1"/>
          </p:cNvSpPr>
          <p:nvPr>
            <p:ph type="body" sz="quarter" idx="10" hasCustomPrompt="1"/>
          </p:nvPr>
        </p:nvSpPr>
        <p:spPr>
          <a:xfrm>
            <a:off x="959715" y="3173506"/>
            <a:ext cx="9847062" cy="1326163"/>
          </a:xfrm>
          <a:prstGeom prst="rect">
            <a:avLst/>
          </a:prstGeom>
          <a:effectLst>
            <a:outerShdw blurRad="50800" dist="38100" dir="2700000" algn="tl" rotWithShape="0">
              <a:prstClr val="black">
                <a:alpha val="21000"/>
              </a:prstClr>
            </a:outerShdw>
          </a:effectLst>
        </p:spPr>
        <p:txBody>
          <a:bodyPr anchor="b"/>
          <a:lstStyle>
            <a:lvl1pPr marL="0" indent="0">
              <a:buNone/>
              <a:defRPr sz="4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44) på </a:t>
            </a:r>
            <a:r>
              <a:rPr lang="nb-NO" dirty="0" err="1"/>
              <a:t>forsidemal</a:t>
            </a:r>
            <a:r>
              <a:rPr lang="nb-NO" dirty="0"/>
              <a:t> med tre bilder</a:t>
            </a:r>
          </a:p>
        </p:txBody>
      </p:sp>
      <p:sp>
        <p:nvSpPr>
          <p:cNvPr id="11" name="Undertittel 2">
            <a:extLst>
              <a:ext uri="{FF2B5EF4-FFF2-40B4-BE49-F238E27FC236}">
                <a16:creationId xmlns:a16="http://schemas.microsoft.com/office/drawing/2014/main" id="{F086707E-73C6-42D7-8341-430749AEADF7}"/>
              </a:ext>
            </a:extLst>
          </p:cNvPr>
          <p:cNvSpPr>
            <a:spLocks noGrp="1"/>
          </p:cNvSpPr>
          <p:nvPr>
            <p:ph type="subTitle" idx="1" hasCustomPrompt="1"/>
          </p:nvPr>
        </p:nvSpPr>
        <p:spPr>
          <a:xfrm>
            <a:off x="962216" y="4520658"/>
            <a:ext cx="6826059" cy="898526"/>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a:t>
            </a:r>
          </a:p>
        </p:txBody>
      </p:sp>
      <p:pic>
        <p:nvPicPr>
          <p:cNvPr id="13" name="Bilde 12">
            <a:extLst>
              <a:ext uri="{FF2B5EF4-FFF2-40B4-BE49-F238E27FC236}">
                <a16:creationId xmlns:a16="http://schemas.microsoft.com/office/drawing/2014/main" id="{37C1F5E2-EAC2-40D9-8401-564CC1EA7FC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pic>
        <p:nvPicPr>
          <p:cNvPr id="17" name="Bilde 16">
            <a:extLst>
              <a:ext uri="{FF2B5EF4-FFF2-40B4-BE49-F238E27FC236}">
                <a16:creationId xmlns:a16="http://schemas.microsoft.com/office/drawing/2014/main" id="{AFCECF22-4434-43B2-9CC1-26097DE0128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5220000"/>
            <a:ext cx="4816643" cy="1459442"/>
          </a:xfrm>
          <a:prstGeom prst="rect">
            <a:avLst/>
          </a:prstGeom>
        </p:spPr>
      </p:pic>
    </p:spTree>
    <p:extLst>
      <p:ext uri="{BB962C8B-B14F-4D97-AF65-F5344CB8AC3E}">
        <p14:creationId xmlns:p14="http://schemas.microsoft.com/office/powerpoint/2010/main" val="2164835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RSIDE bakgrunns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B25F000E-37A8-4940-9530-AC41E4F29800}"/>
              </a:ext>
            </a:extLst>
          </p:cNvPr>
          <p:cNvSpPr>
            <a:spLocks noGrp="1"/>
          </p:cNvSpPr>
          <p:nvPr>
            <p:ph type="pic" sz="quarter" idx="12"/>
          </p:nvPr>
        </p:nvSpPr>
        <p:spPr>
          <a:xfrm>
            <a:off x="0" y="0"/>
            <a:ext cx="12192000" cy="5226050"/>
          </a:xfrm>
          <a:prstGeom prst="rect">
            <a:avLst/>
          </a:prstGeom>
          <a:solidFill>
            <a:schemeClr val="bg1">
              <a:lumMod val="85000"/>
            </a:schemeClr>
          </a:solidFill>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a:t>Klikk på ikonet for å legge til et bilde</a:t>
            </a:r>
          </a:p>
        </p:txBody>
      </p:sp>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01859" y="2728451"/>
            <a:ext cx="9904918" cy="927561"/>
          </a:xfrm>
          <a:prstGeom prst="rect">
            <a:avLst/>
          </a:prstGeom>
          <a:effectLst>
            <a:outerShdw blurRad="50800" dist="25400" dir="2700000" algn="tl" rotWithShape="0">
              <a:schemeClr val="tx1">
                <a:alpha val="40000"/>
              </a:schemeClr>
            </a:outerShdw>
          </a:effectLst>
        </p:spPr>
        <p:txBody>
          <a:bodyPr anchor="b"/>
          <a:lstStyle>
            <a:lvl1pPr algn="l">
              <a:defRPr sz="5400">
                <a:solidFill>
                  <a:schemeClr val="tx1"/>
                </a:solidFill>
                <a:latin typeface="+mn-lt"/>
              </a:defRPr>
            </a:lvl1pPr>
          </a:lstStyle>
          <a:p>
            <a:r>
              <a:rPr lang="nb-NO" dirty="0"/>
              <a:t>Overskrift (pkt. 54) </a:t>
            </a:r>
            <a:r>
              <a:rPr lang="nb-NO" dirty="0" err="1"/>
              <a:t>bildemal</a:t>
            </a:r>
            <a:endParaRPr lang="nb-NO" dirty="0"/>
          </a:p>
        </p:txBody>
      </p:sp>
      <p:sp>
        <p:nvSpPr>
          <p:cNvPr id="9" name="Plassholder for tekst 6">
            <a:extLst>
              <a:ext uri="{FF2B5EF4-FFF2-40B4-BE49-F238E27FC236}">
                <a16:creationId xmlns:a16="http://schemas.microsoft.com/office/drawing/2014/main" id="{8BEBCF7A-C37A-4B02-B277-083E4CB6ADA6}"/>
              </a:ext>
            </a:extLst>
          </p:cNvPr>
          <p:cNvSpPr>
            <a:spLocks noGrp="1"/>
          </p:cNvSpPr>
          <p:nvPr>
            <p:ph type="body" sz="quarter" idx="11" hasCustomPrompt="1"/>
          </p:nvPr>
        </p:nvSpPr>
        <p:spPr>
          <a:xfrm>
            <a:off x="967089" y="3952084"/>
            <a:ext cx="4941876" cy="1036667"/>
          </a:xfrm>
          <a:prstGeom prst="rect">
            <a:avLst/>
          </a:prstGeom>
          <a:effectLst>
            <a:outerShdw blurRad="50800" dist="38100" dir="2700000" algn="tl" rotWithShape="0">
              <a:prstClr val="black">
                <a:alpha val="24000"/>
              </a:prst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solidFill>
                <a:latin typeface="+mn-lt"/>
                <a:ea typeface="Open Sans SemiBold" panose="020B0706030804020204" pitchFamily="34" charset="0"/>
                <a:cs typeface="Open Sans SemiBold" panose="020B07060308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4" name="Bilde 3">
            <a:extLst>
              <a:ext uri="{FF2B5EF4-FFF2-40B4-BE49-F238E27FC236}">
                <a16:creationId xmlns:a16="http://schemas.microsoft.com/office/drawing/2014/main" id="{56788206-D5AB-41F9-80E6-8340542FB71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pic>
        <p:nvPicPr>
          <p:cNvPr id="8" name="Bilde 7">
            <a:extLst>
              <a:ext uri="{FF2B5EF4-FFF2-40B4-BE49-F238E27FC236}">
                <a16:creationId xmlns:a16="http://schemas.microsoft.com/office/drawing/2014/main" id="{55A44D97-1F9A-4245-97DB-B1718D3E83A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5220000"/>
            <a:ext cx="4816643" cy="1459442"/>
          </a:xfrm>
          <a:prstGeom prst="rect">
            <a:avLst/>
          </a:prstGeom>
        </p:spPr>
      </p:pic>
    </p:spTree>
    <p:extLst>
      <p:ext uri="{BB962C8B-B14F-4D97-AF65-F5344CB8AC3E}">
        <p14:creationId xmlns:p14="http://schemas.microsoft.com/office/powerpoint/2010/main" val="13635736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RSIDE Sjumilssteget">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C820F921-B1FB-4C7D-947B-927D22FBD2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5224272"/>
          </a:xfrm>
          <a:prstGeom prst="rect">
            <a:avLst/>
          </a:prstGeom>
        </p:spPr>
      </p:pic>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01701" y="1122363"/>
            <a:ext cx="9829799" cy="2387600"/>
          </a:xfrm>
          <a:prstGeom prst="rect">
            <a:avLst/>
          </a:prstGeom>
          <a:effectLst>
            <a:outerShdw blurRad="50800" dist="38100" dir="2700000" algn="tl" rotWithShape="0">
              <a:schemeClr val="tx1">
                <a:alpha val="11000"/>
              </a:schemeClr>
            </a:outerShdw>
          </a:effectLst>
        </p:spPr>
        <p:txBody>
          <a:bodyPr anchor="b"/>
          <a:lstStyle>
            <a:lvl1pPr algn="l">
              <a:defRPr sz="5400">
                <a:solidFill>
                  <a:schemeClr val="bg1"/>
                </a:solidFill>
                <a:latin typeface="+mn-lt"/>
              </a:defRPr>
            </a:lvl1pPr>
          </a:lstStyle>
          <a:p>
            <a:r>
              <a:rPr lang="nb-NO" dirty="0"/>
              <a:t>Overskrift (pkt. 54) på </a:t>
            </a:r>
            <a:r>
              <a:rPr lang="nb-NO" dirty="0" err="1"/>
              <a:t>forsidemal</a:t>
            </a:r>
            <a:r>
              <a:rPr lang="nb-NO" dirty="0"/>
              <a:t> for Sjumilssteget</a:t>
            </a:r>
          </a:p>
        </p:txBody>
      </p:sp>
      <p:sp>
        <p:nvSpPr>
          <p:cNvPr id="11" name="Plassholder for tekst 6">
            <a:extLst>
              <a:ext uri="{FF2B5EF4-FFF2-40B4-BE49-F238E27FC236}">
                <a16:creationId xmlns:a16="http://schemas.microsoft.com/office/drawing/2014/main" id="{DB4086AD-CE9C-4879-A5B8-BC4278632BE6}"/>
              </a:ext>
            </a:extLst>
          </p:cNvPr>
          <p:cNvSpPr>
            <a:spLocks noGrp="1"/>
          </p:cNvSpPr>
          <p:nvPr>
            <p:ph type="body" sz="quarter" idx="11" hasCustomPrompt="1"/>
          </p:nvPr>
        </p:nvSpPr>
        <p:spPr>
          <a:xfrm>
            <a:off x="967089" y="3945157"/>
            <a:ext cx="4941876" cy="1036667"/>
          </a:xfrm>
          <a:prstGeom prst="rect">
            <a:avLst/>
          </a:prstGeom>
          <a:effectLst>
            <a:outerShdw blurRad="50800" dist="38100" dir="2700000" algn="tl" rotWithShape="0">
              <a:schemeClr val="bg1">
                <a:alpha val="25000"/>
              </a:scheme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4"/>
                </a:solidFill>
                <a:latin typeface="+mn-lt"/>
                <a:ea typeface="Open Sans SemiBold" panose="020B0706030804020204" pitchFamily="34" charset="0"/>
                <a:cs typeface="Open Sans SemiBold" panose="020B07060308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3" name="Bilde 2">
            <a:extLst>
              <a:ext uri="{FF2B5EF4-FFF2-40B4-BE49-F238E27FC236}">
                <a16:creationId xmlns:a16="http://schemas.microsoft.com/office/drawing/2014/main" id="{80963FE4-15FB-4A02-BF6F-86DA52DE81C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3080" y="4463490"/>
            <a:ext cx="1580933" cy="521982"/>
          </a:xfrm>
          <a:prstGeom prst="rect">
            <a:avLst/>
          </a:prstGeom>
        </p:spPr>
      </p:pic>
      <p:pic>
        <p:nvPicPr>
          <p:cNvPr id="9" name="Bilde 8">
            <a:extLst>
              <a:ext uri="{FF2B5EF4-FFF2-40B4-BE49-F238E27FC236}">
                <a16:creationId xmlns:a16="http://schemas.microsoft.com/office/drawing/2014/main" id="{231B145F-CB43-4E87-9B39-53B6091C8E2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5220000"/>
            <a:ext cx="4816643" cy="1459442"/>
          </a:xfrm>
          <a:prstGeom prst="rect">
            <a:avLst/>
          </a:prstGeom>
        </p:spPr>
      </p:pic>
    </p:spTree>
    <p:extLst>
      <p:ext uri="{BB962C8B-B14F-4D97-AF65-F5344CB8AC3E}">
        <p14:creationId xmlns:p14="http://schemas.microsoft.com/office/powerpoint/2010/main" val="18339980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 og innhold 1">
    <p:bg>
      <p:bgPr>
        <a:solidFill>
          <a:schemeClr val="bg1"/>
        </a:solidFill>
        <a:effectLst/>
      </p:bgPr>
    </p:bg>
    <p:spTree>
      <p:nvGrpSpPr>
        <p:cNvPr id="1" name=""/>
        <p:cNvGrpSpPr/>
        <p:nvPr/>
      </p:nvGrpSpPr>
      <p:grpSpPr>
        <a:xfrm>
          <a:off x="0" y="0"/>
          <a:ext cx="0" cy="0"/>
          <a:chOff x="0" y="0"/>
          <a:chExt cx="0" cy="0"/>
        </a:xfrm>
      </p:grpSpPr>
      <p:sp>
        <p:nvSpPr>
          <p:cNvPr id="38" name="Plassholder for tekst 37">
            <a:extLst>
              <a:ext uri="{FF2B5EF4-FFF2-40B4-BE49-F238E27FC236}">
                <a16:creationId xmlns:a16="http://schemas.microsoft.com/office/drawing/2014/main" id="{64124C66-4136-4FC7-A6B5-B7D77C6ED11D}"/>
              </a:ext>
            </a:extLst>
          </p:cNvPr>
          <p:cNvSpPr>
            <a:spLocks noGrp="1"/>
          </p:cNvSpPr>
          <p:nvPr>
            <p:ph type="body" sz="quarter" idx="11" hasCustomPrompt="1"/>
          </p:nvPr>
        </p:nvSpPr>
        <p:spPr>
          <a:xfrm>
            <a:off x="1057541" y="2164988"/>
            <a:ext cx="4889693"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39" name="Plassholder for tekst 37">
            <a:extLst>
              <a:ext uri="{FF2B5EF4-FFF2-40B4-BE49-F238E27FC236}">
                <a16:creationId xmlns:a16="http://schemas.microsoft.com/office/drawing/2014/main" id="{2F115D20-C136-40E3-BA4F-92B43A3D7075}"/>
              </a:ext>
            </a:extLst>
          </p:cNvPr>
          <p:cNvSpPr>
            <a:spLocks noGrp="1"/>
          </p:cNvSpPr>
          <p:nvPr>
            <p:ph type="body" sz="quarter" idx="12" hasCustomPrompt="1"/>
          </p:nvPr>
        </p:nvSpPr>
        <p:spPr>
          <a:xfrm>
            <a:off x="6244768" y="2158799"/>
            <a:ext cx="4881551" cy="4144259"/>
          </a:xfrm>
          <a:prstGeom prst="rect">
            <a:avLst/>
          </a:prstGeom>
        </p:spPr>
        <p:txBody>
          <a:bodyPr/>
          <a:lstStyle>
            <a:lvl1pPr marL="0" indent="0">
              <a:lnSpc>
                <a:spcPct val="100000"/>
              </a:lnSpc>
              <a:buNone/>
              <a:defRPr/>
            </a:lvl1pPr>
            <a:lvl2pPr marL="457200" indent="0">
              <a:lnSpc>
                <a:spcPct val="100000"/>
              </a:lnSpc>
              <a:buNone/>
              <a:defRPr/>
            </a:lvl2pPr>
            <a:lvl3pPr>
              <a:lnSpc>
                <a:spcPct val="100000"/>
              </a:lnSpc>
              <a:defRPr/>
            </a:lvl3pPr>
            <a:lvl4pPr>
              <a:lnSpc>
                <a:spcPct val="100000"/>
              </a:lnSpc>
              <a:defRPr/>
            </a:lvl4pPr>
            <a:lvl5pPr>
              <a:lnSpc>
                <a:spcPct val="100000"/>
              </a:lnSpc>
              <a:defRPr/>
            </a:lvl5pPr>
          </a:lstStyle>
          <a:p>
            <a:pPr lvl="0"/>
            <a:r>
              <a:rPr lang="nb-NO" dirty="0"/>
              <a:t>Mye tekst vil gjøre at publikum bruker mer tid på å lese, og mindre til på å lytte.</a:t>
            </a:r>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b-NO" dirty="0"/>
              <a:t>Overskriften (pkt. 36) bør være kort og tydelig</a:t>
            </a:r>
          </a:p>
        </p:txBody>
      </p:sp>
      <p:sp>
        <p:nvSpPr>
          <p:cNvPr id="15" name="Plassholder for lysbildenummer 5">
            <a:extLst>
              <a:ext uri="{FF2B5EF4-FFF2-40B4-BE49-F238E27FC236}">
                <a16:creationId xmlns:a16="http://schemas.microsoft.com/office/drawing/2014/main" id="{8BB81CE8-4FDA-4E87-BF9F-E402616C555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0" name="TekstSylinder 9">
            <a:extLst>
              <a:ext uri="{FF2B5EF4-FFF2-40B4-BE49-F238E27FC236}">
                <a16:creationId xmlns:a16="http://schemas.microsoft.com/office/drawing/2014/main" id="{4F464157-D61E-4BC0-A730-8F2B47E9BE3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pic>
        <p:nvPicPr>
          <p:cNvPr id="3" name="Bilde 2">
            <a:extLst>
              <a:ext uri="{FF2B5EF4-FFF2-40B4-BE49-F238E27FC236}">
                <a16:creationId xmlns:a16="http://schemas.microsoft.com/office/drawing/2014/main" id="{0C0D72C6-BA62-4A34-B2AA-75A1C6B862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12772429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tel og innhold 2">
    <p:bg>
      <p:bgPr>
        <a:solidFill>
          <a:schemeClr val="bg1"/>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B7A5C0EF-D6AE-4DC0-9C4A-98CACCE3F362}"/>
              </a:ext>
            </a:extLst>
          </p:cNvPr>
          <p:cNvSpPr/>
          <p:nvPr userDrawn="1"/>
        </p:nvSpPr>
        <p:spPr>
          <a:xfrm>
            <a:off x="0" y="-101600"/>
            <a:ext cx="12192000" cy="2115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a:outerShdw blurRad="25400" dist="38100" dir="2700000" algn="tl" rotWithShape="0">
              <a:prstClr val="black">
                <a:alpha val="7000"/>
              </a:prstClr>
            </a:outerShdw>
          </a:effectLst>
        </p:spPr>
        <p:txBody>
          <a:bodyPr vert="horz" lIns="91440" tIns="45720" rIns="91440" bIns="45720" rtlCol="0" anchor="b">
            <a:noAutofit/>
          </a:bodyPr>
          <a:lstStyle>
            <a:lvl1pPr>
              <a:lnSpc>
                <a:spcPct val="100000"/>
              </a:lnSpc>
              <a:defRPr sz="3600">
                <a:solidFill>
                  <a:schemeClr val="accent1"/>
                </a:solidFill>
                <a:latin typeface="+mn-lt"/>
                <a:ea typeface="Open Sans SemiBold" panose="020B0706030804020204" pitchFamily="34" charset="0"/>
                <a:cs typeface="Open Sans SemiBold" panose="020B0706030804020204" pitchFamily="34" charset="0"/>
              </a:defRPr>
            </a:lvl1pPr>
          </a:lstStyle>
          <a:p>
            <a:r>
              <a:rPr lang="nb-NO" dirty="0"/>
              <a:t>Overskriften (pkt. 36) bør være kort og tydelig</a:t>
            </a:r>
          </a:p>
        </p:txBody>
      </p:sp>
      <p:sp>
        <p:nvSpPr>
          <p:cNvPr id="17" name="Plassholder for lysbildenummer 5">
            <a:extLst>
              <a:ext uri="{FF2B5EF4-FFF2-40B4-BE49-F238E27FC236}">
                <a16:creationId xmlns:a16="http://schemas.microsoft.com/office/drawing/2014/main" id="{0E22CC3F-B1E4-439E-AD2C-365EB63BD0D5}"/>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8" name="TekstSylinder 17">
            <a:extLst>
              <a:ext uri="{FF2B5EF4-FFF2-40B4-BE49-F238E27FC236}">
                <a16:creationId xmlns:a16="http://schemas.microsoft.com/office/drawing/2014/main" id="{A313FA3F-7BA2-4A81-9EC3-B718AACCD38C}"/>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
        <p:nvSpPr>
          <p:cNvPr id="9" name="Plassholder for tekst 37">
            <a:extLst>
              <a:ext uri="{FF2B5EF4-FFF2-40B4-BE49-F238E27FC236}">
                <a16:creationId xmlns:a16="http://schemas.microsoft.com/office/drawing/2014/main" id="{579AAE86-25D6-4547-B61E-07621E680542}"/>
              </a:ext>
            </a:extLst>
          </p:cNvPr>
          <p:cNvSpPr>
            <a:spLocks noGrp="1"/>
          </p:cNvSpPr>
          <p:nvPr>
            <p:ph type="body" sz="quarter" idx="11" hasCustomPrompt="1"/>
          </p:nvPr>
        </p:nvSpPr>
        <p:spPr>
          <a:xfrm>
            <a:off x="1057541" y="2164988"/>
            <a:ext cx="4889693"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12" name="Plassholder for tekst 37">
            <a:extLst>
              <a:ext uri="{FF2B5EF4-FFF2-40B4-BE49-F238E27FC236}">
                <a16:creationId xmlns:a16="http://schemas.microsoft.com/office/drawing/2014/main" id="{EE53005B-2098-4CDA-B68C-FAC23E6EDF7A}"/>
              </a:ext>
            </a:extLst>
          </p:cNvPr>
          <p:cNvSpPr>
            <a:spLocks noGrp="1"/>
          </p:cNvSpPr>
          <p:nvPr>
            <p:ph type="body" sz="quarter" idx="12" hasCustomPrompt="1"/>
          </p:nvPr>
        </p:nvSpPr>
        <p:spPr>
          <a:xfrm>
            <a:off x="6244768" y="2158799"/>
            <a:ext cx="4881551" cy="4144259"/>
          </a:xfrm>
          <a:prstGeom prst="rect">
            <a:avLst/>
          </a:prstGeom>
        </p:spPr>
        <p:txBody>
          <a:bodyPr/>
          <a:lstStyle>
            <a:lvl1pPr marL="0" indent="0">
              <a:lnSpc>
                <a:spcPct val="100000"/>
              </a:lnSpc>
              <a:buNone/>
              <a:defRPr/>
            </a:lvl1pPr>
            <a:lvl2pPr marL="457200" indent="0">
              <a:lnSpc>
                <a:spcPct val="100000"/>
              </a:lnSpc>
              <a:buNone/>
              <a:defRPr/>
            </a:lvl2pPr>
            <a:lvl3pPr>
              <a:lnSpc>
                <a:spcPct val="100000"/>
              </a:lnSpc>
              <a:defRPr/>
            </a:lvl3pPr>
            <a:lvl4pPr>
              <a:lnSpc>
                <a:spcPct val="100000"/>
              </a:lnSpc>
              <a:defRPr/>
            </a:lvl4pPr>
            <a:lvl5pPr>
              <a:lnSpc>
                <a:spcPct val="100000"/>
              </a:lnSpc>
              <a:defRPr/>
            </a:lvl5pPr>
          </a:lstStyle>
          <a:p>
            <a:pPr lvl="0"/>
            <a:r>
              <a:rPr lang="nb-NO" dirty="0"/>
              <a:t>Mye tekst vil gjøre at publikum bruker mer tid på å lese, og mindre til på å lytte.</a:t>
            </a:r>
          </a:p>
        </p:txBody>
      </p:sp>
      <p:pic>
        <p:nvPicPr>
          <p:cNvPr id="3" name="Bilde 2">
            <a:extLst>
              <a:ext uri="{FF2B5EF4-FFF2-40B4-BE49-F238E27FC236}">
                <a16:creationId xmlns:a16="http://schemas.microsoft.com/office/drawing/2014/main" id="{146E3D18-B3A6-4ABF-92D3-234B19B811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79188" y="372849"/>
            <a:ext cx="504825" cy="504825"/>
          </a:xfrm>
          <a:prstGeom prst="rect">
            <a:avLst/>
          </a:prstGeom>
        </p:spPr>
      </p:pic>
    </p:spTree>
    <p:extLst>
      <p:ext uri="{BB962C8B-B14F-4D97-AF65-F5344CB8AC3E}">
        <p14:creationId xmlns:p14="http://schemas.microsoft.com/office/powerpoint/2010/main" val="11612798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364315CE-F722-474E-BD88-64FFBC8D5DBB}"/>
              </a:ext>
            </a:extLst>
          </p:cNvPr>
          <p:cNvSpPr/>
          <p:nvPr userDrawn="1"/>
        </p:nvSpPr>
        <p:spPr>
          <a:xfrm>
            <a:off x="0" y="6793818"/>
            <a:ext cx="12192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825142320"/>
      </p:ext>
    </p:extLst>
  </p:cSld>
  <p:clrMap bg1="lt1" tx1="dk1" bg2="lt2" tx2="dk2" accent1="accent1" accent2="accent2" accent3="accent3" accent4="accent4" accent5="accent5" accent6="accent6" hlink="hlink" folHlink="folHlink"/>
  <p:sldLayoutIdLst>
    <p:sldLayoutId id="2147483695" r:id="rId1"/>
    <p:sldLayoutId id="2147483661" r:id="rId2"/>
    <p:sldLayoutId id="2147483666" r:id="rId3"/>
    <p:sldLayoutId id="2147483667" r:id="rId4"/>
    <p:sldLayoutId id="2147483669" r:id="rId5"/>
    <p:sldLayoutId id="2147483756" r:id="rId6"/>
    <p:sldLayoutId id="2147483730" r:id="rId7"/>
    <p:sldLayoutId id="2147483664" r:id="rId8"/>
    <p:sldLayoutId id="2147483713" r:id="rId9"/>
    <p:sldLayoutId id="2147483685" r:id="rId10"/>
    <p:sldLayoutId id="2147483714" r:id="rId11"/>
    <p:sldLayoutId id="2147483702" r:id="rId12"/>
    <p:sldLayoutId id="2147483736" r:id="rId13"/>
    <p:sldLayoutId id="2147483733" r:id="rId14"/>
    <p:sldLayoutId id="2147483716" r:id="rId15"/>
    <p:sldLayoutId id="2147483707" r:id="rId16"/>
    <p:sldLayoutId id="2147483675" r:id="rId17"/>
    <p:sldLayoutId id="2147483706" r:id="rId18"/>
    <p:sldLayoutId id="2147483709" r:id="rId19"/>
    <p:sldLayoutId id="2147483711" r:id="rId20"/>
    <p:sldLayoutId id="2147483710" r:id="rId21"/>
    <p:sldLayoutId id="2147483712" r:id="rId22"/>
    <p:sldLayoutId id="2147483655" r:id="rId23"/>
    <p:sldLayoutId id="2147483705" r:id="rId24"/>
    <p:sldLayoutId id="2147483690" r:id="rId25"/>
    <p:sldLayoutId id="2147483759" r:id="rId26"/>
    <p:sldLayoutId id="2147483758" r:id="rId27"/>
    <p:sldLayoutId id="2147483757" r:id="rId28"/>
    <p:sldLayoutId id="2147483746" r:id="rId29"/>
    <p:sldLayoutId id="2147483718" r:id="rId30"/>
    <p:sldLayoutId id="2147483719" r:id="rId31"/>
    <p:sldLayoutId id="2147483760" r:id="rId32"/>
    <p:sldLayoutId id="2147483761" r:id="rId33"/>
  </p:sldLayoutIdLst>
  <p:hf sldNum="0" hdr="0" ftr="0"/>
  <p:txStyles>
    <p:titleStyle>
      <a:lvl1pPr algn="l" defTabSz="914400" rtl="0" eaLnBrk="1" latinLnBrk="0" hangingPunct="1">
        <a:lnSpc>
          <a:spcPct val="90000"/>
        </a:lnSpc>
        <a:spcBef>
          <a:spcPct val="0"/>
        </a:spcBef>
        <a:buNone/>
        <a:defRPr sz="3600" kern="1200">
          <a:solidFill>
            <a:schemeClr val="tx1"/>
          </a:solidFill>
          <a:latin typeface="+mn-lt"/>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userDrawn="1">
          <p15:clr>
            <a:srgbClr val="547EBF"/>
          </p15:clr>
        </p15:guide>
        <p15:guide id="2" pos="257" userDrawn="1">
          <p15:clr>
            <a:srgbClr val="F26B43"/>
          </p15:clr>
        </p15:guide>
        <p15:guide id="3" pos="665" userDrawn="1">
          <p15:clr>
            <a:srgbClr val="547EBF"/>
          </p15:clr>
        </p15:guide>
        <p15:guide id="4" orient="horz" pos="3974" userDrawn="1">
          <p15:clr>
            <a:srgbClr val="547EBF"/>
          </p15:clr>
        </p15:guide>
        <p15:guide id="5" pos="7015" userDrawn="1">
          <p15:clr>
            <a:srgbClr val="547EBF"/>
          </p15:clr>
        </p15:guide>
        <p15:guide id="6" orient="horz" pos="232" userDrawn="1">
          <p15:clr>
            <a:srgbClr val="F26B43"/>
          </p15:clr>
        </p15:guide>
        <p15:guide id="7" pos="7423" userDrawn="1">
          <p15:clr>
            <a:srgbClr val="F26B43"/>
          </p15:clr>
        </p15:guide>
        <p15:guide id="8" pos="7106" userDrawn="1">
          <p15:clr>
            <a:srgbClr val="F26B43"/>
          </p15:clr>
        </p15:guide>
        <p15:guide id="9" pos="3840" userDrawn="1">
          <p15:clr>
            <a:srgbClr val="FDE53C"/>
          </p15:clr>
        </p15:guide>
        <p15:guide id="11" orient="horz" pos="550" userDrawn="1">
          <p15:clr>
            <a:srgbClr val="F26B43"/>
          </p15:clr>
        </p15:guide>
        <p15:guide id="12" orient="horz" pos="4201" userDrawn="1">
          <p15:clr>
            <a:srgbClr val="F26B43"/>
          </p15:clr>
        </p15:guide>
        <p15:guide id="13" pos="2774" userDrawn="1">
          <p15:clr>
            <a:srgbClr val="F26B43"/>
          </p15:clr>
        </p15:guide>
        <p15:guide id="14" pos="4906" userDrawn="1">
          <p15:clr>
            <a:srgbClr val="F26B43"/>
          </p15:clr>
        </p15:guide>
        <p15:guide id="15" orient="horz" pos="2092" userDrawn="1">
          <p15:clr>
            <a:srgbClr val="F26B43"/>
          </p15:clr>
        </p15:guide>
        <p15:guide id="16" orient="horz" pos="272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3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9.xml"/><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9.xml"/><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www.statsforvalteren.no/nb/oslo-og-viken/kommunal-styring/forventningsbrev-til-kommunene-2023/" TargetMode="External"/><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hyperlink" Target="https://www.statsforvalteren.no/nb/oslo-og-viken/kommunal-styring/kommuneokonomi/okonomiske-nokkeltall-basert-pa-endelige-kostra-tall-for-2022/" TargetMode="External"/><Relationship Id="rId2" Type="http://schemas.openxmlformats.org/officeDocument/2006/relationships/notesSlide" Target="../notesSlides/notesSlide4.xml"/><Relationship Id="rId1" Type="http://schemas.openxmlformats.org/officeDocument/2006/relationships/slideLayout" Target="../slideLayouts/slideLayout32.xml"/><Relationship Id="rId4" Type="http://schemas.openxmlformats.org/officeDocument/2006/relationships/hyperlink" Target="https://www.statsforvalteren.no/nb/oslo-og-viken/kommunal-styring/kommuneokonomi/statsbudsjett-2024/"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F0CA76C0-E215-4788-AA4B-73F9078CE424}"/>
              </a:ext>
            </a:extLst>
          </p:cNvPr>
          <p:cNvSpPr>
            <a:spLocks noGrp="1"/>
          </p:cNvSpPr>
          <p:nvPr>
            <p:ph type="body" sz="quarter" idx="10"/>
          </p:nvPr>
        </p:nvSpPr>
        <p:spPr>
          <a:xfrm>
            <a:off x="743955" y="689704"/>
            <a:ext cx="9906115" cy="2576997"/>
          </a:xfrm>
        </p:spPr>
        <p:txBody>
          <a:bodyPr/>
          <a:lstStyle/>
          <a:p>
            <a:r>
              <a:rPr lang="nb-NO" dirty="0"/>
              <a:t>Tilsynsforummøte 16.11.2023</a:t>
            </a:r>
          </a:p>
        </p:txBody>
      </p:sp>
      <p:sp>
        <p:nvSpPr>
          <p:cNvPr id="5" name="Plassholder for tekst 4">
            <a:extLst>
              <a:ext uri="{FF2B5EF4-FFF2-40B4-BE49-F238E27FC236}">
                <a16:creationId xmlns:a16="http://schemas.microsoft.com/office/drawing/2014/main" id="{5B513870-2CC9-D734-7F98-B38888FBF4A9}"/>
              </a:ext>
            </a:extLst>
          </p:cNvPr>
          <p:cNvSpPr>
            <a:spLocks noGrp="1"/>
          </p:cNvSpPr>
          <p:nvPr>
            <p:ph type="body" sz="quarter" idx="11"/>
          </p:nvPr>
        </p:nvSpPr>
        <p:spPr>
          <a:xfrm>
            <a:off x="959715" y="3429000"/>
            <a:ext cx="5136285" cy="1036667"/>
          </a:xfrm>
        </p:spPr>
        <p:txBody>
          <a:bodyPr/>
          <a:lstStyle/>
          <a:p>
            <a:r>
              <a:rPr lang="nb-NO" dirty="0"/>
              <a:t>Samordningsstaben</a:t>
            </a:r>
          </a:p>
          <a:p>
            <a:r>
              <a:rPr lang="nb-NO" dirty="0"/>
              <a:t>Fakra Butt</a:t>
            </a:r>
          </a:p>
        </p:txBody>
      </p:sp>
    </p:spTree>
    <p:extLst>
      <p:ext uri="{BB962C8B-B14F-4D97-AF65-F5344CB8AC3E}">
        <p14:creationId xmlns:p14="http://schemas.microsoft.com/office/powerpoint/2010/main" val="2701618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9582DC33-A06A-668F-2C70-A09A464BABAF}"/>
              </a:ext>
            </a:extLst>
          </p:cNvPr>
          <p:cNvGraphicFramePr>
            <a:graphicFrameLocks/>
          </p:cNvGraphicFramePr>
          <p:nvPr>
            <p:extLst>
              <p:ext uri="{D42A27DB-BD31-4B8C-83A1-F6EECF244321}">
                <p14:modId xmlns:p14="http://schemas.microsoft.com/office/powerpoint/2010/main" val="2200710601"/>
              </p:ext>
            </p:extLst>
          </p:nvPr>
        </p:nvGraphicFramePr>
        <p:xfrm>
          <a:off x="1270932" y="266139"/>
          <a:ext cx="9045651" cy="6048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34343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5DB2323-4E88-2CAD-49E7-4FEE693D5516}"/>
              </a:ext>
            </a:extLst>
          </p:cNvPr>
          <p:cNvSpPr>
            <a:spLocks noGrp="1"/>
          </p:cNvSpPr>
          <p:nvPr>
            <p:ph type="title"/>
          </p:nvPr>
        </p:nvSpPr>
        <p:spPr/>
        <p:txBody>
          <a:bodyPr/>
          <a:lstStyle/>
          <a:p>
            <a:r>
              <a:rPr lang="nb-NO" dirty="0"/>
              <a:t>Kommunal egenkontroll- Oslo og Viken </a:t>
            </a:r>
          </a:p>
        </p:txBody>
      </p:sp>
      <p:sp>
        <p:nvSpPr>
          <p:cNvPr id="3" name="Plassholder for tekst 2">
            <a:extLst>
              <a:ext uri="{FF2B5EF4-FFF2-40B4-BE49-F238E27FC236}">
                <a16:creationId xmlns:a16="http://schemas.microsoft.com/office/drawing/2014/main" id="{68547DC9-3C3C-F6BF-AE81-E843901E3C06}"/>
              </a:ext>
            </a:extLst>
          </p:cNvPr>
          <p:cNvSpPr>
            <a:spLocks noGrp="1"/>
          </p:cNvSpPr>
          <p:nvPr>
            <p:ph type="body" sz="quarter" idx="11"/>
          </p:nvPr>
        </p:nvSpPr>
        <p:spPr/>
        <p:txBody>
          <a:bodyPr/>
          <a:lstStyle/>
          <a:p>
            <a:r>
              <a:rPr lang="nb-NO" dirty="0"/>
              <a:t>Fra 93 til 101 forvaltningsrevisjoner i 2023 +24 for neste år</a:t>
            </a:r>
          </a:p>
          <a:p>
            <a:r>
              <a:rPr lang="nb-NO" sz="1600" i="1" dirty="0"/>
              <a:t>(inkl. eierskapskontroller og noen eldre revisjoner enn de nevnte årene)</a:t>
            </a:r>
          </a:p>
          <a:p>
            <a:endParaRPr lang="nb-NO" dirty="0"/>
          </a:p>
          <a:p>
            <a:r>
              <a:rPr lang="nb-NO" dirty="0"/>
              <a:t>Alle kontrollutvalgssekretariater har lagt til en eller flere forvaltningsrevisjoner i tilsynskalenderen</a:t>
            </a:r>
          </a:p>
          <a:p>
            <a:endParaRPr lang="nb-NO" dirty="0"/>
          </a:p>
          <a:p>
            <a:r>
              <a:rPr lang="nb-NO" dirty="0"/>
              <a:t>Jo mer vi deler og på et tidlig tidspunkt, desto lettere er det for statsetatene å ta hensyn til planlagte og nylig gjennomførte forvaltningsrevisjoner</a:t>
            </a:r>
          </a:p>
        </p:txBody>
      </p:sp>
    </p:spTree>
    <p:extLst>
      <p:ext uri="{BB962C8B-B14F-4D97-AF65-F5344CB8AC3E}">
        <p14:creationId xmlns:p14="http://schemas.microsoft.com/office/powerpoint/2010/main" val="3896947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8B108430-06BA-C4FB-6C62-03F728F4DAFC}"/>
              </a:ext>
            </a:extLst>
          </p:cNvPr>
          <p:cNvSpPr>
            <a:spLocks noGrp="1"/>
          </p:cNvSpPr>
          <p:nvPr>
            <p:ph type="title"/>
          </p:nvPr>
        </p:nvSpPr>
        <p:spPr/>
        <p:txBody>
          <a:bodyPr/>
          <a:lstStyle/>
          <a:p>
            <a:r>
              <a:rPr lang="nb-NO" dirty="0"/>
              <a:t>Status for 2023 forts.</a:t>
            </a:r>
          </a:p>
        </p:txBody>
      </p:sp>
      <p:sp>
        <p:nvSpPr>
          <p:cNvPr id="4" name="Plassholder for tekst 3">
            <a:extLst>
              <a:ext uri="{FF2B5EF4-FFF2-40B4-BE49-F238E27FC236}">
                <a16:creationId xmlns:a16="http://schemas.microsoft.com/office/drawing/2014/main" id="{F2097BAF-6F4A-4008-BADD-E039515865C0}"/>
              </a:ext>
            </a:extLst>
          </p:cNvPr>
          <p:cNvSpPr>
            <a:spLocks noGrp="1"/>
          </p:cNvSpPr>
          <p:nvPr>
            <p:ph type="body" sz="quarter" idx="11"/>
          </p:nvPr>
        </p:nvSpPr>
        <p:spPr/>
        <p:txBody>
          <a:bodyPr/>
          <a:lstStyle/>
          <a:p>
            <a:r>
              <a:rPr lang="nb-NO" dirty="0"/>
              <a:t>Hovedfokuset er naturlignok på samordning av tilsyn, men vi har også et oppdrag knyttet til tilsyn som grunnlag for læring og deling</a:t>
            </a:r>
          </a:p>
          <a:p>
            <a:endParaRPr lang="nb-NO" dirty="0"/>
          </a:p>
          <a:p>
            <a:pPr marL="1028700" lvl="1" indent="-342900">
              <a:buFont typeface="Courier New" panose="02070309020205020404" pitchFamily="49" charset="0"/>
              <a:buChar char="o"/>
            </a:pPr>
            <a:r>
              <a:rPr lang="nb-NO" dirty="0"/>
              <a:t>gjelder oss alle </a:t>
            </a:r>
          </a:p>
          <a:p>
            <a:pPr marL="1028700" lvl="1" indent="-342900">
              <a:buFont typeface="Courier New" panose="02070309020205020404" pitchFamily="49" charset="0"/>
              <a:buChar char="o"/>
            </a:pPr>
            <a:endParaRPr lang="nb-NO" dirty="0"/>
          </a:p>
          <a:p>
            <a:pPr marL="1028700" lvl="1" indent="-342900">
              <a:buFont typeface="Courier New" panose="02070309020205020404" pitchFamily="49" charset="0"/>
              <a:buChar char="o"/>
            </a:pPr>
            <a:r>
              <a:rPr lang="nb-NO" dirty="0"/>
              <a:t>noe er enklere å gjøre noe med</a:t>
            </a:r>
          </a:p>
          <a:p>
            <a:pPr marL="1028700" lvl="1" indent="-342900">
              <a:buFont typeface="Courier New" panose="02070309020205020404" pitchFamily="49" charset="0"/>
              <a:buChar char="o"/>
            </a:pPr>
            <a:endParaRPr lang="nb-NO" dirty="0"/>
          </a:p>
          <a:p>
            <a:pPr marL="1028700" lvl="1" indent="-342900">
              <a:buFont typeface="Courier New" panose="02070309020205020404" pitchFamily="49" charset="0"/>
              <a:buChar char="o"/>
            </a:pPr>
            <a:r>
              <a:rPr lang="nb-NO" dirty="0"/>
              <a:t>oppfordring om å dele tilsynsrapporter i tilsynskalenderen </a:t>
            </a:r>
          </a:p>
          <a:p>
            <a:pPr lvl="1" indent="0">
              <a:buNone/>
            </a:pPr>
            <a:r>
              <a:rPr lang="nb-NO" dirty="0"/>
              <a:t>	  (et strekt ønske fra alle embeter)</a:t>
            </a:r>
          </a:p>
          <a:p>
            <a:pPr lvl="1" indent="0">
              <a:buNone/>
            </a:pPr>
            <a:endParaRPr lang="nb-NO" dirty="0"/>
          </a:p>
        </p:txBody>
      </p:sp>
    </p:spTree>
    <p:extLst>
      <p:ext uri="{BB962C8B-B14F-4D97-AF65-F5344CB8AC3E}">
        <p14:creationId xmlns:p14="http://schemas.microsoft.com/office/powerpoint/2010/main" val="193558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Sylinder 4">
            <a:extLst>
              <a:ext uri="{FF2B5EF4-FFF2-40B4-BE49-F238E27FC236}">
                <a16:creationId xmlns:a16="http://schemas.microsoft.com/office/drawing/2014/main" id="{4371C6D4-9DC0-80E6-BF6F-86371A579994}"/>
              </a:ext>
            </a:extLst>
          </p:cNvPr>
          <p:cNvSpPr txBox="1"/>
          <p:nvPr/>
        </p:nvSpPr>
        <p:spPr>
          <a:xfrm>
            <a:off x="6282466" y="2695388"/>
            <a:ext cx="4853840" cy="3613337"/>
          </a:xfrm>
          <a:prstGeom prst="rect">
            <a:avLst/>
          </a:prstGeom>
        </p:spPr>
        <p:txBody>
          <a:bodyPr rtlCol="0">
            <a:normAutofit/>
          </a:bodyPr>
          <a:lstStyle/>
          <a:p>
            <a:pPr marL="228600" indent="-228600">
              <a:spcBef>
                <a:spcPts val="1000"/>
              </a:spcBef>
              <a:buFont typeface="Arial" panose="020B0604020202020204" pitchFamily="34" charset="0"/>
              <a:buChar char="•"/>
              <a:defRPr/>
            </a:pPr>
            <a:r>
              <a:rPr lang="nb-NO" sz="2000" kern="1200" dirty="0">
                <a:latin typeface="+mj-lt"/>
                <a:ea typeface="+mn-ea"/>
                <a:cs typeface="+mn-cs"/>
              </a:rPr>
              <a:t>Hvem har benyttet seg av muligheten? </a:t>
            </a:r>
          </a:p>
          <a:p>
            <a:pPr marL="228600" indent="-228600">
              <a:spcBef>
                <a:spcPts val="1000"/>
              </a:spcBef>
              <a:buFont typeface="Arial" panose="020B0604020202020204" pitchFamily="34" charset="0"/>
              <a:buChar char="•"/>
              <a:defRPr/>
            </a:pPr>
            <a:endParaRPr lang="nb-NO" sz="2000" kern="1200" dirty="0">
              <a:latin typeface="+mj-lt"/>
              <a:ea typeface="+mn-ea"/>
              <a:cs typeface="+mn-cs"/>
            </a:endParaRPr>
          </a:p>
          <a:p>
            <a:pPr marL="228600" indent="-228600">
              <a:spcBef>
                <a:spcPts val="1000"/>
              </a:spcBef>
              <a:buFont typeface="Arial" panose="020B0604020202020204" pitchFamily="34" charset="0"/>
              <a:buChar char="•"/>
              <a:defRPr/>
            </a:pPr>
            <a:r>
              <a:rPr lang="nb-NO" sz="2000" kern="1200" dirty="0">
                <a:latin typeface="+mj-lt"/>
                <a:ea typeface="+mn-ea"/>
                <a:cs typeface="+mn-cs"/>
              </a:rPr>
              <a:t>Bevisst eller tilfeldig?</a:t>
            </a:r>
          </a:p>
          <a:p>
            <a:pPr marL="228600" indent="-228600">
              <a:spcBef>
                <a:spcPts val="1000"/>
              </a:spcBef>
              <a:buFont typeface="Arial" panose="020B0604020202020204" pitchFamily="34" charset="0"/>
              <a:buChar char="•"/>
              <a:defRPr/>
            </a:pPr>
            <a:endParaRPr lang="nb-NO" sz="2000" kern="1200" dirty="0">
              <a:latin typeface="+mj-lt"/>
              <a:ea typeface="+mn-ea"/>
              <a:cs typeface="+mn-cs"/>
            </a:endParaRPr>
          </a:p>
          <a:p>
            <a:pPr marL="228600" indent="-228600">
              <a:spcBef>
                <a:spcPts val="1000"/>
              </a:spcBef>
              <a:buFont typeface="Arial" panose="020B0604020202020204" pitchFamily="34" charset="0"/>
              <a:buChar char="•"/>
              <a:defRPr/>
            </a:pPr>
            <a:r>
              <a:rPr lang="nb-NO" sz="2000" kern="1200" dirty="0">
                <a:latin typeface="+mj-lt"/>
                <a:ea typeface="+mn-ea"/>
                <a:cs typeface="+mn-cs"/>
              </a:rPr>
              <a:t>Hjalp det i </a:t>
            </a:r>
            <a:r>
              <a:rPr lang="nb-NO" sz="2000" kern="1200" dirty="0" err="1">
                <a:latin typeface="+mj-lt"/>
                <a:ea typeface="+mn-ea"/>
                <a:cs typeface="+mn-cs"/>
              </a:rPr>
              <a:t>fht</a:t>
            </a:r>
            <a:r>
              <a:rPr lang="nb-NO" sz="2000" kern="1200" dirty="0">
                <a:latin typeface="+mj-lt"/>
                <a:ea typeface="+mn-ea"/>
                <a:cs typeface="+mn-cs"/>
              </a:rPr>
              <a:t>. intensjonen?</a:t>
            </a:r>
          </a:p>
          <a:p>
            <a:pPr marL="228600" indent="-228600">
              <a:spcBef>
                <a:spcPts val="1000"/>
              </a:spcBef>
              <a:buFont typeface="Arial" panose="020B0604020202020204" pitchFamily="34" charset="0"/>
              <a:buChar char="•"/>
              <a:defRPr/>
            </a:pPr>
            <a:endParaRPr lang="nb-NO" sz="2000" kern="1200" dirty="0">
              <a:latin typeface="+mj-lt"/>
              <a:ea typeface="+mn-ea"/>
              <a:cs typeface="+mn-cs"/>
            </a:endParaRPr>
          </a:p>
          <a:p>
            <a:pPr marL="228600" indent="-228600">
              <a:spcBef>
                <a:spcPts val="1000"/>
              </a:spcBef>
              <a:buFont typeface="Arial" panose="020B0604020202020204" pitchFamily="34" charset="0"/>
              <a:buChar char="•"/>
              <a:defRPr/>
            </a:pPr>
            <a:endParaRPr lang="nb-NO" sz="2000" kern="1200" dirty="0">
              <a:latin typeface="+mj-lt"/>
              <a:ea typeface="+mn-ea"/>
              <a:cs typeface="+mn-cs"/>
            </a:endParaRPr>
          </a:p>
        </p:txBody>
      </p:sp>
      <p:pic>
        <p:nvPicPr>
          <p:cNvPr id="4" name="Bilde 3" descr="Et bilde som inneholder tekst, skjermbilde, Font, grafisk design&#10;&#10;Automatisk generert beskrivelse">
            <a:extLst>
              <a:ext uri="{FF2B5EF4-FFF2-40B4-BE49-F238E27FC236}">
                <a16:creationId xmlns:a16="http://schemas.microsoft.com/office/drawing/2014/main" id="{0D31404B-F4F7-7659-8533-E3A882EF7270}"/>
              </a:ext>
            </a:extLst>
          </p:cNvPr>
          <p:cNvPicPr>
            <a:picLocks noChangeAspect="1"/>
          </p:cNvPicPr>
          <p:nvPr/>
        </p:nvPicPr>
        <p:blipFill>
          <a:blip r:embed="rId3"/>
          <a:stretch>
            <a:fillRect/>
          </a:stretch>
        </p:blipFill>
        <p:spPr>
          <a:xfrm>
            <a:off x="-1" y="187757"/>
            <a:ext cx="6143963" cy="3394539"/>
          </a:xfrm>
          <a:prstGeom prst="rect">
            <a:avLst/>
          </a:prstGeom>
          <a:noFill/>
        </p:spPr>
      </p:pic>
      <p:sp>
        <p:nvSpPr>
          <p:cNvPr id="10" name="Title 3">
            <a:extLst>
              <a:ext uri="{FF2B5EF4-FFF2-40B4-BE49-F238E27FC236}">
                <a16:creationId xmlns:a16="http://schemas.microsoft.com/office/drawing/2014/main" id="{568FE13A-B6D4-C0CF-4981-DACA5FE3F34F}"/>
              </a:ext>
            </a:extLst>
          </p:cNvPr>
          <p:cNvSpPr>
            <a:spLocks noGrp="1"/>
          </p:cNvSpPr>
          <p:nvPr>
            <p:ph type="title"/>
          </p:nvPr>
        </p:nvSpPr>
        <p:spPr>
          <a:xfrm>
            <a:off x="6282466" y="1426144"/>
            <a:ext cx="5680038" cy="1077209"/>
          </a:xfrm>
        </p:spPr>
        <p:txBody>
          <a:bodyPr/>
          <a:lstStyle/>
          <a:p>
            <a:r>
              <a:rPr lang="nb-NO" sz="3600" b="1" kern="1200" dirty="0">
                <a:latin typeface="+mj-lt"/>
                <a:ea typeface="+mn-ea"/>
                <a:cs typeface="+mn-cs"/>
              </a:rPr>
              <a:t>Erfaringer med justert frist</a:t>
            </a:r>
            <a:endParaRPr lang="en-US" dirty="0"/>
          </a:p>
        </p:txBody>
      </p:sp>
      <p:sp>
        <p:nvSpPr>
          <p:cNvPr id="12" name="Text Placeholder 4">
            <a:extLst>
              <a:ext uri="{FF2B5EF4-FFF2-40B4-BE49-F238E27FC236}">
                <a16:creationId xmlns:a16="http://schemas.microsoft.com/office/drawing/2014/main" id="{BE558FCC-5188-CC6B-6392-13D05D4CC894}"/>
              </a:ext>
            </a:extLst>
          </p:cNvPr>
          <p:cNvSpPr>
            <a:spLocks noGrp="1"/>
          </p:cNvSpPr>
          <p:nvPr>
            <p:ph type="body" sz="quarter" idx="24"/>
          </p:nvPr>
        </p:nvSpPr>
        <p:spPr>
          <a:xfrm>
            <a:off x="6139148" y="6600400"/>
            <a:ext cx="3868452" cy="153888"/>
          </a:xfrm>
        </p:spPr>
        <p:txBody>
          <a:bodyPr/>
          <a:lstStyle/>
          <a:p>
            <a:endParaRPr lang="en-US"/>
          </a:p>
        </p:txBody>
      </p:sp>
    </p:spTree>
    <p:extLst>
      <p:ext uri="{BB962C8B-B14F-4D97-AF65-F5344CB8AC3E}">
        <p14:creationId xmlns:p14="http://schemas.microsoft.com/office/powerpoint/2010/main" val="3611463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Sylinder 4">
            <a:extLst>
              <a:ext uri="{FF2B5EF4-FFF2-40B4-BE49-F238E27FC236}">
                <a16:creationId xmlns:a16="http://schemas.microsoft.com/office/drawing/2014/main" id="{4371C6D4-9DC0-80E6-BF6F-86371A579994}"/>
              </a:ext>
            </a:extLst>
          </p:cNvPr>
          <p:cNvSpPr txBox="1"/>
          <p:nvPr/>
        </p:nvSpPr>
        <p:spPr>
          <a:xfrm>
            <a:off x="6282466" y="2695388"/>
            <a:ext cx="5322794" cy="3613337"/>
          </a:xfrm>
          <a:prstGeom prst="rect">
            <a:avLst/>
          </a:prstGeom>
        </p:spPr>
        <p:txBody>
          <a:bodyPr rtlCol="0">
            <a:normAutofit/>
          </a:bodyPr>
          <a:lstStyle/>
          <a:p>
            <a:pPr>
              <a:spcBef>
                <a:spcPts val="1000"/>
              </a:spcBef>
              <a:defRPr/>
            </a:pPr>
            <a:r>
              <a:rPr lang="nb-NO" sz="2000" b="1" kern="1200" dirty="0">
                <a:latin typeface="+mj-lt"/>
                <a:ea typeface="+mn-ea"/>
                <a:cs typeface="+mn-cs"/>
              </a:rPr>
              <a:t>Som samordner:</a:t>
            </a:r>
          </a:p>
          <a:p>
            <a:pPr marL="228600" indent="-228600">
              <a:spcBef>
                <a:spcPts val="1000"/>
              </a:spcBef>
              <a:buFont typeface="Arial" panose="020B0604020202020204" pitchFamily="34" charset="0"/>
              <a:buChar char="•"/>
              <a:defRPr/>
            </a:pPr>
            <a:r>
              <a:rPr lang="nb-NO" sz="2000" kern="1200" dirty="0">
                <a:latin typeface="+mj-lt"/>
                <a:ea typeface="+mn-ea"/>
                <a:cs typeface="+mn-cs"/>
              </a:rPr>
              <a:t>For mange og for tette tilsyn på noen kommuner. Usikkert om det skyldes justerte frister.</a:t>
            </a:r>
            <a:endParaRPr lang="nb-NO" sz="2000" kern="1200" dirty="0">
              <a:solidFill>
                <a:schemeClr val="accent5">
                  <a:lumMod val="40000"/>
                  <a:lumOff val="60000"/>
                </a:schemeClr>
              </a:solidFill>
              <a:latin typeface="+mj-lt"/>
              <a:ea typeface="+mn-ea"/>
              <a:cs typeface="+mn-cs"/>
            </a:endParaRPr>
          </a:p>
          <a:p>
            <a:pPr>
              <a:spcBef>
                <a:spcPts val="1000"/>
              </a:spcBef>
              <a:defRPr/>
            </a:pPr>
            <a:r>
              <a:rPr lang="nb-NO" sz="2000" b="1" kern="1200" dirty="0">
                <a:latin typeface="+mj-lt"/>
                <a:ea typeface="+mn-ea"/>
                <a:cs typeface="+mn-cs"/>
              </a:rPr>
              <a:t>Som tilsynsmyndighet:</a:t>
            </a:r>
          </a:p>
          <a:p>
            <a:pPr marL="228600" indent="-228600">
              <a:spcBef>
                <a:spcPts val="1000"/>
              </a:spcBef>
              <a:buFont typeface="Arial" panose="020B0604020202020204" pitchFamily="34" charset="0"/>
              <a:buChar char="•"/>
              <a:defRPr/>
            </a:pPr>
            <a:r>
              <a:rPr lang="nb-NO" sz="2000" dirty="0">
                <a:latin typeface="+mj-lt"/>
              </a:rPr>
              <a:t>Vi planlegger innen h</a:t>
            </a:r>
            <a:r>
              <a:rPr lang="nb-NO" sz="2000" kern="1200" dirty="0">
                <a:latin typeface="+mj-lt"/>
                <a:ea typeface="+mn-ea"/>
                <a:cs typeface="+mn-cs"/>
              </a:rPr>
              <a:t>ovedfristen, noen justeringer underveis, men uavhengig av de nye tilleggsfristene, se tabellen under</a:t>
            </a:r>
          </a:p>
          <a:p>
            <a:pPr marL="228600" indent="-228600">
              <a:spcBef>
                <a:spcPts val="1000"/>
              </a:spcBef>
              <a:buFont typeface="Arial" panose="020B0604020202020204" pitchFamily="34" charset="0"/>
              <a:buChar char="•"/>
              <a:defRPr/>
            </a:pPr>
            <a:endParaRPr lang="nb-NO" sz="2000" kern="1200" dirty="0">
              <a:latin typeface="+mj-lt"/>
              <a:ea typeface="+mn-ea"/>
              <a:cs typeface="+mn-cs"/>
            </a:endParaRPr>
          </a:p>
        </p:txBody>
      </p:sp>
      <p:pic>
        <p:nvPicPr>
          <p:cNvPr id="4" name="Bilde 3" descr="Et bilde som inneholder tekst, skjermbilde, Font, grafisk design&#10;&#10;Automatisk generert beskrivelse">
            <a:extLst>
              <a:ext uri="{FF2B5EF4-FFF2-40B4-BE49-F238E27FC236}">
                <a16:creationId xmlns:a16="http://schemas.microsoft.com/office/drawing/2014/main" id="{0D31404B-F4F7-7659-8533-E3A882EF7270}"/>
              </a:ext>
            </a:extLst>
          </p:cNvPr>
          <p:cNvPicPr>
            <a:picLocks noChangeAspect="1"/>
          </p:cNvPicPr>
          <p:nvPr/>
        </p:nvPicPr>
        <p:blipFill>
          <a:blip r:embed="rId3"/>
          <a:stretch>
            <a:fillRect/>
          </a:stretch>
        </p:blipFill>
        <p:spPr>
          <a:xfrm>
            <a:off x="-1" y="187757"/>
            <a:ext cx="6143963" cy="3394539"/>
          </a:xfrm>
          <a:prstGeom prst="rect">
            <a:avLst/>
          </a:prstGeom>
          <a:noFill/>
        </p:spPr>
      </p:pic>
      <p:sp>
        <p:nvSpPr>
          <p:cNvPr id="10" name="Title 3">
            <a:extLst>
              <a:ext uri="{FF2B5EF4-FFF2-40B4-BE49-F238E27FC236}">
                <a16:creationId xmlns:a16="http://schemas.microsoft.com/office/drawing/2014/main" id="{568FE13A-B6D4-C0CF-4981-DACA5FE3F34F}"/>
              </a:ext>
            </a:extLst>
          </p:cNvPr>
          <p:cNvSpPr>
            <a:spLocks noGrp="1"/>
          </p:cNvSpPr>
          <p:nvPr>
            <p:ph type="title"/>
          </p:nvPr>
        </p:nvSpPr>
        <p:spPr>
          <a:xfrm>
            <a:off x="6282466" y="1426144"/>
            <a:ext cx="5680038" cy="1077209"/>
          </a:xfrm>
        </p:spPr>
        <p:txBody>
          <a:bodyPr/>
          <a:lstStyle/>
          <a:p>
            <a:r>
              <a:rPr lang="nb-NO" sz="3600" b="1" kern="1200" dirty="0" err="1">
                <a:latin typeface="+mj-lt"/>
                <a:ea typeface="+mn-ea"/>
                <a:cs typeface="+mn-cs"/>
              </a:rPr>
              <a:t>SFOVs</a:t>
            </a:r>
            <a:r>
              <a:rPr lang="nb-NO" sz="3600" b="1" kern="1200" dirty="0">
                <a:latin typeface="+mj-lt"/>
                <a:ea typeface="+mn-ea"/>
                <a:cs typeface="+mn-cs"/>
              </a:rPr>
              <a:t> erfaringer</a:t>
            </a:r>
            <a:endParaRPr lang="en-US" dirty="0"/>
          </a:p>
        </p:txBody>
      </p:sp>
      <p:graphicFrame>
        <p:nvGraphicFramePr>
          <p:cNvPr id="2" name="Tabell 1">
            <a:extLst>
              <a:ext uri="{FF2B5EF4-FFF2-40B4-BE49-F238E27FC236}">
                <a16:creationId xmlns:a16="http://schemas.microsoft.com/office/drawing/2014/main" id="{59B025AC-8A36-714C-FEEB-0D9FE91A5E77}"/>
              </a:ext>
            </a:extLst>
          </p:cNvPr>
          <p:cNvGraphicFramePr>
            <a:graphicFrameLocks noGrp="1"/>
          </p:cNvGraphicFramePr>
          <p:nvPr>
            <p:extLst>
              <p:ext uri="{D42A27DB-BD31-4B8C-83A1-F6EECF244321}">
                <p14:modId xmlns:p14="http://schemas.microsoft.com/office/powerpoint/2010/main" val="4201558012"/>
              </p:ext>
            </p:extLst>
          </p:nvPr>
        </p:nvGraphicFramePr>
        <p:xfrm>
          <a:off x="6282466" y="5672477"/>
          <a:ext cx="5461185" cy="1012695"/>
        </p:xfrm>
        <a:graphic>
          <a:graphicData uri="http://schemas.openxmlformats.org/drawingml/2006/table">
            <a:tbl>
              <a:tblPr>
                <a:tableStyleId>{5C22544A-7EE6-4342-B048-85BDC9FD1C3A}</a:tableStyleId>
              </a:tblPr>
              <a:tblGrid>
                <a:gridCol w="1172295">
                  <a:extLst>
                    <a:ext uri="{9D8B030D-6E8A-4147-A177-3AD203B41FA5}">
                      <a16:colId xmlns:a16="http://schemas.microsoft.com/office/drawing/2014/main" val="2712061267"/>
                    </a:ext>
                  </a:extLst>
                </a:gridCol>
                <a:gridCol w="857778">
                  <a:extLst>
                    <a:ext uri="{9D8B030D-6E8A-4147-A177-3AD203B41FA5}">
                      <a16:colId xmlns:a16="http://schemas.microsoft.com/office/drawing/2014/main" val="4075235450"/>
                    </a:ext>
                  </a:extLst>
                </a:gridCol>
                <a:gridCol w="857778">
                  <a:extLst>
                    <a:ext uri="{9D8B030D-6E8A-4147-A177-3AD203B41FA5}">
                      <a16:colId xmlns:a16="http://schemas.microsoft.com/office/drawing/2014/main" val="2803454384"/>
                    </a:ext>
                  </a:extLst>
                </a:gridCol>
                <a:gridCol w="857778">
                  <a:extLst>
                    <a:ext uri="{9D8B030D-6E8A-4147-A177-3AD203B41FA5}">
                      <a16:colId xmlns:a16="http://schemas.microsoft.com/office/drawing/2014/main" val="3367241013"/>
                    </a:ext>
                  </a:extLst>
                </a:gridCol>
                <a:gridCol w="857778">
                  <a:extLst>
                    <a:ext uri="{9D8B030D-6E8A-4147-A177-3AD203B41FA5}">
                      <a16:colId xmlns:a16="http://schemas.microsoft.com/office/drawing/2014/main" val="2591969803"/>
                    </a:ext>
                  </a:extLst>
                </a:gridCol>
                <a:gridCol w="857778">
                  <a:extLst>
                    <a:ext uri="{9D8B030D-6E8A-4147-A177-3AD203B41FA5}">
                      <a16:colId xmlns:a16="http://schemas.microsoft.com/office/drawing/2014/main" val="322395244"/>
                    </a:ext>
                  </a:extLst>
                </a:gridCol>
              </a:tblGrid>
              <a:tr h="342443">
                <a:tc>
                  <a:txBody>
                    <a:bodyPr/>
                    <a:lstStyle/>
                    <a:p>
                      <a:pPr algn="l" fontAlgn="b"/>
                      <a:endParaRPr lang="nb-NO" sz="1400" b="1" i="1" u="none" strike="noStrike" dirty="0">
                        <a:solidFill>
                          <a:srgbClr val="000000"/>
                        </a:solidFill>
                        <a:effectLst/>
                        <a:latin typeface="Open Sans Light" panose="020B0306030504020204" pitchFamily="34" charset="0"/>
                      </a:endParaRPr>
                    </a:p>
                  </a:txBody>
                  <a:tcPr marL="9525" marR="9525" marT="9525" marB="0" anchor="b"/>
                </a:tc>
                <a:tc>
                  <a:txBody>
                    <a:bodyPr/>
                    <a:lstStyle/>
                    <a:p>
                      <a:pPr algn="r" fontAlgn="b"/>
                      <a:r>
                        <a:rPr lang="nb-NO" sz="1400" i="1" u="none" strike="noStrike" dirty="0">
                          <a:effectLst/>
                        </a:rPr>
                        <a:t>09.12.22</a:t>
                      </a:r>
                      <a:endParaRPr lang="nb-NO" sz="1400" b="1" i="1" u="none" strike="noStrike" dirty="0">
                        <a:solidFill>
                          <a:srgbClr val="000000"/>
                        </a:solidFill>
                        <a:effectLst/>
                        <a:latin typeface="Open Sans Light" panose="020B0306030504020204" pitchFamily="34" charset="0"/>
                      </a:endParaRPr>
                    </a:p>
                  </a:txBody>
                  <a:tcPr marL="9525" marR="9525" marT="9525" marB="0" anchor="b"/>
                </a:tc>
                <a:tc>
                  <a:txBody>
                    <a:bodyPr/>
                    <a:lstStyle/>
                    <a:p>
                      <a:pPr algn="r" fontAlgn="b"/>
                      <a:r>
                        <a:rPr lang="nb-NO" sz="1400" i="1" u="none" strike="noStrike" dirty="0">
                          <a:effectLst/>
                        </a:rPr>
                        <a:t>22.12.22</a:t>
                      </a:r>
                      <a:endParaRPr lang="nb-NO" sz="1400" b="1" i="1" u="none" strike="noStrike" dirty="0">
                        <a:solidFill>
                          <a:srgbClr val="000000"/>
                        </a:solidFill>
                        <a:effectLst/>
                        <a:latin typeface="Open Sans Light" panose="020B0306030504020204" pitchFamily="34" charset="0"/>
                      </a:endParaRPr>
                    </a:p>
                  </a:txBody>
                  <a:tcPr marL="9525" marR="9525" marT="9525" marB="0" anchor="b"/>
                </a:tc>
                <a:tc>
                  <a:txBody>
                    <a:bodyPr/>
                    <a:lstStyle/>
                    <a:p>
                      <a:pPr algn="r" fontAlgn="b"/>
                      <a:r>
                        <a:rPr lang="nb-NO" sz="1400" i="1" u="none" strike="noStrike" dirty="0">
                          <a:effectLst/>
                        </a:rPr>
                        <a:t>24.02.23</a:t>
                      </a:r>
                      <a:endParaRPr lang="nb-NO" sz="1400" b="1" i="1" u="none" strike="noStrike" dirty="0">
                        <a:solidFill>
                          <a:srgbClr val="000000"/>
                        </a:solidFill>
                        <a:effectLst/>
                        <a:latin typeface="Open Sans Light" panose="020B0306030504020204" pitchFamily="34" charset="0"/>
                      </a:endParaRPr>
                    </a:p>
                  </a:txBody>
                  <a:tcPr marL="9525" marR="9525" marT="9525" marB="0" anchor="b"/>
                </a:tc>
                <a:tc>
                  <a:txBody>
                    <a:bodyPr/>
                    <a:lstStyle/>
                    <a:p>
                      <a:pPr algn="r" fontAlgn="b"/>
                      <a:r>
                        <a:rPr lang="nb-NO" sz="1400" i="1" u="none" strike="noStrike" dirty="0">
                          <a:effectLst/>
                        </a:rPr>
                        <a:t>08.05.23</a:t>
                      </a:r>
                      <a:endParaRPr lang="nb-NO" sz="1400" b="1" i="1" u="none" strike="noStrike" dirty="0">
                        <a:solidFill>
                          <a:srgbClr val="000000"/>
                        </a:solidFill>
                        <a:effectLst/>
                        <a:latin typeface="Open Sans Light" panose="020B0306030504020204" pitchFamily="34" charset="0"/>
                      </a:endParaRPr>
                    </a:p>
                  </a:txBody>
                  <a:tcPr marL="9525" marR="9525" marT="9525" marB="0" anchor="b"/>
                </a:tc>
                <a:tc>
                  <a:txBody>
                    <a:bodyPr/>
                    <a:lstStyle/>
                    <a:p>
                      <a:pPr algn="r" fontAlgn="b"/>
                      <a:r>
                        <a:rPr lang="nb-NO" sz="1400" i="1" u="none" strike="noStrike" dirty="0">
                          <a:effectLst/>
                        </a:rPr>
                        <a:t>03.11.23</a:t>
                      </a:r>
                      <a:endParaRPr lang="nb-NO" sz="1400" b="1" i="1" u="none" strike="noStrike" dirty="0">
                        <a:solidFill>
                          <a:srgbClr val="000000"/>
                        </a:solidFill>
                        <a:effectLst/>
                        <a:latin typeface="Open Sans Light" panose="020B0306030504020204" pitchFamily="34" charset="0"/>
                      </a:endParaRPr>
                    </a:p>
                  </a:txBody>
                  <a:tcPr marL="9525" marR="9525" marT="9525" marB="0" anchor="b"/>
                </a:tc>
                <a:extLst>
                  <a:ext uri="{0D108BD9-81ED-4DB2-BD59-A6C34878D82A}">
                    <a16:rowId xmlns:a16="http://schemas.microsoft.com/office/drawing/2014/main" val="1075964954"/>
                  </a:ext>
                </a:extLst>
              </a:tr>
              <a:tr h="670252">
                <a:tc>
                  <a:txBody>
                    <a:bodyPr/>
                    <a:lstStyle/>
                    <a:p>
                      <a:pPr algn="l" fontAlgn="b"/>
                      <a:r>
                        <a:rPr lang="nb-NO" sz="2000" u="none" strike="noStrike" dirty="0">
                          <a:effectLst/>
                        </a:rPr>
                        <a:t>SFOV</a:t>
                      </a:r>
                      <a:endParaRPr lang="nb-NO" sz="2000" b="0" i="0" u="none" strike="noStrike" dirty="0">
                        <a:solidFill>
                          <a:srgbClr val="000000"/>
                        </a:solidFill>
                        <a:effectLst/>
                        <a:latin typeface="Open Sans Light" panose="020B0306030504020204" pitchFamily="34" charset="0"/>
                      </a:endParaRPr>
                    </a:p>
                  </a:txBody>
                  <a:tcPr marL="9525" marR="9525" marT="9525" marB="0" anchor="b"/>
                </a:tc>
                <a:tc>
                  <a:txBody>
                    <a:bodyPr/>
                    <a:lstStyle/>
                    <a:p>
                      <a:pPr algn="r" fontAlgn="b"/>
                      <a:r>
                        <a:rPr lang="nb-NO" sz="2000" u="none" strike="noStrike" dirty="0">
                          <a:effectLst/>
                        </a:rPr>
                        <a:t>104</a:t>
                      </a:r>
                      <a:endParaRPr lang="nb-NO" sz="2000" b="0" i="0" u="none" strike="noStrike" dirty="0">
                        <a:solidFill>
                          <a:srgbClr val="000000"/>
                        </a:solidFill>
                        <a:effectLst/>
                        <a:latin typeface="Open Sans Light" panose="020B0306030504020204" pitchFamily="34" charset="0"/>
                      </a:endParaRPr>
                    </a:p>
                  </a:txBody>
                  <a:tcPr marL="9525" marR="9525" marT="9525" marB="0" anchor="b"/>
                </a:tc>
                <a:tc>
                  <a:txBody>
                    <a:bodyPr/>
                    <a:lstStyle/>
                    <a:p>
                      <a:pPr algn="r" fontAlgn="b"/>
                      <a:r>
                        <a:rPr lang="nb-NO" sz="2000" u="none" strike="noStrike" dirty="0">
                          <a:effectLst/>
                        </a:rPr>
                        <a:t>137</a:t>
                      </a:r>
                      <a:endParaRPr lang="nb-NO" sz="2000" b="0" i="0" u="none" strike="noStrike" dirty="0">
                        <a:solidFill>
                          <a:srgbClr val="000000"/>
                        </a:solidFill>
                        <a:effectLst/>
                        <a:latin typeface="Open Sans Light" panose="020B0306030504020204" pitchFamily="34" charset="0"/>
                      </a:endParaRPr>
                    </a:p>
                  </a:txBody>
                  <a:tcPr marL="9525" marR="9525" marT="9525" marB="0" anchor="b"/>
                </a:tc>
                <a:tc>
                  <a:txBody>
                    <a:bodyPr/>
                    <a:lstStyle/>
                    <a:p>
                      <a:pPr algn="r" fontAlgn="b"/>
                      <a:r>
                        <a:rPr lang="nb-NO" sz="2000" u="none" strike="noStrike" dirty="0">
                          <a:effectLst/>
                        </a:rPr>
                        <a:t>140</a:t>
                      </a:r>
                      <a:endParaRPr lang="nb-NO" sz="2000" b="0" i="0" u="none" strike="noStrike" dirty="0">
                        <a:solidFill>
                          <a:srgbClr val="000000"/>
                        </a:solidFill>
                        <a:effectLst/>
                        <a:latin typeface="Open Sans Light" panose="020B0306030504020204" pitchFamily="34" charset="0"/>
                      </a:endParaRPr>
                    </a:p>
                  </a:txBody>
                  <a:tcPr marL="9525" marR="9525" marT="9525" marB="0" anchor="b"/>
                </a:tc>
                <a:tc>
                  <a:txBody>
                    <a:bodyPr/>
                    <a:lstStyle/>
                    <a:p>
                      <a:pPr algn="r" fontAlgn="b"/>
                      <a:r>
                        <a:rPr lang="nb-NO" sz="2000" u="none" strike="noStrike" dirty="0">
                          <a:effectLst/>
                        </a:rPr>
                        <a:t>145</a:t>
                      </a:r>
                      <a:endParaRPr lang="nb-NO" sz="2000" b="0" i="0" u="none" strike="noStrike" dirty="0">
                        <a:solidFill>
                          <a:srgbClr val="000000"/>
                        </a:solidFill>
                        <a:effectLst/>
                        <a:latin typeface="Open Sans Light" panose="020B0306030504020204" pitchFamily="34" charset="0"/>
                      </a:endParaRPr>
                    </a:p>
                  </a:txBody>
                  <a:tcPr marL="9525" marR="9525" marT="9525" marB="0" anchor="b"/>
                </a:tc>
                <a:tc>
                  <a:txBody>
                    <a:bodyPr/>
                    <a:lstStyle/>
                    <a:p>
                      <a:pPr algn="r" fontAlgn="b"/>
                      <a:r>
                        <a:rPr lang="nb-NO" sz="2000" u="none" strike="noStrike" dirty="0">
                          <a:effectLst/>
                        </a:rPr>
                        <a:t>140</a:t>
                      </a:r>
                      <a:endParaRPr lang="nb-NO" sz="2000" b="0" i="0" u="none" strike="noStrike" dirty="0">
                        <a:solidFill>
                          <a:srgbClr val="000000"/>
                        </a:solidFill>
                        <a:effectLst/>
                        <a:latin typeface="Open Sans Light" panose="020B0306030504020204" pitchFamily="34" charset="0"/>
                      </a:endParaRPr>
                    </a:p>
                  </a:txBody>
                  <a:tcPr marL="9525" marR="9525" marT="9525" marB="0" anchor="b"/>
                </a:tc>
                <a:extLst>
                  <a:ext uri="{0D108BD9-81ED-4DB2-BD59-A6C34878D82A}">
                    <a16:rowId xmlns:a16="http://schemas.microsoft.com/office/drawing/2014/main" val="3352328620"/>
                  </a:ext>
                </a:extLst>
              </a:tr>
            </a:tbl>
          </a:graphicData>
        </a:graphic>
      </p:graphicFrame>
      <p:sp>
        <p:nvSpPr>
          <p:cNvPr id="3" name="TekstSylinder 2">
            <a:extLst>
              <a:ext uri="{FF2B5EF4-FFF2-40B4-BE49-F238E27FC236}">
                <a16:creationId xmlns:a16="http://schemas.microsoft.com/office/drawing/2014/main" id="{A82A7E71-4CA8-BC4C-EF3F-35BB4C7FFC19}"/>
              </a:ext>
            </a:extLst>
          </p:cNvPr>
          <p:cNvSpPr txBox="1"/>
          <p:nvPr/>
        </p:nvSpPr>
        <p:spPr>
          <a:xfrm>
            <a:off x="5624009" y="6327353"/>
            <a:ext cx="570155" cy="369332"/>
          </a:xfrm>
          <a:prstGeom prst="rect">
            <a:avLst/>
          </a:prstGeom>
          <a:solidFill>
            <a:schemeClr val="bg1"/>
          </a:solidFill>
        </p:spPr>
        <p:txBody>
          <a:bodyPr wrap="square" rtlCol="0">
            <a:spAutoFit/>
          </a:bodyPr>
          <a:lstStyle/>
          <a:p>
            <a:endParaRPr lang="nb-NO" dirty="0"/>
          </a:p>
        </p:txBody>
      </p:sp>
    </p:spTree>
    <p:extLst>
      <p:ext uri="{BB962C8B-B14F-4D97-AF65-F5344CB8AC3E}">
        <p14:creationId xmlns:p14="http://schemas.microsoft.com/office/powerpoint/2010/main" val="2117069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lassholder for tekst 14">
            <a:extLst>
              <a:ext uri="{FF2B5EF4-FFF2-40B4-BE49-F238E27FC236}">
                <a16:creationId xmlns:a16="http://schemas.microsoft.com/office/drawing/2014/main" id="{7A5BB9BB-2E77-CE77-40A7-68FEB61202A4}"/>
              </a:ext>
            </a:extLst>
          </p:cNvPr>
          <p:cNvSpPr>
            <a:spLocks noGrp="1"/>
          </p:cNvSpPr>
          <p:nvPr>
            <p:ph type="body" sz="quarter" idx="12"/>
          </p:nvPr>
        </p:nvSpPr>
        <p:spPr>
          <a:xfrm>
            <a:off x="1518834" y="1859796"/>
            <a:ext cx="9141994" cy="3448373"/>
          </a:xfrm>
        </p:spPr>
        <p:txBody>
          <a:bodyPr/>
          <a:lstStyle/>
          <a:p>
            <a:r>
              <a:rPr lang="nb-NO" dirty="0"/>
              <a:t>Endringer og  forbedringer i tilsynskalenderen</a:t>
            </a:r>
          </a:p>
        </p:txBody>
      </p:sp>
    </p:spTree>
    <p:extLst>
      <p:ext uri="{BB962C8B-B14F-4D97-AF65-F5344CB8AC3E}">
        <p14:creationId xmlns:p14="http://schemas.microsoft.com/office/powerpoint/2010/main" val="3608496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23BD3289-CBFF-2247-7C7B-087C2877ECD2}"/>
              </a:ext>
            </a:extLst>
          </p:cNvPr>
          <p:cNvSpPr>
            <a:spLocks noGrp="1"/>
          </p:cNvSpPr>
          <p:nvPr>
            <p:ph type="title"/>
          </p:nvPr>
        </p:nvSpPr>
        <p:spPr/>
        <p:txBody>
          <a:bodyPr/>
          <a:lstStyle/>
          <a:p>
            <a:r>
              <a:rPr lang="nb-NO" dirty="0"/>
              <a:t>Mye skjer i november/ desember 2023</a:t>
            </a:r>
          </a:p>
        </p:txBody>
      </p:sp>
      <p:sp>
        <p:nvSpPr>
          <p:cNvPr id="4" name="Plassholder for tekst 3">
            <a:extLst>
              <a:ext uri="{FF2B5EF4-FFF2-40B4-BE49-F238E27FC236}">
                <a16:creationId xmlns:a16="http://schemas.microsoft.com/office/drawing/2014/main" id="{61E499CA-AB96-F8A3-430B-3A9A40DA739D}"/>
              </a:ext>
            </a:extLst>
          </p:cNvPr>
          <p:cNvSpPr>
            <a:spLocks noGrp="1"/>
          </p:cNvSpPr>
          <p:nvPr>
            <p:ph type="body" sz="quarter" idx="11"/>
          </p:nvPr>
        </p:nvSpPr>
        <p:spPr/>
        <p:txBody>
          <a:bodyPr/>
          <a:lstStyle/>
          <a:p>
            <a:r>
              <a:rPr lang="nb-NO" sz="2400" dirty="0"/>
              <a:t>Ekstra støtte fra KDD</a:t>
            </a:r>
          </a:p>
          <a:p>
            <a:endParaRPr lang="nb-NO" sz="2400" dirty="0"/>
          </a:p>
          <a:p>
            <a:r>
              <a:rPr lang="nb-NO" sz="2400" dirty="0"/>
              <a:t>Utviklingsarbeid har tatt seg opp, gjelder alle moduler</a:t>
            </a:r>
          </a:p>
          <a:p>
            <a:endParaRPr lang="nb-NO" sz="2400" dirty="0"/>
          </a:p>
          <a:p>
            <a:r>
              <a:rPr lang="nb-NO" sz="2400" dirty="0"/>
              <a:t>Endringene skal implementeres i november/desember</a:t>
            </a:r>
          </a:p>
          <a:p>
            <a:endParaRPr lang="nb-NO" sz="2400" dirty="0"/>
          </a:p>
          <a:p>
            <a:r>
              <a:rPr lang="nb-NO" sz="2400" dirty="0"/>
              <a:t>STAF tar sikte å lage en kort presentasjon av endringene</a:t>
            </a:r>
          </a:p>
          <a:p>
            <a:endParaRPr lang="nb-NO" sz="2400" dirty="0"/>
          </a:p>
          <a:p>
            <a:r>
              <a:rPr lang="nb-NO" sz="2400" dirty="0"/>
              <a:t>Vi går igjennom endringene på neste tilsynsforummøte</a:t>
            </a:r>
          </a:p>
        </p:txBody>
      </p:sp>
    </p:spTree>
    <p:extLst>
      <p:ext uri="{BB962C8B-B14F-4D97-AF65-F5344CB8AC3E}">
        <p14:creationId xmlns:p14="http://schemas.microsoft.com/office/powerpoint/2010/main" val="3920639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D546055-3027-6FF0-4C06-DEF75A7260A8}"/>
              </a:ext>
            </a:extLst>
          </p:cNvPr>
          <p:cNvSpPr>
            <a:spLocks noGrp="1"/>
          </p:cNvSpPr>
          <p:nvPr>
            <p:ph type="title"/>
          </p:nvPr>
        </p:nvSpPr>
        <p:spPr/>
        <p:txBody>
          <a:bodyPr/>
          <a:lstStyle/>
          <a:p>
            <a:pPr algn="ctr"/>
            <a:r>
              <a:rPr lang="nb-NO" dirty="0"/>
              <a:t>Hva vil endringene bety i sum?</a:t>
            </a:r>
          </a:p>
        </p:txBody>
      </p:sp>
      <p:sp>
        <p:nvSpPr>
          <p:cNvPr id="3" name="Plassholder for tekst 2">
            <a:extLst>
              <a:ext uri="{FF2B5EF4-FFF2-40B4-BE49-F238E27FC236}">
                <a16:creationId xmlns:a16="http://schemas.microsoft.com/office/drawing/2014/main" id="{83DC3053-1893-7175-DC66-E98B9B67569C}"/>
              </a:ext>
            </a:extLst>
          </p:cNvPr>
          <p:cNvSpPr>
            <a:spLocks noGrp="1"/>
          </p:cNvSpPr>
          <p:nvPr>
            <p:ph type="body" sz="quarter" idx="11"/>
          </p:nvPr>
        </p:nvSpPr>
        <p:spPr/>
        <p:txBody>
          <a:bodyPr/>
          <a:lstStyle/>
          <a:p>
            <a:pPr algn="ctr"/>
            <a:endParaRPr lang="nb-NO" sz="2800" dirty="0"/>
          </a:p>
          <a:p>
            <a:pPr algn="ctr"/>
            <a:r>
              <a:rPr lang="nb-NO" sz="2400" b="1" dirty="0"/>
              <a:t>Tilsynskalenderen blir så optimal som det er mulig å få til </a:t>
            </a:r>
          </a:p>
          <a:p>
            <a:pPr algn="ctr"/>
            <a:r>
              <a:rPr lang="nb-NO" sz="2400" b="1" dirty="0"/>
              <a:t>i forhold til ønsket utvikling. </a:t>
            </a:r>
          </a:p>
          <a:p>
            <a:pPr algn="ctr"/>
            <a:endParaRPr lang="nb-NO" sz="2400" b="1" dirty="0"/>
          </a:p>
          <a:p>
            <a:pPr algn="ctr"/>
            <a:r>
              <a:rPr lang="nb-NO" sz="2400" b="1" dirty="0"/>
              <a:t>Ikke lenger verktøyet, men bruken av kalenderen, som må bli bedre og ivareta de overordnete målene med samordningen av statlig tilsyn.</a:t>
            </a:r>
          </a:p>
        </p:txBody>
      </p:sp>
    </p:spTree>
    <p:extLst>
      <p:ext uri="{BB962C8B-B14F-4D97-AF65-F5344CB8AC3E}">
        <p14:creationId xmlns:p14="http://schemas.microsoft.com/office/powerpoint/2010/main" val="251447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2037106D-BD5B-3FA8-5867-000701CC86D4}"/>
              </a:ext>
            </a:extLst>
          </p:cNvPr>
          <p:cNvSpPr>
            <a:spLocks noGrp="1"/>
          </p:cNvSpPr>
          <p:nvPr>
            <p:ph type="body" sz="quarter" idx="12"/>
          </p:nvPr>
        </p:nvSpPr>
        <p:spPr/>
        <p:txBody>
          <a:bodyPr/>
          <a:lstStyle/>
          <a:p>
            <a:r>
              <a:rPr lang="nb-NO" dirty="0"/>
              <a:t>Noen ønsker for 2024</a:t>
            </a:r>
          </a:p>
        </p:txBody>
      </p:sp>
    </p:spTree>
    <p:extLst>
      <p:ext uri="{BB962C8B-B14F-4D97-AF65-F5344CB8AC3E}">
        <p14:creationId xmlns:p14="http://schemas.microsoft.com/office/powerpoint/2010/main" val="3970809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a:extLst>
              <a:ext uri="{FF2B5EF4-FFF2-40B4-BE49-F238E27FC236}">
                <a16:creationId xmlns:a16="http://schemas.microsoft.com/office/drawing/2014/main" id="{80CD0EC1-7E78-CF5F-86E4-EE32BEB8DA0A}"/>
              </a:ext>
            </a:extLst>
          </p:cNvPr>
          <p:cNvSpPr txBox="1"/>
          <p:nvPr/>
        </p:nvSpPr>
        <p:spPr>
          <a:xfrm rot="20126562">
            <a:off x="1454580" y="3331148"/>
            <a:ext cx="10594765" cy="1015663"/>
          </a:xfrm>
          <a:prstGeom prst="rect">
            <a:avLst/>
          </a:prstGeom>
          <a:noFill/>
        </p:spPr>
        <p:txBody>
          <a:bodyPr wrap="square" rtlCol="0">
            <a:spAutoFit/>
          </a:bodyPr>
          <a:lstStyle/>
          <a:p>
            <a:pPr algn="ctr"/>
            <a:r>
              <a:rPr lang="nb-NO" sz="6000" dirty="0">
                <a:solidFill>
                  <a:srgbClr val="FDDFE2"/>
                </a:solidFill>
                <a:latin typeface="Bernard MT Condensed" panose="02050806060905020404" pitchFamily="18" charset="0"/>
              </a:rPr>
              <a:t>Samme oppdrag som tidligere </a:t>
            </a:r>
          </a:p>
        </p:txBody>
      </p:sp>
      <p:sp>
        <p:nvSpPr>
          <p:cNvPr id="2" name="Plassholder for tekst 1">
            <a:extLst>
              <a:ext uri="{FF2B5EF4-FFF2-40B4-BE49-F238E27FC236}">
                <a16:creationId xmlns:a16="http://schemas.microsoft.com/office/drawing/2014/main" id="{35CBFC25-2EE5-F896-3527-B536AD8FB746}"/>
              </a:ext>
            </a:extLst>
          </p:cNvPr>
          <p:cNvSpPr>
            <a:spLocks noGrp="1"/>
          </p:cNvSpPr>
          <p:nvPr>
            <p:ph type="body" sz="quarter" idx="12"/>
          </p:nvPr>
        </p:nvSpPr>
        <p:spPr>
          <a:xfrm>
            <a:off x="6422314" y="2695388"/>
            <a:ext cx="4713991" cy="3613337"/>
          </a:xfrm>
        </p:spPr>
        <p:txBody>
          <a:bodyPr/>
          <a:lstStyle/>
          <a:p>
            <a:r>
              <a:rPr lang="nb-NO" i="0" dirty="0">
                <a:solidFill>
                  <a:srgbClr val="333333"/>
                </a:solidFill>
                <a:effectLst/>
                <a:latin typeface="Open Sans" panose="020B0606030504020204" pitchFamily="34" charset="0"/>
              </a:rPr>
              <a:t>Tilsyn skal være samordnet, målrettet og medvirke til læring og forbedring</a:t>
            </a:r>
          </a:p>
          <a:p>
            <a:endParaRPr lang="nb-NO" i="0" dirty="0">
              <a:solidFill>
                <a:srgbClr val="333333"/>
              </a:solidFill>
              <a:effectLst/>
              <a:latin typeface="Open Sans" panose="020B0606030504020204" pitchFamily="34" charset="0"/>
            </a:endParaRPr>
          </a:p>
          <a:p>
            <a:pPr marL="342900" indent="-342900" algn="l">
              <a:buFont typeface="Wingdings" panose="05000000000000000000" pitchFamily="2" charset="2"/>
              <a:buChar char="Ø"/>
            </a:pPr>
            <a:r>
              <a:rPr lang="nb-NO" b="0" i="0" dirty="0">
                <a:solidFill>
                  <a:srgbClr val="333333"/>
                </a:solidFill>
                <a:effectLst/>
                <a:latin typeface="Open Sans" panose="020B0606030504020204" pitchFamily="34" charset="0"/>
              </a:rPr>
              <a:t>Samlet tilsynsbelastning for den enkelte kommune. </a:t>
            </a:r>
          </a:p>
          <a:p>
            <a:pPr marL="342900" indent="-342900" algn="l">
              <a:buFont typeface="Wingdings" panose="05000000000000000000" pitchFamily="2" charset="2"/>
              <a:buChar char="Ø"/>
            </a:pPr>
            <a:endParaRPr lang="nb-NO" b="0" i="0" dirty="0">
              <a:solidFill>
                <a:srgbClr val="333333"/>
              </a:solidFill>
              <a:effectLst/>
              <a:latin typeface="Open Sans" panose="020B0606030504020204" pitchFamily="34" charset="0"/>
            </a:endParaRPr>
          </a:p>
          <a:p>
            <a:pPr marL="342900" indent="-342900" algn="l">
              <a:buFont typeface="Wingdings" panose="05000000000000000000" pitchFamily="2" charset="2"/>
              <a:buChar char="Ø"/>
            </a:pPr>
            <a:r>
              <a:rPr lang="nb-NO" b="0" i="0" dirty="0">
                <a:solidFill>
                  <a:srgbClr val="333333"/>
                </a:solidFill>
                <a:effectLst/>
                <a:latin typeface="Open Sans" panose="020B0606030504020204" pitchFamily="34" charset="0"/>
              </a:rPr>
              <a:t>Tilsyn som grunnlag for læring.</a:t>
            </a:r>
          </a:p>
          <a:p>
            <a:endParaRPr lang="nb-NO" b="1" dirty="0">
              <a:solidFill>
                <a:schemeClr val="accent5">
                  <a:lumMod val="60000"/>
                  <a:lumOff val="40000"/>
                </a:schemeClr>
              </a:solidFill>
            </a:endParaRPr>
          </a:p>
          <a:p>
            <a:r>
              <a:rPr lang="nb-NO" b="1" dirty="0">
                <a:solidFill>
                  <a:schemeClr val="accent5">
                    <a:lumMod val="60000"/>
                    <a:lumOff val="40000"/>
                  </a:schemeClr>
                </a:solidFill>
              </a:rPr>
              <a:t>Kilde: Tildelingsbrev</a:t>
            </a:r>
          </a:p>
          <a:p>
            <a:endParaRPr lang="nb-NO" dirty="0"/>
          </a:p>
        </p:txBody>
      </p:sp>
      <p:sp>
        <p:nvSpPr>
          <p:cNvPr id="4" name="Tittel 3">
            <a:extLst>
              <a:ext uri="{FF2B5EF4-FFF2-40B4-BE49-F238E27FC236}">
                <a16:creationId xmlns:a16="http://schemas.microsoft.com/office/drawing/2014/main" id="{FD0ACC4D-8735-F96F-053E-1135E1F1D1F3}"/>
              </a:ext>
            </a:extLst>
          </p:cNvPr>
          <p:cNvSpPr>
            <a:spLocks noGrp="1"/>
          </p:cNvSpPr>
          <p:nvPr>
            <p:ph type="title"/>
          </p:nvPr>
        </p:nvSpPr>
        <p:spPr>
          <a:xfrm>
            <a:off x="6551406" y="1426144"/>
            <a:ext cx="5425441" cy="1077209"/>
          </a:xfrm>
        </p:spPr>
        <p:txBody>
          <a:bodyPr/>
          <a:lstStyle/>
          <a:p>
            <a:r>
              <a:rPr lang="nb-NO" dirty="0"/>
              <a:t>   </a:t>
            </a:r>
            <a:br>
              <a:rPr lang="nb-NO" dirty="0"/>
            </a:br>
            <a:r>
              <a:rPr lang="nb-NO" dirty="0"/>
              <a:t>Føringer fra foreløpige styringsdokumenter                                                                 </a:t>
            </a:r>
            <a:br>
              <a:rPr lang="nb-NO" dirty="0"/>
            </a:br>
            <a:r>
              <a:rPr lang="nb-NO" dirty="0"/>
              <a:t>2024   </a:t>
            </a:r>
          </a:p>
        </p:txBody>
      </p:sp>
      <p:pic>
        <p:nvPicPr>
          <p:cNvPr id="6" name="Bilde 5">
            <a:extLst>
              <a:ext uri="{FF2B5EF4-FFF2-40B4-BE49-F238E27FC236}">
                <a16:creationId xmlns:a16="http://schemas.microsoft.com/office/drawing/2014/main" id="{7B802355-DE01-D94D-586B-4EF1F3420A11}"/>
              </a:ext>
            </a:extLst>
          </p:cNvPr>
          <p:cNvPicPr>
            <a:picLocks noChangeAspect="1"/>
          </p:cNvPicPr>
          <p:nvPr/>
        </p:nvPicPr>
        <p:blipFill rotWithShape="1">
          <a:blip r:embed="rId3"/>
          <a:srcRect l="2510" t="3067" r="2065" b="2815"/>
          <a:stretch/>
        </p:blipFill>
        <p:spPr>
          <a:xfrm>
            <a:off x="204394" y="103712"/>
            <a:ext cx="6217921" cy="3613337"/>
          </a:xfrm>
          <a:prstGeom prst="rect">
            <a:avLst/>
          </a:prstGeom>
        </p:spPr>
      </p:pic>
      <p:sp>
        <p:nvSpPr>
          <p:cNvPr id="7" name="TekstSylinder 6">
            <a:extLst>
              <a:ext uri="{FF2B5EF4-FFF2-40B4-BE49-F238E27FC236}">
                <a16:creationId xmlns:a16="http://schemas.microsoft.com/office/drawing/2014/main" id="{E586B82D-49BD-EF12-D136-FE8DC7070540}"/>
              </a:ext>
            </a:extLst>
          </p:cNvPr>
          <p:cNvSpPr txBox="1"/>
          <p:nvPr/>
        </p:nvSpPr>
        <p:spPr>
          <a:xfrm>
            <a:off x="365760" y="3905026"/>
            <a:ext cx="2552494" cy="646331"/>
          </a:xfrm>
          <a:prstGeom prst="rect">
            <a:avLst/>
          </a:prstGeom>
          <a:noFill/>
        </p:spPr>
        <p:txBody>
          <a:bodyPr wrap="none" rtlCol="0">
            <a:spAutoFit/>
          </a:bodyPr>
          <a:lstStyle/>
          <a:p>
            <a:r>
              <a:rPr lang="nb-NO" b="1" dirty="0">
                <a:solidFill>
                  <a:schemeClr val="accent5">
                    <a:lumMod val="60000"/>
                    <a:lumOff val="40000"/>
                  </a:schemeClr>
                </a:solidFill>
                <a:latin typeface="+mj-lt"/>
              </a:rPr>
              <a:t>Kilde: Hovedinstruksen</a:t>
            </a:r>
          </a:p>
          <a:p>
            <a:endParaRPr lang="nb-NO" dirty="0"/>
          </a:p>
        </p:txBody>
      </p:sp>
      <p:sp>
        <p:nvSpPr>
          <p:cNvPr id="5" name="TekstSylinder 4">
            <a:extLst>
              <a:ext uri="{FF2B5EF4-FFF2-40B4-BE49-F238E27FC236}">
                <a16:creationId xmlns:a16="http://schemas.microsoft.com/office/drawing/2014/main" id="{037D8BD2-A3DE-8F09-D443-C21FDB436A88}"/>
              </a:ext>
            </a:extLst>
          </p:cNvPr>
          <p:cNvSpPr txBox="1"/>
          <p:nvPr/>
        </p:nvSpPr>
        <p:spPr>
          <a:xfrm>
            <a:off x="236668" y="3709099"/>
            <a:ext cx="4443819" cy="276999"/>
          </a:xfrm>
          <a:prstGeom prst="rect">
            <a:avLst/>
          </a:prstGeom>
          <a:noFill/>
        </p:spPr>
        <p:txBody>
          <a:bodyPr wrap="square" rtlCol="0">
            <a:spAutoFit/>
          </a:bodyPr>
          <a:lstStyle/>
          <a:p>
            <a:r>
              <a:rPr lang="nb-NO" sz="1200" dirty="0">
                <a:solidFill>
                  <a:schemeClr val="bg2">
                    <a:lumMod val="50000"/>
                  </a:schemeClr>
                </a:solidFill>
              </a:rPr>
              <a:t>NB! I år er det SFOV som har lederfunksjonen</a:t>
            </a:r>
          </a:p>
        </p:txBody>
      </p:sp>
    </p:spTree>
    <p:extLst>
      <p:ext uri="{BB962C8B-B14F-4D97-AF65-F5344CB8AC3E}">
        <p14:creationId xmlns:p14="http://schemas.microsoft.com/office/powerpoint/2010/main" val="3125730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a:extLst>
              <a:ext uri="{FF2B5EF4-FFF2-40B4-BE49-F238E27FC236}">
                <a16:creationId xmlns:a16="http://schemas.microsoft.com/office/drawing/2014/main" id="{C5D3440E-6D56-FA9B-ADCF-29BCDBB7FA72}"/>
              </a:ext>
            </a:extLst>
          </p:cNvPr>
          <p:cNvPicPr>
            <a:picLocks noGrp="1" noChangeAspect="1"/>
          </p:cNvPicPr>
          <p:nvPr>
            <p:ph type="pic" sz="quarter" idx="13"/>
          </p:nvPr>
        </p:nvPicPr>
        <p:blipFill rotWithShape="1">
          <a:blip r:embed="rId3"/>
          <a:srcRect l="34367" t="39570" r="34942" b="17453"/>
          <a:stretch/>
        </p:blipFill>
        <p:spPr>
          <a:xfrm>
            <a:off x="1441524" y="0"/>
            <a:ext cx="8920015" cy="6807324"/>
          </a:xfrm>
          <a:noFill/>
        </p:spPr>
      </p:pic>
    </p:spTree>
    <p:extLst>
      <p:ext uri="{BB962C8B-B14F-4D97-AF65-F5344CB8AC3E}">
        <p14:creationId xmlns:p14="http://schemas.microsoft.com/office/powerpoint/2010/main" val="847663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6DC94555-218F-A973-9930-58AC86E9EAC1}"/>
              </a:ext>
            </a:extLst>
          </p:cNvPr>
          <p:cNvSpPr>
            <a:spLocks noGrp="1"/>
          </p:cNvSpPr>
          <p:nvPr>
            <p:ph type="title"/>
          </p:nvPr>
        </p:nvSpPr>
        <p:spPr/>
        <p:txBody>
          <a:bodyPr/>
          <a:lstStyle/>
          <a:p>
            <a:r>
              <a:rPr lang="nb-NO" dirty="0"/>
              <a:t>Forbedringspotensial</a:t>
            </a:r>
          </a:p>
        </p:txBody>
      </p:sp>
      <p:sp>
        <p:nvSpPr>
          <p:cNvPr id="7" name="Plassholder for tekst 6">
            <a:extLst>
              <a:ext uri="{FF2B5EF4-FFF2-40B4-BE49-F238E27FC236}">
                <a16:creationId xmlns:a16="http://schemas.microsoft.com/office/drawing/2014/main" id="{AC073A59-EAB4-B59E-AA0F-A8DD5D059222}"/>
              </a:ext>
            </a:extLst>
          </p:cNvPr>
          <p:cNvSpPr>
            <a:spLocks noGrp="1"/>
          </p:cNvSpPr>
          <p:nvPr>
            <p:ph type="body" sz="quarter" idx="11"/>
          </p:nvPr>
        </p:nvSpPr>
        <p:spPr/>
        <p:txBody>
          <a:bodyPr/>
          <a:lstStyle/>
          <a:p>
            <a:r>
              <a:rPr lang="nb-NO" sz="2200" dirty="0"/>
              <a:t>Vi går i riktig retning, samordningen har blitt mye bedre, men kan bli enda bedre både av hensyn til oppdraget, målgruppen og tilsynskalenderen, som samordningsverktøy.</a:t>
            </a:r>
          </a:p>
          <a:p>
            <a:endParaRPr lang="nb-NO" sz="2200" dirty="0"/>
          </a:p>
          <a:p>
            <a:r>
              <a:rPr lang="nb-NO" sz="2200" b="1" dirty="0"/>
              <a:t>Kun de små påminnelsene som skal til:</a:t>
            </a:r>
          </a:p>
          <a:p>
            <a:endParaRPr lang="nb-NO" dirty="0"/>
          </a:p>
        </p:txBody>
      </p:sp>
      <p:graphicFrame>
        <p:nvGraphicFramePr>
          <p:cNvPr id="8" name="Diagram 7">
            <a:extLst>
              <a:ext uri="{FF2B5EF4-FFF2-40B4-BE49-F238E27FC236}">
                <a16:creationId xmlns:a16="http://schemas.microsoft.com/office/drawing/2014/main" id="{43754645-09A1-AA40-8B11-233008B72A0E}"/>
              </a:ext>
            </a:extLst>
          </p:cNvPr>
          <p:cNvGraphicFramePr/>
          <p:nvPr>
            <p:extLst>
              <p:ext uri="{D42A27DB-BD31-4B8C-83A1-F6EECF244321}">
                <p14:modId xmlns:p14="http://schemas.microsoft.com/office/powerpoint/2010/main" val="3022786317"/>
              </p:ext>
            </p:extLst>
          </p:nvPr>
        </p:nvGraphicFramePr>
        <p:xfrm>
          <a:off x="1055686" y="4800538"/>
          <a:ext cx="10677055" cy="15087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7750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tekst 5">
            <a:extLst>
              <a:ext uri="{FF2B5EF4-FFF2-40B4-BE49-F238E27FC236}">
                <a16:creationId xmlns:a16="http://schemas.microsoft.com/office/drawing/2014/main" id="{0BD48F85-2910-81FF-6682-02053F1C9379}"/>
              </a:ext>
            </a:extLst>
          </p:cNvPr>
          <p:cNvSpPr>
            <a:spLocks noGrp="1"/>
          </p:cNvSpPr>
          <p:nvPr>
            <p:ph type="body" sz="quarter" idx="12"/>
          </p:nvPr>
        </p:nvSpPr>
        <p:spPr/>
        <p:txBody>
          <a:bodyPr/>
          <a:lstStyle/>
          <a:p>
            <a:r>
              <a:rPr lang="nb-NO" b="1" dirty="0"/>
              <a:t>Statsforvalterens tilsynsplaner for 2024</a:t>
            </a:r>
          </a:p>
        </p:txBody>
      </p:sp>
    </p:spTree>
    <p:extLst>
      <p:ext uri="{BB962C8B-B14F-4D97-AF65-F5344CB8AC3E}">
        <p14:creationId xmlns:p14="http://schemas.microsoft.com/office/powerpoint/2010/main" val="3751748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de 15">
            <a:extLst>
              <a:ext uri="{FF2B5EF4-FFF2-40B4-BE49-F238E27FC236}">
                <a16:creationId xmlns:a16="http://schemas.microsoft.com/office/drawing/2014/main" id="{54359704-0133-83CF-EF58-9883293B3EDB}"/>
              </a:ext>
            </a:extLst>
          </p:cNvPr>
          <p:cNvPicPr>
            <a:picLocks noChangeAspect="1"/>
          </p:cNvPicPr>
          <p:nvPr/>
        </p:nvPicPr>
        <p:blipFill rotWithShape="1">
          <a:blip r:embed="rId3"/>
          <a:srcRect l="5404" r="4137"/>
          <a:stretch/>
        </p:blipFill>
        <p:spPr>
          <a:xfrm>
            <a:off x="8115300" y="2479552"/>
            <a:ext cx="4076700" cy="4101737"/>
          </a:xfrm>
          <a:prstGeom prst="rect">
            <a:avLst/>
          </a:prstGeom>
        </p:spPr>
      </p:pic>
      <p:pic>
        <p:nvPicPr>
          <p:cNvPr id="13" name="Bilde 12">
            <a:extLst>
              <a:ext uri="{FF2B5EF4-FFF2-40B4-BE49-F238E27FC236}">
                <a16:creationId xmlns:a16="http://schemas.microsoft.com/office/drawing/2014/main" id="{257A6E6F-0343-B1B1-6175-3440C2606B96}"/>
              </a:ext>
            </a:extLst>
          </p:cNvPr>
          <p:cNvPicPr>
            <a:picLocks noChangeAspect="1"/>
          </p:cNvPicPr>
          <p:nvPr/>
        </p:nvPicPr>
        <p:blipFill rotWithShape="1">
          <a:blip r:embed="rId4"/>
          <a:srcRect l="3097" r="806"/>
          <a:stretch/>
        </p:blipFill>
        <p:spPr>
          <a:xfrm>
            <a:off x="4102951" y="2647347"/>
            <a:ext cx="3986097" cy="3933942"/>
          </a:xfrm>
          <a:prstGeom prst="rect">
            <a:avLst/>
          </a:prstGeom>
        </p:spPr>
      </p:pic>
      <p:sp>
        <p:nvSpPr>
          <p:cNvPr id="25" name="Plassholder for tekst 24">
            <a:extLst>
              <a:ext uri="{FF2B5EF4-FFF2-40B4-BE49-F238E27FC236}">
                <a16:creationId xmlns:a16="http://schemas.microsoft.com/office/drawing/2014/main" id="{6DB132D8-62BD-D5FC-A9E1-740E8DB4A653}"/>
              </a:ext>
            </a:extLst>
          </p:cNvPr>
          <p:cNvSpPr>
            <a:spLocks/>
          </p:cNvSpPr>
          <p:nvPr/>
        </p:nvSpPr>
        <p:spPr>
          <a:xfrm>
            <a:off x="647985" y="6705599"/>
            <a:ext cx="8358556" cy="135139"/>
          </a:xfrm>
          <a:prstGeom prst="rect">
            <a:avLst/>
          </a:prstGeom>
        </p:spPr>
        <p:txBody>
          <a:bodyPr>
            <a:normAutofit fontScale="25000" lnSpcReduction="20000"/>
          </a:bodyPr>
          <a:lstStyle/>
          <a:p>
            <a:endParaRPr lang="nb-NO"/>
          </a:p>
        </p:txBody>
      </p:sp>
      <p:pic>
        <p:nvPicPr>
          <p:cNvPr id="10" name="Bilde 9">
            <a:extLst>
              <a:ext uri="{FF2B5EF4-FFF2-40B4-BE49-F238E27FC236}">
                <a16:creationId xmlns:a16="http://schemas.microsoft.com/office/drawing/2014/main" id="{E66A7F7D-8798-B58B-F274-B2516617B5BE}"/>
              </a:ext>
            </a:extLst>
          </p:cNvPr>
          <p:cNvPicPr>
            <a:picLocks noChangeAspect="1"/>
          </p:cNvPicPr>
          <p:nvPr/>
        </p:nvPicPr>
        <p:blipFill rotWithShape="1">
          <a:blip r:embed="rId5"/>
          <a:srcRect l="4367" t="1109" b="1382"/>
          <a:stretch/>
        </p:blipFill>
        <p:spPr>
          <a:xfrm>
            <a:off x="41360" y="2480232"/>
            <a:ext cx="4087697" cy="3978651"/>
          </a:xfrm>
          <a:prstGeom prst="rect">
            <a:avLst/>
          </a:prstGeom>
        </p:spPr>
      </p:pic>
      <p:sp>
        <p:nvSpPr>
          <p:cNvPr id="11" name="TekstSylinder 10">
            <a:extLst>
              <a:ext uri="{FF2B5EF4-FFF2-40B4-BE49-F238E27FC236}">
                <a16:creationId xmlns:a16="http://schemas.microsoft.com/office/drawing/2014/main" id="{650AF0A7-1086-3313-1C72-695E81762CC1}"/>
              </a:ext>
            </a:extLst>
          </p:cNvPr>
          <p:cNvSpPr txBox="1"/>
          <p:nvPr/>
        </p:nvSpPr>
        <p:spPr>
          <a:xfrm>
            <a:off x="1878689" y="2482747"/>
            <a:ext cx="723275" cy="374846"/>
          </a:xfrm>
          <a:prstGeom prst="rect">
            <a:avLst/>
          </a:prstGeom>
          <a:noFill/>
        </p:spPr>
        <p:txBody>
          <a:bodyPr wrap="none" rtlCol="0">
            <a:spAutoFit/>
          </a:bodyPr>
          <a:lstStyle/>
          <a:p>
            <a:pPr defTabSz="932688">
              <a:spcAft>
                <a:spcPts val="600"/>
              </a:spcAft>
            </a:pPr>
            <a:r>
              <a:rPr lang="nb-NO" sz="1836" kern="1200" dirty="0">
                <a:solidFill>
                  <a:schemeClr val="tx1"/>
                </a:solidFill>
                <a:latin typeface="+mn-lt"/>
                <a:ea typeface="+mn-ea"/>
                <a:cs typeface="+mn-cs"/>
              </a:rPr>
              <a:t>2020</a:t>
            </a:r>
            <a:endParaRPr lang="nb-NO" dirty="0"/>
          </a:p>
        </p:txBody>
      </p:sp>
      <p:sp>
        <p:nvSpPr>
          <p:cNvPr id="14" name="TekstSylinder 13">
            <a:extLst>
              <a:ext uri="{FF2B5EF4-FFF2-40B4-BE49-F238E27FC236}">
                <a16:creationId xmlns:a16="http://schemas.microsoft.com/office/drawing/2014/main" id="{BF7065D6-DD22-9832-6019-D0137C693784}"/>
              </a:ext>
            </a:extLst>
          </p:cNvPr>
          <p:cNvSpPr txBox="1"/>
          <p:nvPr/>
        </p:nvSpPr>
        <p:spPr>
          <a:xfrm>
            <a:off x="6095999" y="2524941"/>
            <a:ext cx="728278" cy="378599"/>
          </a:xfrm>
          <a:prstGeom prst="rect">
            <a:avLst/>
          </a:prstGeom>
          <a:noFill/>
        </p:spPr>
        <p:txBody>
          <a:bodyPr wrap="none" rtlCol="0">
            <a:spAutoFit/>
          </a:bodyPr>
          <a:lstStyle/>
          <a:p>
            <a:pPr defTabSz="932688">
              <a:spcAft>
                <a:spcPts val="600"/>
              </a:spcAft>
            </a:pPr>
            <a:r>
              <a:rPr lang="nb-NO" sz="1836" kern="1200" dirty="0">
                <a:solidFill>
                  <a:schemeClr val="tx1"/>
                </a:solidFill>
                <a:latin typeface="+mn-lt"/>
                <a:ea typeface="+mn-ea"/>
                <a:cs typeface="+mn-cs"/>
              </a:rPr>
              <a:t>2021</a:t>
            </a:r>
            <a:endParaRPr lang="nb-NO" dirty="0"/>
          </a:p>
        </p:txBody>
      </p:sp>
      <p:sp>
        <p:nvSpPr>
          <p:cNvPr id="17" name="TekstSylinder 16">
            <a:extLst>
              <a:ext uri="{FF2B5EF4-FFF2-40B4-BE49-F238E27FC236}">
                <a16:creationId xmlns:a16="http://schemas.microsoft.com/office/drawing/2014/main" id="{2BB38675-7002-1E8E-5DC1-3A0F256C955F}"/>
              </a:ext>
            </a:extLst>
          </p:cNvPr>
          <p:cNvSpPr txBox="1"/>
          <p:nvPr/>
        </p:nvSpPr>
        <p:spPr>
          <a:xfrm>
            <a:off x="10153650" y="2480870"/>
            <a:ext cx="728278" cy="378599"/>
          </a:xfrm>
          <a:prstGeom prst="rect">
            <a:avLst/>
          </a:prstGeom>
          <a:noFill/>
        </p:spPr>
        <p:txBody>
          <a:bodyPr wrap="none" rtlCol="0">
            <a:spAutoFit/>
          </a:bodyPr>
          <a:lstStyle/>
          <a:p>
            <a:pPr defTabSz="932688">
              <a:spcAft>
                <a:spcPts val="600"/>
              </a:spcAft>
            </a:pPr>
            <a:r>
              <a:rPr lang="nb-NO" sz="1836" kern="1200" dirty="0">
                <a:solidFill>
                  <a:schemeClr val="tx1"/>
                </a:solidFill>
                <a:latin typeface="+mn-lt"/>
                <a:ea typeface="+mn-ea"/>
                <a:cs typeface="+mn-cs"/>
              </a:rPr>
              <a:t>2022</a:t>
            </a:r>
            <a:endParaRPr lang="nb-NO" dirty="0"/>
          </a:p>
        </p:txBody>
      </p:sp>
      <p:sp>
        <p:nvSpPr>
          <p:cNvPr id="28" name="TekstSylinder 27">
            <a:extLst>
              <a:ext uri="{FF2B5EF4-FFF2-40B4-BE49-F238E27FC236}">
                <a16:creationId xmlns:a16="http://schemas.microsoft.com/office/drawing/2014/main" id="{98F6776E-1A7D-10A9-ECD2-1608D1CA3547}"/>
              </a:ext>
            </a:extLst>
          </p:cNvPr>
          <p:cNvSpPr txBox="1"/>
          <p:nvPr/>
        </p:nvSpPr>
        <p:spPr>
          <a:xfrm>
            <a:off x="1909215" y="1739630"/>
            <a:ext cx="9053825" cy="492443"/>
          </a:xfrm>
          <a:prstGeom prst="rect">
            <a:avLst/>
          </a:prstGeom>
          <a:noFill/>
        </p:spPr>
        <p:txBody>
          <a:bodyPr wrap="none" rtlCol="0">
            <a:spAutoFit/>
          </a:bodyPr>
          <a:lstStyle/>
          <a:p>
            <a:r>
              <a:rPr lang="nb-NO" sz="2600" dirty="0"/>
              <a:t>Utvikling i netto driftsresultat i % av brutto driftsinntekter</a:t>
            </a:r>
          </a:p>
        </p:txBody>
      </p:sp>
      <p:sp>
        <p:nvSpPr>
          <p:cNvPr id="35" name="TekstSylinder 34">
            <a:extLst>
              <a:ext uri="{FF2B5EF4-FFF2-40B4-BE49-F238E27FC236}">
                <a16:creationId xmlns:a16="http://schemas.microsoft.com/office/drawing/2014/main" id="{326B3CC4-E2F6-3686-895F-DC49A81D2676}"/>
              </a:ext>
            </a:extLst>
          </p:cNvPr>
          <p:cNvSpPr txBox="1"/>
          <p:nvPr/>
        </p:nvSpPr>
        <p:spPr>
          <a:xfrm>
            <a:off x="1805725" y="527719"/>
            <a:ext cx="9463488" cy="553998"/>
          </a:xfrm>
          <a:prstGeom prst="rect">
            <a:avLst/>
          </a:prstGeom>
          <a:noFill/>
        </p:spPr>
        <p:txBody>
          <a:bodyPr wrap="none" rtlCol="0">
            <a:spAutoFit/>
          </a:bodyPr>
          <a:lstStyle/>
          <a:p>
            <a:r>
              <a:rPr lang="nb-NO" sz="3000" b="1" dirty="0"/>
              <a:t>Kommuneøkonomien er styrende for tjenestene</a:t>
            </a:r>
          </a:p>
        </p:txBody>
      </p:sp>
      <p:sp>
        <p:nvSpPr>
          <p:cNvPr id="5" name="TekstSylinder 4">
            <a:extLst>
              <a:ext uri="{FF2B5EF4-FFF2-40B4-BE49-F238E27FC236}">
                <a16:creationId xmlns:a16="http://schemas.microsoft.com/office/drawing/2014/main" id="{C28EB71C-92C6-A3CE-0F33-5991A7A9A17A}"/>
              </a:ext>
            </a:extLst>
          </p:cNvPr>
          <p:cNvSpPr txBox="1"/>
          <p:nvPr/>
        </p:nvSpPr>
        <p:spPr>
          <a:xfrm>
            <a:off x="312420" y="6667504"/>
            <a:ext cx="457200" cy="173234"/>
          </a:xfrm>
          <a:prstGeom prst="rect">
            <a:avLst/>
          </a:prstGeom>
          <a:solidFill>
            <a:srgbClr val="002060"/>
          </a:solidFill>
        </p:spPr>
        <p:txBody>
          <a:bodyPr wrap="square" rtlCol="0">
            <a:spAutoFit/>
          </a:bodyPr>
          <a:lstStyle/>
          <a:p>
            <a:endParaRPr lang="nb-NO" dirty="0"/>
          </a:p>
        </p:txBody>
      </p:sp>
    </p:spTree>
    <p:extLst>
      <p:ext uri="{BB962C8B-B14F-4D97-AF65-F5344CB8AC3E}">
        <p14:creationId xmlns:p14="http://schemas.microsoft.com/office/powerpoint/2010/main" val="535785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891366C8-B14F-CDD9-CFAA-3C78F6488312}"/>
              </a:ext>
            </a:extLst>
          </p:cNvPr>
          <p:cNvPicPr>
            <a:picLocks noChangeAspect="1"/>
          </p:cNvPicPr>
          <p:nvPr/>
        </p:nvPicPr>
        <p:blipFill rotWithShape="1">
          <a:blip r:embed="rId3"/>
          <a:srcRect l="4004"/>
          <a:stretch/>
        </p:blipFill>
        <p:spPr>
          <a:xfrm>
            <a:off x="60525" y="2721021"/>
            <a:ext cx="4049769" cy="3868195"/>
          </a:xfrm>
          <a:prstGeom prst="rect">
            <a:avLst/>
          </a:prstGeom>
        </p:spPr>
      </p:pic>
      <p:pic>
        <p:nvPicPr>
          <p:cNvPr id="7" name="Bilde 6">
            <a:extLst>
              <a:ext uri="{FF2B5EF4-FFF2-40B4-BE49-F238E27FC236}">
                <a16:creationId xmlns:a16="http://schemas.microsoft.com/office/drawing/2014/main" id="{9890BB32-8BB4-96AD-4B59-BAB1BAF17256}"/>
              </a:ext>
            </a:extLst>
          </p:cNvPr>
          <p:cNvPicPr>
            <a:picLocks noChangeAspect="1"/>
          </p:cNvPicPr>
          <p:nvPr/>
        </p:nvPicPr>
        <p:blipFill rotWithShape="1">
          <a:blip r:embed="rId4"/>
          <a:srcRect l="6080" r="834"/>
          <a:stretch/>
        </p:blipFill>
        <p:spPr>
          <a:xfrm>
            <a:off x="8142110" y="2676596"/>
            <a:ext cx="4049890" cy="3927849"/>
          </a:xfrm>
          <a:prstGeom prst="rect">
            <a:avLst/>
          </a:prstGeom>
        </p:spPr>
      </p:pic>
      <p:sp>
        <p:nvSpPr>
          <p:cNvPr id="8" name="TekstSylinder 7">
            <a:extLst>
              <a:ext uri="{FF2B5EF4-FFF2-40B4-BE49-F238E27FC236}">
                <a16:creationId xmlns:a16="http://schemas.microsoft.com/office/drawing/2014/main" id="{0C88C598-410D-4051-5CA9-C1601B2E1A2C}"/>
              </a:ext>
            </a:extLst>
          </p:cNvPr>
          <p:cNvSpPr txBox="1"/>
          <p:nvPr/>
        </p:nvSpPr>
        <p:spPr>
          <a:xfrm>
            <a:off x="2141220" y="2392680"/>
            <a:ext cx="710451" cy="369332"/>
          </a:xfrm>
          <a:prstGeom prst="rect">
            <a:avLst/>
          </a:prstGeom>
          <a:noFill/>
        </p:spPr>
        <p:txBody>
          <a:bodyPr wrap="none" rtlCol="0">
            <a:spAutoFit/>
          </a:bodyPr>
          <a:lstStyle/>
          <a:p>
            <a:r>
              <a:rPr lang="nb-NO" dirty="0"/>
              <a:t>2020</a:t>
            </a:r>
          </a:p>
        </p:txBody>
      </p:sp>
      <p:sp>
        <p:nvSpPr>
          <p:cNvPr id="10" name="TekstSylinder 9">
            <a:extLst>
              <a:ext uri="{FF2B5EF4-FFF2-40B4-BE49-F238E27FC236}">
                <a16:creationId xmlns:a16="http://schemas.microsoft.com/office/drawing/2014/main" id="{120464D7-DA61-625B-8807-12BE27C25746}"/>
              </a:ext>
            </a:extLst>
          </p:cNvPr>
          <p:cNvSpPr txBox="1"/>
          <p:nvPr/>
        </p:nvSpPr>
        <p:spPr>
          <a:xfrm>
            <a:off x="10046970" y="2356366"/>
            <a:ext cx="710451" cy="369332"/>
          </a:xfrm>
          <a:prstGeom prst="rect">
            <a:avLst/>
          </a:prstGeom>
          <a:noFill/>
        </p:spPr>
        <p:txBody>
          <a:bodyPr wrap="none" rtlCol="0">
            <a:spAutoFit/>
          </a:bodyPr>
          <a:lstStyle/>
          <a:p>
            <a:r>
              <a:rPr lang="nb-NO" dirty="0"/>
              <a:t>2022</a:t>
            </a:r>
          </a:p>
        </p:txBody>
      </p:sp>
      <p:sp>
        <p:nvSpPr>
          <p:cNvPr id="11" name="TekstSylinder 10">
            <a:extLst>
              <a:ext uri="{FF2B5EF4-FFF2-40B4-BE49-F238E27FC236}">
                <a16:creationId xmlns:a16="http://schemas.microsoft.com/office/drawing/2014/main" id="{02852932-44BB-A1A4-962B-F408D9F22600}"/>
              </a:ext>
            </a:extLst>
          </p:cNvPr>
          <p:cNvSpPr txBox="1"/>
          <p:nvPr/>
        </p:nvSpPr>
        <p:spPr>
          <a:xfrm>
            <a:off x="1909215" y="1739630"/>
            <a:ext cx="7207422" cy="492443"/>
          </a:xfrm>
          <a:prstGeom prst="rect">
            <a:avLst/>
          </a:prstGeom>
          <a:noFill/>
        </p:spPr>
        <p:txBody>
          <a:bodyPr wrap="none" rtlCol="0">
            <a:spAutoFit/>
          </a:bodyPr>
          <a:lstStyle/>
          <a:p>
            <a:r>
              <a:rPr lang="nb-NO" sz="2600" dirty="0"/>
              <a:t>Disposisjonsfond i % av brutto driftsinntekter</a:t>
            </a:r>
          </a:p>
        </p:txBody>
      </p:sp>
      <p:pic>
        <p:nvPicPr>
          <p:cNvPr id="5" name="Bilde 4">
            <a:extLst>
              <a:ext uri="{FF2B5EF4-FFF2-40B4-BE49-F238E27FC236}">
                <a16:creationId xmlns:a16="http://schemas.microsoft.com/office/drawing/2014/main" id="{63B81A9D-3DED-6C07-56C8-856A9AC045C3}"/>
              </a:ext>
            </a:extLst>
          </p:cNvPr>
          <p:cNvPicPr>
            <a:picLocks noChangeAspect="1"/>
          </p:cNvPicPr>
          <p:nvPr/>
        </p:nvPicPr>
        <p:blipFill rotWithShape="1">
          <a:blip r:embed="rId5"/>
          <a:srcRect l="2658" r="1728"/>
          <a:stretch/>
        </p:blipFill>
        <p:spPr>
          <a:xfrm>
            <a:off x="4023360" y="2505702"/>
            <a:ext cx="4127787" cy="4041881"/>
          </a:xfrm>
          <a:prstGeom prst="rect">
            <a:avLst/>
          </a:prstGeom>
        </p:spPr>
      </p:pic>
      <p:sp>
        <p:nvSpPr>
          <p:cNvPr id="9" name="TekstSylinder 8">
            <a:extLst>
              <a:ext uri="{FF2B5EF4-FFF2-40B4-BE49-F238E27FC236}">
                <a16:creationId xmlns:a16="http://schemas.microsoft.com/office/drawing/2014/main" id="{B9D9E717-B0D2-1B9E-98D8-07F6FB18B81B}"/>
              </a:ext>
            </a:extLst>
          </p:cNvPr>
          <p:cNvSpPr txBox="1"/>
          <p:nvPr/>
        </p:nvSpPr>
        <p:spPr>
          <a:xfrm>
            <a:off x="6094095" y="2385741"/>
            <a:ext cx="710451" cy="369332"/>
          </a:xfrm>
          <a:prstGeom prst="rect">
            <a:avLst/>
          </a:prstGeom>
          <a:noFill/>
        </p:spPr>
        <p:txBody>
          <a:bodyPr wrap="none" rtlCol="0">
            <a:spAutoFit/>
          </a:bodyPr>
          <a:lstStyle/>
          <a:p>
            <a:r>
              <a:rPr lang="nb-NO" dirty="0"/>
              <a:t>2021</a:t>
            </a:r>
          </a:p>
        </p:txBody>
      </p:sp>
      <p:sp>
        <p:nvSpPr>
          <p:cNvPr id="2" name="TekstSylinder 1">
            <a:extLst>
              <a:ext uri="{FF2B5EF4-FFF2-40B4-BE49-F238E27FC236}">
                <a16:creationId xmlns:a16="http://schemas.microsoft.com/office/drawing/2014/main" id="{650886FF-E216-A915-B4B1-5D543A65ED8F}"/>
              </a:ext>
            </a:extLst>
          </p:cNvPr>
          <p:cNvSpPr txBox="1"/>
          <p:nvPr/>
        </p:nvSpPr>
        <p:spPr>
          <a:xfrm>
            <a:off x="312420" y="6667504"/>
            <a:ext cx="457200" cy="173234"/>
          </a:xfrm>
          <a:prstGeom prst="rect">
            <a:avLst/>
          </a:prstGeom>
          <a:solidFill>
            <a:srgbClr val="002060"/>
          </a:solidFill>
        </p:spPr>
        <p:txBody>
          <a:bodyPr wrap="square" rtlCol="0">
            <a:spAutoFit/>
          </a:bodyPr>
          <a:lstStyle/>
          <a:p>
            <a:endParaRPr lang="nb-NO" dirty="0"/>
          </a:p>
        </p:txBody>
      </p:sp>
    </p:spTree>
    <p:extLst>
      <p:ext uri="{BB962C8B-B14F-4D97-AF65-F5344CB8AC3E}">
        <p14:creationId xmlns:p14="http://schemas.microsoft.com/office/powerpoint/2010/main" val="2470107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75E9EA7D-1A31-DAA8-F5B1-4A293EDB11F7}"/>
              </a:ext>
            </a:extLst>
          </p:cNvPr>
          <p:cNvSpPr>
            <a:spLocks noGrp="1"/>
          </p:cNvSpPr>
          <p:nvPr>
            <p:ph type="body" sz="quarter" idx="12"/>
          </p:nvPr>
        </p:nvSpPr>
        <p:spPr/>
        <p:txBody>
          <a:bodyPr/>
          <a:lstStyle/>
          <a:p>
            <a:r>
              <a:rPr lang="nb-NO" dirty="0" err="1"/>
              <a:t>SFOVs</a:t>
            </a:r>
            <a:r>
              <a:rPr lang="nb-NO" dirty="0"/>
              <a:t> tilsynsplaner for 2024</a:t>
            </a:r>
          </a:p>
        </p:txBody>
      </p:sp>
    </p:spTree>
    <p:extLst>
      <p:ext uri="{BB962C8B-B14F-4D97-AF65-F5344CB8AC3E}">
        <p14:creationId xmlns:p14="http://schemas.microsoft.com/office/powerpoint/2010/main" val="20174314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50A22AC5-1A4D-F5A2-3472-BEB50BAFAF13}"/>
              </a:ext>
            </a:extLst>
          </p:cNvPr>
          <p:cNvSpPr>
            <a:spLocks noGrp="1"/>
          </p:cNvSpPr>
          <p:nvPr>
            <p:ph type="title"/>
          </p:nvPr>
        </p:nvSpPr>
        <p:spPr/>
        <p:txBody>
          <a:bodyPr/>
          <a:lstStyle/>
          <a:p>
            <a:r>
              <a:rPr lang="nb-NO" sz="3600" dirty="0"/>
              <a:t>Kommunal beredskapsplikt og helseberedskap </a:t>
            </a:r>
            <a:endParaRPr lang="nb-NO" dirty="0"/>
          </a:p>
        </p:txBody>
      </p:sp>
      <p:pic>
        <p:nvPicPr>
          <p:cNvPr id="6" name="Bilde 5">
            <a:extLst>
              <a:ext uri="{FF2B5EF4-FFF2-40B4-BE49-F238E27FC236}">
                <a16:creationId xmlns:a16="http://schemas.microsoft.com/office/drawing/2014/main" id="{3B19780F-AAF0-401C-161D-9CCEB6567C91}"/>
              </a:ext>
            </a:extLst>
          </p:cNvPr>
          <p:cNvPicPr>
            <a:picLocks noChangeAspect="1"/>
          </p:cNvPicPr>
          <p:nvPr/>
        </p:nvPicPr>
        <p:blipFill rotWithShape="1">
          <a:blip r:embed="rId3"/>
          <a:srcRect l="21998" r="2450"/>
          <a:stretch/>
        </p:blipFill>
        <p:spPr>
          <a:xfrm>
            <a:off x="1055687" y="2078355"/>
            <a:ext cx="6350953" cy="4151795"/>
          </a:xfrm>
          <a:prstGeom prst="rect">
            <a:avLst/>
          </a:prstGeom>
        </p:spPr>
      </p:pic>
    </p:spTree>
    <p:extLst>
      <p:ext uri="{BB962C8B-B14F-4D97-AF65-F5344CB8AC3E}">
        <p14:creationId xmlns:p14="http://schemas.microsoft.com/office/powerpoint/2010/main" val="40057382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l 11">
            <a:extLst>
              <a:ext uri="{FF2B5EF4-FFF2-40B4-BE49-F238E27FC236}">
                <a16:creationId xmlns:a16="http://schemas.microsoft.com/office/drawing/2014/main" id="{C3E31B61-B6BB-2AF8-0177-48DFB34C3563}"/>
              </a:ext>
            </a:extLst>
          </p:cNvPr>
          <p:cNvGraphicFramePr>
            <a:graphicFrameLocks noGrp="1"/>
          </p:cNvGraphicFramePr>
          <p:nvPr>
            <p:ph type="pic" sz="quarter" idx="13"/>
            <p:extLst>
              <p:ext uri="{D42A27DB-BD31-4B8C-83A1-F6EECF244321}">
                <p14:modId xmlns:p14="http://schemas.microsoft.com/office/powerpoint/2010/main" val="2958529289"/>
              </p:ext>
            </p:extLst>
          </p:nvPr>
        </p:nvGraphicFramePr>
        <p:xfrm>
          <a:off x="1234073" y="1950334"/>
          <a:ext cx="4826293" cy="4069080"/>
        </p:xfrm>
        <a:graphic>
          <a:graphicData uri="http://schemas.openxmlformats.org/drawingml/2006/table">
            <a:tbl>
              <a:tblPr firstRow="1" bandRow="1">
                <a:tableStyleId>{5C22544A-7EE6-4342-B048-85BDC9FD1C3A}</a:tableStyleId>
              </a:tblPr>
              <a:tblGrid>
                <a:gridCol w="825459">
                  <a:extLst>
                    <a:ext uri="{9D8B030D-6E8A-4147-A177-3AD203B41FA5}">
                      <a16:colId xmlns:a16="http://schemas.microsoft.com/office/drawing/2014/main" val="3892318133"/>
                    </a:ext>
                  </a:extLst>
                </a:gridCol>
                <a:gridCol w="1457028">
                  <a:extLst>
                    <a:ext uri="{9D8B030D-6E8A-4147-A177-3AD203B41FA5}">
                      <a16:colId xmlns:a16="http://schemas.microsoft.com/office/drawing/2014/main" val="3791819378"/>
                    </a:ext>
                  </a:extLst>
                </a:gridCol>
                <a:gridCol w="2543806">
                  <a:extLst>
                    <a:ext uri="{9D8B030D-6E8A-4147-A177-3AD203B41FA5}">
                      <a16:colId xmlns:a16="http://schemas.microsoft.com/office/drawing/2014/main" val="918808062"/>
                    </a:ext>
                  </a:extLst>
                </a:gridCol>
              </a:tblGrid>
              <a:tr h="155251">
                <a:tc gridSpan="3">
                  <a:txBody>
                    <a:bodyPr/>
                    <a:lstStyle/>
                    <a:p>
                      <a:r>
                        <a:rPr lang="nb-NO" dirty="0"/>
                        <a:t>Første halvår</a:t>
                      </a:r>
                    </a:p>
                  </a:txBody>
                  <a:tcPr/>
                </a:tc>
                <a:tc hMerge="1">
                  <a:txBody>
                    <a:bodyPr/>
                    <a:lstStyle/>
                    <a:p>
                      <a:endParaRPr lang="nb-NO" dirty="0"/>
                    </a:p>
                  </a:txBody>
                  <a:tcPr/>
                </a:tc>
                <a:tc hMerge="1">
                  <a:txBody>
                    <a:bodyPr/>
                    <a:lstStyle/>
                    <a:p>
                      <a:endParaRPr lang="nb-NO" dirty="0"/>
                    </a:p>
                  </a:txBody>
                  <a:tcPr/>
                </a:tc>
                <a:extLst>
                  <a:ext uri="{0D108BD9-81ED-4DB2-BD59-A6C34878D82A}">
                    <a16:rowId xmlns:a16="http://schemas.microsoft.com/office/drawing/2014/main" val="3654858077"/>
                  </a:ext>
                </a:extLst>
              </a:tr>
              <a:tr h="155251">
                <a:tc>
                  <a:txBody>
                    <a:bodyPr/>
                    <a:lstStyle/>
                    <a:p>
                      <a:r>
                        <a:rPr lang="nb-NO" b="1" dirty="0"/>
                        <a:t>Dato</a:t>
                      </a:r>
                    </a:p>
                  </a:txBody>
                  <a:tcPr/>
                </a:tc>
                <a:tc>
                  <a:txBody>
                    <a:bodyPr/>
                    <a:lstStyle/>
                    <a:p>
                      <a:r>
                        <a:rPr lang="nb-NO" b="1" dirty="0"/>
                        <a:t>Kommune</a:t>
                      </a:r>
                    </a:p>
                  </a:txBody>
                  <a:tcPr/>
                </a:tc>
                <a:tc>
                  <a:txBody>
                    <a:bodyPr/>
                    <a:lstStyle/>
                    <a:p>
                      <a:r>
                        <a:rPr lang="nb-NO" b="1" dirty="0"/>
                        <a:t>Kommentar</a:t>
                      </a:r>
                    </a:p>
                  </a:txBody>
                  <a:tcPr/>
                </a:tc>
                <a:extLst>
                  <a:ext uri="{0D108BD9-81ED-4DB2-BD59-A6C34878D82A}">
                    <a16:rowId xmlns:a16="http://schemas.microsoft.com/office/drawing/2014/main" val="833385003"/>
                  </a:ext>
                </a:extLst>
              </a:tr>
              <a:tr h="370840">
                <a:tc>
                  <a:txBody>
                    <a:bodyPr/>
                    <a:lstStyle/>
                    <a:p>
                      <a:r>
                        <a:rPr lang="nb-NO" dirty="0"/>
                        <a:t>05.01.</a:t>
                      </a:r>
                    </a:p>
                  </a:txBody>
                  <a:tcPr/>
                </a:tc>
                <a:tc>
                  <a:txBody>
                    <a:bodyPr/>
                    <a:lstStyle/>
                    <a:p>
                      <a:r>
                        <a:rPr lang="nb-NO" dirty="0"/>
                        <a:t>Aremark</a:t>
                      </a:r>
                    </a:p>
                  </a:txBody>
                  <a:tcPr/>
                </a:tc>
                <a:tc>
                  <a:txBody>
                    <a:bodyPr/>
                    <a:lstStyle/>
                    <a:p>
                      <a:endParaRPr lang="nb-NO" dirty="0"/>
                    </a:p>
                  </a:txBody>
                  <a:tcPr/>
                </a:tc>
                <a:extLst>
                  <a:ext uri="{0D108BD9-81ED-4DB2-BD59-A6C34878D82A}">
                    <a16:rowId xmlns:a16="http://schemas.microsoft.com/office/drawing/2014/main" val="1051813314"/>
                  </a:ext>
                </a:extLst>
              </a:tr>
              <a:tr h="370840">
                <a:tc>
                  <a:txBody>
                    <a:bodyPr/>
                    <a:lstStyle/>
                    <a:p>
                      <a:r>
                        <a:rPr lang="nb-NO" dirty="0"/>
                        <a:t>23.01.</a:t>
                      </a:r>
                    </a:p>
                  </a:txBody>
                  <a:tcPr/>
                </a:tc>
                <a:tc>
                  <a:txBody>
                    <a:bodyPr/>
                    <a:lstStyle/>
                    <a:p>
                      <a:r>
                        <a:rPr lang="nb-NO" dirty="0"/>
                        <a:t>Nittedal</a:t>
                      </a:r>
                    </a:p>
                  </a:txBody>
                  <a:tcPr/>
                </a:tc>
                <a:tc>
                  <a:txBody>
                    <a:bodyPr/>
                    <a:lstStyle/>
                    <a:p>
                      <a:r>
                        <a:rPr lang="nb-NO" dirty="0"/>
                        <a:t>Med helse</a:t>
                      </a:r>
                    </a:p>
                  </a:txBody>
                  <a:tcPr/>
                </a:tc>
                <a:extLst>
                  <a:ext uri="{0D108BD9-81ED-4DB2-BD59-A6C34878D82A}">
                    <a16:rowId xmlns:a16="http://schemas.microsoft.com/office/drawing/2014/main" val="4225146434"/>
                  </a:ext>
                </a:extLst>
              </a:tr>
              <a:tr h="370840">
                <a:tc>
                  <a:txBody>
                    <a:bodyPr/>
                    <a:lstStyle/>
                    <a:p>
                      <a:r>
                        <a:rPr lang="nb-NO" dirty="0"/>
                        <a:t>31.01.</a:t>
                      </a:r>
                    </a:p>
                  </a:txBody>
                  <a:tcPr/>
                </a:tc>
                <a:tc>
                  <a:txBody>
                    <a:bodyPr/>
                    <a:lstStyle/>
                    <a:p>
                      <a:r>
                        <a:rPr lang="nb-NO" dirty="0"/>
                        <a:t>Oslo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Med helse</a:t>
                      </a:r>
                    </a:p>
                  </a:txBody>
                  <a:tcPr/>
                </a:tc>
                <a:extLst>
                  <a:ext uri="{0D108BD9-81ED-4DB2-BD59-A6C34878D82A}">
                    <a16:rowId xmlns:a16="http://schemas.microsoft.com/office/drawing/2014/main" val="2456077457"/>
                  </a:ext>
                </a:extLst>
              </a:tr>
              <a:tr h="370840">
                <a:tc>
                  <a:txBody>
                    <a:bodyPr/>
                    <a:lstStyle/>
                    <a:p>
                      <a:r>
                        <a:rPr lang="nb-NO" dirty="0"/>
                        <a:t>15.02.</a:t>
                      </a:r>
                    </a:p>
                  </a:txBody>
                  <a:tcPr/>
                </a:tc>
                <a:tc>
                  <a:txBody>
                    <a:bodyPr/>
                    <a:lstStyle/>
                    <a:p>
                      <a:r>
                        <a:rPr lang="nb-NO" dirty="0"/>
                        <a:t>Bærum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Med helse</a:t>
                      </a:r>
                    </a:p>
                  </a:txBody>
                  <a:tcPr/>
                </a:tc>
                <a:extLst>
                  <a:ext uri="{0D108BD9-81ED-4DB2-BD59-A6C34878D82A}">
                    <a16:rowId xmlns:a16="http://schemas.microsoft.com/office/drawing/2014/main" val="2407103868"/>
                  </a:ext>
                </a:extLst>
              </a:tr>
              <a:tr h="370840">
                <a:tc>
                  <a:txBody>
                    <a:bodyPr/>
                    <a:lstStyle/>
                    <a:p>
                      <a:r>
                        <a:rPr lang="nb-NO" dirty="0"/>
                        <a:t>07.03.</a:t>
                      </a:r>
                    </a:p>
                  </a:txBody>
                  <a:tcPr/>
                </a:tc>
                <a:tc>
                  <a:txBody>
                    <a:bodyPr/>
                    <a:lstStyle/>
                    <a:p>
                      <a:r>
                        <a:rPr lang="nb-NO" dirty="0"/>
                        <a:t>Rælingen</a:t>
                      </a:r>
                    </a:p>
                  </a:txBody>
                  <a:tcPr/>
                </a:tc>
                <a:tc>
                  <a:txBody>
                    <a:bodyPr/>
                    <a:lstStyle/>
                    <a:p>
                      <a:endParaRPr lang="nb-NO" dirty="0"/>
                    </a:p>
                  </a:txBody>
                  <a:tcPr/>
                </a:tc>
                <a:extLst>
                  <a:ext uri="{0D108BD9-81ED-4DB2-BD59-A6C34878D82A}">
                    <a16:rowId xmlns:a16="http://schemas.microsoft.com/office/drawing/2014/main" val="2458030005"/>
                  </a:ext>
                </a:extLst>
              </a:tr>
              <a:tr h="370840">
                <a:tc>
                  <a:txBody>
                    <a:bodyPr/>
                    <a:lstStyle/>
                    <a:p>
                      <a:r>
                        <a:rPr lang="nb-NO" dirty="0"/>
                        <a:t>14.03.</a:t>
                      </a:r>
                    </a:p>
                  </a:txBody>
                  <a:tcPr/>
                </a:tc>
                <a:tc>
                  <a:txBody>
                    <a:bodyPr/>
                    <a:lstStyle/>
                    <a:p>
                      <a:r>
                        <a:rPr lang="nb-NO" dirty="0"/>
                        <a:t>Hvaler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Med helse</a:t>
                      </a:r>
                    </a:p>
                  </a:txBody>
                  <a:tcPr/>
                </a:tc>
                <a:extLst>
                  <a:ext uri="{0D108BD9-81ED-4DB2-BD59-A6C34878D82A}">
                    <a16:rowId xmlns:a16="http://schemas.microsoft.com/office/drawing/2014/main" val="3035651228"/>
                  </a:ext>
                </a:extLst>
              </a:tr>
              <a:tr h="370840">
                <a:tc>
                  <a:txBody>
                    <a:bodyPr/>
                    <a:lstStyle/>
                    <a:p>
                      <a:r>
                        <a:rPr lang="nb-NO" dirty="0"/>
                        <a:t>21.03.</a:t>
                      </a:r>
                    </a:p>
                  </a:txBody>
                  <a:tcPr/>
                </a:tc>
                <a:tc>
                  <a:txBody>
                    <a:bodyPr/>
                    <a:lstStyle/>
                    <a:p>
                      <a:r>
                        <a:rPr lang="nb-NO" dirty="0"/>
                        <a:t>Marker</a:t>
                      </a:r>
                    </a:p>
                  </a:txBody>
                  <a:tcPr/>
                </a:tc>
                <a:tc>
                  <a:txBody>
                    <a:bodyPr/>
                    <a:lstStyle/>
                    <a:p>
                      <a:endParaRPr lang="nb-NO" dirty="0"/>
                    </a:p>
                  </a:txBody>
                  <a:tcPr/>
                </a:tc>
                <a:extLst>
                  <a:ext uri="{0D108BD9-81ED-4DB2-BD59-A6C34878D82A}">
                    <a16:rowId xmlns:a16="http://schemas.microsoft.com/office/drawing/2014/main" val="3724303824"/>
                  </a:ext>
                </a:extLst>
              </a:tr>
              <a:tr h="370840">
                <a:tc>
                  <a:txBody>
                    <a:bodyPr/>
                    <a:lstStyle/>
                    <a:p>
                      <a:r>
                        <a:rPr lang="nb-NO" dirty="0"/>
                        <a:t>18.04</a:t>
                      </a:r>
                    </a:p>
                  </a:txBody>
                  <a:tcPr/>
                </a:tc>
                <a:tc>
                  <a:txBody>
                    <a:bodyPr/>
                    <a:lstStyle/>
                    <a:p>
                      <a:r>
                        <a:rPr lang="nb-NO" dirty="0"/>
                        <a:t>Asker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Med helse</a:t>
                      </a:r>
                    </a:p>
                  </a:txBody>
                  <a:tcPr/>
                </a:tc>
                <a:extLst>
                  <a:ext uri="{0D108BD9-81ED-4DB2-BD59-A6C34878D82A}">
                    <a16:rowId xmlns:a16="http://schemas.microsoft.com/office/drawing/2014/main" val="3083875053"/>
                  </a:ext>
                </a:extLst>
              </a:tr>
              <a:tr h="370840">
                <a:tc>
                  <a:txBody>
                    <a:bodyPr/>
                    <a:lstStyle/>
                    <a:p>
                      <a:r>
                        <a:rPr lang="nb-NO" dirty="0"/>
                        <a:t>13.06.</a:t>
                      </a:r>
                    </a:p>
                  </a:txBody>
                  <a:tcPr/>
                </a:tc>
                <a:tc>
                  <a:txBody>
                    <a:bodyPr/>
                    <a:lstStyle/>
                    <a:p>
                      <a:r>
                        <a:rPr lang="nb-NO" dirty="0"/>
                        <a:t>Ål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Med helse</a:t>
                      </a:r>
                    </a:p>
                  </a:txBody>
                  <a:tcPr/>
                </a:tc>
                <a:extLst>
                  <a:ext uri="{0D108BD9-81ED-4DB2-BD59-A6C34878D82A}">
                    <a16:rowId xmlns:a16="http://schemas.microsoft.com/office/drawing/2014/main" val="1863487986"/>
                  </a:ext>
                </a:extLst>
              </a:tr>
            </a:tbl>
          </a:graphicData>
        </a:graphic>
      </p:graphicFrame>
      <p:sp>
        <p:nvSpPr>
          <p:cNvPr id="9" name="Tittel 3">
            <a:extLst>
              <a:ext uri="{FF2B5EF4-FFF2-40B4-BE49-F238E27FC236}">
                <a16:creationId xmlns:a16="http://schemas.microsoft.com/office/drawing/2014/main" id="{B67F0F4B-81D2-09AD-007E-CD3EEF460679}"/>
              </a:ext>
            </a:extLst>
          </p:cNvPr>
          <p:cNvSpPr txBox="1">
            <a:spLocks/>
          </p:cNvSpPr>
          <p:nvPr/>
        </p:nvSpPr>
        <p:spPr>
          <a:xfrm>
            <a:off x="1055688" y="873125"/>
            <a:ext cx="10080625" cy="1077209"/>
          </a:xfrm>
          <a:prstGeom prst="rect">
            <a:avLst/>
          </a:prstGeom>
        </p:spPr>
        <p:txBody>
          <a:bodyPr/>
          <a:lstStyle>
            <a:lvl1pPr algn="l" defTabSz="914400" rtl="0" eaLnBrk="1" latinLnBrk="0" hangingPunct="1">
              <a:lnSpc>
                <a:spcPct val="90000"/>
              </a:lnSpc>
              <a:spcBef>
                <a:spcPct val="0"/>
              </a:spcBef>
              <a:buNone/>
              <a:defRPr sz="3600" kern="1200">
                <a:solidFill>
                  <a:schemeClr val="tx1"/>
                </a:solidFill>
                <a:latin typeface="+mn-lt"/>
                <a:ea typeface="Open Sans SemiBold" panose="020B0706030804020204" pitchFamily="34" charset="0"/>
                <a:cs typeface="Open Sans SemiBold" panose="020B0706030804020204" pitchFamily="34" charset="0"/>
              </a:defRPr>
            </a:lvl1pPr>
          </a:lstStyle>
          <a:p>
            <a:r>
              <a:rPr lang="nb-NO" dirty="0"/>
              <a:t>Kommunal beredskapsplikt og helseberedskap forts. </a:t>
            </a:r>
          </a:p>
        </p:txBody>
      </p:sp>
      <p:graphicFrame>
        <p:nvGraphicFramePr>
          <p:cNvPr id="2" name="Tabell 1">
            <a:extLst>
              <a:ext uri="{FF2B5EF4-FFF2-40B4-BE49-F238E27FC236}">
                <a16:creationId xmlns:a16="http://schemas.microsoft.com/office/drawing/2014/main" id="{D47177A5-FFA0-17DC-F395-27ADD146EDE4}"/>
              </a:ext>
            </a:extLst>
          </p:cNvPr>
          <p:cNvGraphicFramePr>
            <a:graphicFrameLocks noGrp="1"/>
          </p:cNvGraphicFramePr>
          <p:nvPr>
            <p:extLst>
              <p:ext uri="{D42A27DB-BD31-4B8C-83A1-F6EECF244321}">
                <p14:modId xmlns:p14="http://schemas.microsoft.com/office/powerpoint/2010/main" val="370602922"/>
              </p:ext>
            </p:extLst>
          </p:nvPr>
        </p:nvGraphicFramePr>
        <p:xfrm>
          <a:off x="6238750" y="1950334"/>
          <a:ext cx="5419474" cy="3669640"/>
        </p:xfrm>
        <a:graphic>
          <a:graphicData uri="http://schemas.openxmlformats.org/drawingml/2006/table">
            <a:tbl>
              <a:tblPr firstRow="1" bandRow="1">
                <a:tableStyleId>{5C22544A-7EE6-4342-B048-85BDC9FD1C3A}</a:tableStyleId>
              </a:tblPr>
              <a:tblGrid>
                <a:gridCol w="1019543">
                  <a:extLst>
                    <a:ext uri="{9D8B030D-6E8A-4147-A177-3AD203B41FA5}">
                      <a16:colId xmlns:a16="http://schemas.microsoft.com/office/drawing/2014/main" val="3892318133"/>
                    </a:ext>
                  </a:extLst>
                </a:gridCol>
                <a:gridCol w="1401053">
                  <a:extLst>
                    <a:ext uri="{9D8B030D-6E8A-4147-A177-3AD203B41FA5}">
                      <a16:colId xmlns:a16="http://schemas.microsoft.com/office/drawing/2014/main" val="3791819378"/>
                    </a:ext>
                  </a:extLst>
                </a:gridCol>
                <a:gridCol w="2998878">
                  <a:extLst>
                    <a:ext uri="{9D8B030D-6E8A-4147-A177-3AD203B41FA5}">
                      <a16:colId xmlns:a16="http://schemas.microsoft.com/office/drawing/2014/main" val="1166165835"/>
                    </a:ext>
                  </a:extLst>
                </a:gridCol>
              </a:tblGrid>
              <a:tr h="371780">
                <a:tc gridSpan="3">
                  <a:txBody>
                    <a:bodyPr/>
                    <a:lstStyle/>
                    <a:p>
                      <a:r>
                        <a:rPr lang="nb-NO" dirty="0"/>
                        <a:t>Andre halvår</a:t>
                      </a:r>
                    </a:p>
                  </a:txBody>
                  <a:tcPr/>
                </a:tc>
                <a:tc hMerge="1">
                  <a:txBody>
                    <a:bodyPr/>
                    <a:lstStyle/>
                    <a:p>
                      <a:endParaRPr lang="nb-NO" dirty="0"/>
                    </a:p>
                  </a:txBody>
                  <a:tcPr/>
                </a:tc>
                <a:tc hMerge="1">
                  <a:txBody>
                    <a:bodyPr/>
                    <a:lstStyle/>
                    <a:p>
                      <a:endParaRPr lang="nb-NO" dirty="0"/>
                    </a:p>
                  </a:txBody>
                  <a:tcPr/>
                </a:tc>
                <a:extLst>
                  <a:ext uri="{0D108BD9-81ED-4DB2-BD59-A6C34878D82A}">
                    <a16:rowId xmlns:a16="http://schemas.microsoft.com/office/drawing/2014/main" val="833385003"/>
                  </a:ext>
                </a:extLst>
              </a:tr>
              <a:tr h="371780">
                <a:tc>
                  <a:txBody>
                    <a:bodyPr/>
                    <a:lstStyle/>
                    <a:p>
                      <a:r>
                        <a:rPr lang="nb-NO" b="1" dirty="0"/>
                        <a:t>Dato</a:t>
                      </a:r>
                    </a:p>
                  </a:txBody>
                  <a:tcPr/>
                </a:tc>
                <a:tc>
                  <a:txBody>
                    <a:bodyPr/>
                    <a:lstStyle/>
                    <a:p>
                      <a:r>
                        <a:rPr lang="nb-NO" b="1" dirty="0"/>
                        <a:t>Kommune</a:t>
                      </a:r>
                    </a:p>
                  </a:txBody>
                  <a:tcPr/>
                </a:tc>
                <a:tc>
                  <a:txBody>
                    <a:bodyPr/>
                    <a:lstStyle/>
                    <a:p>
                      <a:r>
                        <a:rPr lang="nb-NO" b="1" dirty="0"/>
                        <a:t>Kommentar</a:t>
                      </a:r>
                    </a:p>
                  </a:txBody>
                  <a:tcPr/>
                </a:tc>
                <a:extLst>
                  <a:ext uri="{0D108BD9-81ED-4DB2-BD59-A6C34878D82A}">
                    <a16:rowId xmlns:a16="http://schemas.microsoft.com/office/drawing/2014/main" val="285540740"/>
                  </a:ext>
                </a:extLst>
              </a:tr>
              <a:tr h="352071">
                <a:tc>
                  <a:txBody>
                    <a:bodyPr/>
                    <a:lstStyle/>
                    <a:p>
                      <a:r>
                        <a:rPr lang="nb-NO" dirty="0"/>
                        <a:t>05.09.</a:t>
                      </a:r>
                    </a:p>
                  </a:txBody>
                  <a:tcPr/>
                </a:tc>
                <a:tc>
                  <a:txBody>
                    <a:bodyPr/>
                    <a:lstStyle/>
                    <a:p>
                      <a:r>
                        <a:rPr lang="nb-NO" dirty="0"/>
                        <a:t>Rakkestad</a:t>
                      </a:r>
                    </a:p>
                  </a:txBody>
                  <a:tcPr/>
                </a:tc>
                <a:tc>
                  <a:txBody>
                    <a:bodyPr/>
                    <a:lstStyle/>
                    <a:p>
                      <a:r>
                        <a:rPr lang="nb-NO" dirty="0"/>
                        <a:t>Oppfølgingstilsyn, digitalt</a:t>
                      </a:r>
                    </a:p>
                  </a:txBody>
                  <a:tcPr/>
                </a:tc>
                <a:extLst>
                  <a:ext uri="{0D108BD9-81ED-4DB2-BD59-A6C34878D82A}">
                    <a16:rowId xmlns:a16="http://schemas.microsoft.com/office/drawing/2014/main" val="1051813314"/>
                  </a:ext>
                </a:extLst>
              </a:tr>
              <a:tr h="352071">
                <a:tc>
                  <a:txBody>
                    <a:bodyPr/>
                    <a:lstStyle/>
                    <a:p>
                      <a:r>
                        <a:rPr lang="nb-NO" dirty="0"/>
                        <a:t>12.09.</a:t>
                      </a:r>
                    </a:p>
                  </a:txBody>
                  <a:tcPr/>
                </a:tc>
                <a:tc>
                  <a:txBody>
                    <a:bodyPr/>
                    <a:lstStyle/>
                    <a:p>
                      <a:r>
                        <a:rPr lang="nb-NO" dirty="0"/>
                        <a:t>Rollag</a:t>
                      </a:r>
                    </a:p>
                  </a:txBody>
                  <a:tcPr/>
                </a:tc>
                <a:tc>
                  <a:txBody>
                    <a:bodyPr/>
                    <a:lstStyle/>
                    <a:p>
                      <a:endParaRPr lang="nb-NO" dirty="0"/>
                    </a:p>
                  </a:txBody>
                  <a:tcPr/>
                </a:tc>
                <a:extLst>
                  <a:ext uri="{0D108BD9-81ED-4DB2-BD59-A6C34878D82A}">
                    <a16:rowId xmlns:a16="http://schemas.microsoft.com/office/drawing/2014/main" val="4225146434"/>
                  </a:ext>
                </a:extLst>
              </a:tr>
              <a:tr h="352071">
                <a:tc>
                  <a:txBody>
                    <a:bodyPr/>
                    <a:lstStyle/>
                    <a:p>
                      <a:r>
                        <a:rPr lang="nb-NO" dirty="0"/>
                        <a:t>19.09.</a:t>
                      </a:r>
                    </a:p>
                  </a:txBody>
                  <a:tcPr/>
                </a:tc>
                <a:tc>
                  <a:txBody>
                    <a:bodyPr/>
                    <a:lstStyle/>
                    <a:p>
                      <a:r>
                        <a:rPr lang="nb-NO" dirty="0"/>
                        <a:t>Drammen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Med helse</a:t>
                      </a:r>
                    </a:p>
                  </a:txBody>
                  <a:tcPr/>
                </a:tc>
                <a:extLst>
                  <a:ext uri="{0D108BD9-81ED-4DB2-BD59-A6C34878D82A}">
                    <a16:rowId xmlns:a16="http://schemas.microsoft.com/office/drawing/2014/main" val="2456077457"/>
                  </a:ext>
                </a:extLst>
              </a:tr>
              <a:tr h="352071">
                <a:tc>
                  <a:txBody>
                    <a:bodyPr/>
                    <a:lstStyle/>
                    <a:p>
                      <a:r>
                        <a:rPr lang="nb-NO" dirty="0"/>
                        <a:t>10.10.</a:t>
                      </a:r>
                    </a:p>
                  </a:txBody>
                  <a:tcPr/>
                </a:tc>
                <a:tc>
                  <a:txBody>
                    <a:bodyPr/>
                    <a:lstStyle/>
                    <a:p>
                      <a:r>
                        <a:rPr lang="nb-NO" dirty="0"/>
                        <a:t>Hurdal</a:t>
                      </a:r>
                    </a:p>
                  </a:txBody>
                  <a:tcPr/>
                </a:tc>
                <a:tc>
                  <a:txBody>
                    <a:bodyPr/>
                    <a:lstStyle/>
                    <a:p>
                      <a:r>
                        <a:rPr lang="nb-NO" dirty="0"/>
                        <a:t>Oppfølgingstilsyn, digitalt</a:t>
                      </a:r>
                    </a:p>
                  </a:txBody>
                  <a:tcPr/>
                </a:tc>
                <a:extLst>
                  <a:ext uri="{0D108BD9-81ED-4DB2-BD59-A6C34878D82A}">
                    <a16:rowId xmlns:a16="http://schemas.microsoft.com/office/drawing/2014/main" val="2407103868"/>
                  </a:ext>
                </a:extLst>
              </a:tr>
              <a:tr h="352071">
                <a:tc>
                  <a:txBody>
                    <a:bodyPr/>
                    <a:lstStyle/>
                    <a:p>
                      <a:r>
                        <a:rPr lang="nb-NO" dirty="0"/>
                        <a:t>24.10.</a:t>
                      </a:r>
                    </a:p>
                  </a:txBody>
                  <a:tcPr/>
                </a:tc>
                <a:tc>
                  <a:txBody>
                    <a:bodyPr/>
                    <a:lstStyle/>
                    <a:p>
                      <a:r>
                        <a:rPr lang="nb-NO" dirty="0"/>
                        <a:t>Lillestrøm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Med helse</a:t>
                      </a:r>
                    </a:p>
                  </a:txBody>
                  <a:tcPr/>
                </a:tc>
                <a:extLst>
                  <a:ext uri="{0D108BD9-81ED-4DB2-BD59-A6C34878D82A}">
                    <a16:rowId xmlns:a16="http://schemas.microsoft.com/office/drawing/2014/main" val="2458030005"/>
                  </a:ext>
                </a:extLst>
              </a:tr>
              <a:tr h="352071">
                <a:tc>
                  <a:txBody>
                    <a:bodyPr/>
                    <a:lstStyle/>
                    <a:p>
                      <a:r>
                        <a:rPr lang="nb-NO" dirty="0"/>
                        <a:t>31.10.</a:t>
                      </a:r>
                    </a:p>
                  </a:txBody>
                  <a:tcPr/>
                </a:tc>
                <a:tc>
                  <a:txBody>
                    <a:bodyPr/>
                    <a:lstStyle/>
                    <a:p>
                      <a:r>
                        <a:rPr lang="nb-NO" dirty="0"/>
                        <a:t>Hol</a:t>
                      </a:r>
                    </a:p>
                  </a:txBody>
                  <a:tcPr/>
                </a:tc>
                <a:tc>
                  <a:txBody>
                    <a:bodyPr/>
                    <a:lstStyle/>
                    <a:p>
                      <a:endParaRPr lang="nb-NO" dirty="0"/>
                    </a:p>
                  </a:txBody>
                  <a:tcPr/>
                </a:tc>
                <a:extLst>
                  <a:ext uri="{0D108BD9-81ED-4DB2-BD59-A6C34878D82A}">
                    <a16:rowId xmlns:a16="http://schemas.microsoft.com/office/drawing/2014/main" val="3035651228"/>
                  </a:ext>
                </a:extLst>
              </a:tr>
              <a:tr h="352071">
                <a:tc>
                  <a:txBody>
                    <a:bodyPr/>
                    <a:lstStyle/>
                    <a:p>
                      <a:r>
                        <a:rPr lang="nb-NO" dirty="0"/>
                        <a:t>21.11.</a:t>
                      </a:r>
                    </a:p>
                  </a:txBody>
                  <a:tcPr/>
                </a:tc>
                <a:tc>
                  <a:txBody>
                    <a:bodyPr/>
                    <a:lstStyle/>
                    <a:p>
                      <a:r>
                        <a:rPr lang="nb-NO" dirty="0"/>
                        <a:t>Fredrikstad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Med helse</a:t>
                      </a:r>
                    </a:p>
                  </a:txBody>
                  <a:tcPr/>
                </a:tc>
                <a:extLst>
                  <a:ext uri="{0D108BD9-81ED-4DB2-BD59-A6C34878D82A}">
                    <a16:rowId xmlns:a16="http://schemas.microsoft.com/office/drawing/2014/main" val="3724303824"/>
                  </a:ext>
                </a:extLst>
              </a:tr>
              <a:tr h="352071">
                <a:tc>
                  <a:txBody>
                    <a:bodyPr/>
                    <a:lstStyle/>
                    <a:p>
                      <a:r>
                        <a:rPr lang="nb-NO" dirty="0"/>
                        <a:t>28.11.</a:t>
                      </a:r>
                    </a:p>
                  </a:txBody>
                  <a:tcPr/>
                </a:tc>
                <a:tc>
                  <a:txBody>
                    <a:bodyPr/>
                    <a:lstStyle/>
                    <a:p>
                      <a:r>
                        <a:rPr lang="nb-NO" dirty="0"/>
                        <a:t>Enebakk</a:t>
                      </a:r>
                    </a:p>
                  </a:txBody>
                  <a:tcPr/>
                </a:tc>
                <a:tc>
                  <a:txBody>
                    <a:bodyPr/>
                    <a:lstStyle/>
                    <a:p>
                      <a:endParaRPr lang="nb-NO" dirty="0"/>
                    </a:p>
                  </a:txBody>
                  <a:tcPr/>
                </a:tc>
                <a:extLst>
                  <a:ext uri="{0D108BD9-81ED-4DB2-BD59-A6C34878D82A}">
                    <a16:rowId xmlns:a16="http://schemas.microsoft.com/office/drawing/2014/main" val="3083875053"/>
                  </a:ext>
                </a:extLst>
              </a:tr>
            </a:tbl>
          </a:graphicData>
        </a:graphic>
      </p:graphicFrame>
    </p:spTree>
    <p:extLst>
      <p:ext uri="{BB962C8B-B14F-4D97-AF65-F5344CB8AC3E}">
        <p14:creationId xmlns:p14="http://schemas.microsoft.com/office/powerpoint/2010/main" val="3871339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2C5097F0-D854-AEA8-87E9-9A8E85BB10EF}"/>
              </a:ext>
            </a:extLst>
          </p:cNvPr>
          <p:cNvSpPr>
            <a:spLocks noGrp="1"/>
          </p:cNvSpPr>
          <p:nvPr>
            <p:ph type="title"/>
          </p:nvPr>
        </p:nvSpPr>
        <p:spPr/>
        <p:txBody>
          <a:bodyPr/>
          <a:lstStyle/>
          <a:p>
            <a:r>
              <a:rPr lang="nb-NO" dirty="0"/>
              <a:t>Sosial, barnevern og integrering</a:t>
            </a:r>
          </a:p>
        </p:txBody>
      </p:sp>
      <p:graphicFrame>
        <p:nvGraphicFramePr>
          <p:cNvPr id="6" name="Tabell 6">
            <a:extLst>
              <a:ext uri="{FF2B5EF4-FFF2-40B4-BE49-F238E27FC236}">
                <a16:creationId xmlns:a16="http://schemas.microsoft.com/office/drawing/2014/main" id="{E9E7EDA0-5D21-B39B-D5BC-3E7A36BDA7CB}"/>
              </a:ext>
            </a:extLst>
          </p:cNvPr>
          <p:cNvGraphicFramePr>
            <a:graphicFrameLocks noGrp="1"/>
          </p:cNvGraphicFramePr>
          <p:nvPr>
            <p:extLst>
              <p:ext uri="{D42A27DB-BD31-4B8C-83A1-F6EECF244321}">
                <p14:modId xmlns:p14="http://schemas.microsoft.com/office/powerpoint/2010/main" val="2490824638"/>
              </p:ext>
            </p:extLst>
          </p:nvPr>
        </p:nvGraphicFramePr>
        <p:xfrm>
          <a:off x="1055688" y="1950334"/>
          <a:ext cx="10549572" cy="4432500"/>
        </p:xfrm>
        <a:graphic>
          <a:graphicData uri="http://schemas.openxmlformats.org/drawingml/2006/table">
            <a:tbl>
              <a:tblPr firstRow="1" bandRow="1">
                <a:tableStyleId>{5C22544A-7EE6-4342-B048-85BDC9FD1C3A}</a:tableStyleId>
              </a:tblPr>
              <a:tblGrid>
                <a:gridCol w="2754310">
                  <a:extLst>
                    <a:ext uri="{9D8B030D-6E8A-4147-A177-3AD203B41FA5}">
                      <a16:colId xmlns:a16="http://schemas.microsoft.com/office/drawing/2014/main" val="1014838947"/>
                    </a:ext>
                  </a:extLst>
                </a:gridCol>
                <a:gridCol w="3284046">
                  <a:extLst>
                    <a:ext uri="{9D8B030D-6E8A-4147-A177-3AD203B41FA5}">
                      <a16:colId xmlns:a16="http://schemas.microsoft.com/office/drawing/2014/main" val="881573235"/>
                    </a:ext>
                  </a:extLst>
                </a:gridCol>
                <a:gridCol w="4511216">
                  <a:extLst>
                    <a:ext uri="{9D8B030D-6E8A-4147-A177-3AD203B41FA5}">
                      <a16:colId xmlns:a16="http://schemas.microsoft.com/office/drawing/2014/main" val="2006892228"/>
                    </a:ext>
                  </a:extLst>
                </a:gridCol>
              </a:tblGrid>
              <a:tr h="380220">
                <a:tc>
                  <a:txBody>
                    <a:bodyPr/>
                    <a:lstStyle/>
                    <a:p>
                      <a:r>
                        <a:rPr lang="nb-NO" sz="1700" dirty="0"/>
                        <a:t>Området </a:t>
                      </a:r>
                    </a:p>
                  </a:txBody>
                  <a:tcPr/>
                </a:tc>
                <a:tc>
                  <a:txBody>
                    <a:bodyPr/>
                    <a:lstStyle/>
                    <a:p>
                      <a:r>
                        <a:rPr lang="nb-NO" sz="1700" dirty="0"/>
                        <a:t>Volumkrav</a:t>
                      </a:r>
                    </a:p>
                  </a:txBody>
                  <a:tcPr/>
                </a:tc>
                <a:tc>
                  <a:txBody>
                    <a:bodyPr/>
                    <a:lstStyle/>
                    <a:p>
                      <a:r>
                        <a:rPr lang="nb-NO" sz="1700" dirty="0"/>
                        <a:t>Kommentarer</a:t>
                      </a:r>
                    </a:p>
                  </a:txBody>
                  <a:tcPr/>
                </a:tc>
                <a:extLst>
                  <a:ext uri="{0D108BD9-81ED-4DB2-BD59-A6C34878D82A}">
                    <a16:rowId xmlns:a16="http://schemas.microsoft.com/office/drawing/2014/main" val="1862468757"/>
                  </a:ext>
                </a:extLst>
              </a:tr>
              <a:tr h="9846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700" dirty="0"/>
                        <a:t>Barnevern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700" dirty="0"/>
                        <a:t>Ikke poengkrav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700" dirty="0"/>
                        <a:t>Gjelder kommunetilsyn.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700" dirty="0"/>
                        <a:t>I 2024 vil det på barnevernområde bli tilsynsaktiviteter rettet mot kommunenes undersøkelsesarbeid. </a:t>
                      </a:r>
                    </a:p>
                  </a:txBody>
                  <a:tcPr/>
                </a:tc>
                <a:extLst>
                  <a:ext uri="{0D108BD9-81ED-4DB2-BD59-A6C34878D82A}">
                    <a16:rowId xmlns:a16="http://schemas.microsoft.com/office/drawing/2014/main" val="781054611"/>
                  </a:ext>
                </a:extLst>
              </a:tr>
              <a:tr h="21157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700" dirty="0"/>
                        <a:t>Sosiale tjenester i Nav</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700" dirty="0"/>
                    </a:p>
                  </a:txBody>
                  <a:tcPr/>
                </a:tc>
                <a:tc>
                  <a:txBody>
                    <a:bodyPr/>
                    <a:lstStyle/>
                    <a:p>
                      <a:r>
                        <a:rPr lang="nb-NO" sz="1700" i="0" dirty="0"/>
                        <a:t>Tilsynspoeng krav 245 som tidligere (tilsvarer ca.</a:t>
                      </a:r>
                    </a:p>
                    <a:p>
                      <a:r>
                        <a:rPr lang="nb-NO" sz="1700" i="0" dirty="0"/>
                        <a:t> 20 systemrevisjoner)</a:t>
                      </a:r>
                    </a:p>
                    <a:p>
                      <a:endParaRPr lang="nb-NO" sz="1700" dirty="0"/>
                    </a:p>
                    <a:p>
                      <a:endParaRPr lang="nb-NO" sz="1700" dirty="0"/>
                    </a:p>
                  </a:txBody>
                  <a:tcPr/>
                </a:tc>
                <a:tc>
                  <a:txBody>
                    <a:bodyPr/>
                    <a:lstStyle/>
                    <a:p>
                      <a:r>
                        <a:rPr lang="nb-NO" sz="1700" dirty="0"/>
                        <a:t>Nav-kontorenes ansvar for å tilby tjenesten økonomisk rådgivning til personer som er i en krevende økonomisk situasjon (lot)</a:t>
                      </a:r>
                    </a:p>
                    <a:p>
                      <a:r>
                        <a:rPr lang="nb-NO" sz="1700" b="1" dirty="0"/>
                        <a:t>Andre tema: </a:t>
                      </a:r>
                      <a:r>
                        <a:rPr lang="nb-NO" sz="1700" dirty="0"/>
                        <a:t>stikkprøvetilsyn klagebehandling, videreføring av nav-kontorenes ansvar for å ivareta barns behov når familien søker økonomisk stønad</a:t>
                      </a:r>
                    </a:p>
                  </a:txBody>
                  <a:tcPr/>
                </a:tc>
                <a:extLst>
                  <a:ext uri="{0D108BD9-81ED-4DB2-BD59-A6C34878D82A}">
                    <a16:rowId xmlns:a16="http://schemas.microsoft.com/office/drawing/2014/main" val="1503449197"/>
                  </a:ext>
                </a:extLst>
              </a:tr>
              <a:tr h="380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700" dirty="0"/>
                        <a:t>Krisesenter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sz="17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700" dirty="0"/>
                        <a:t>Tema er foreløpig ikke avklart</a:t>
                      </a:r>
                    </a:p>
                  </a:txBody>
                  <a:tcPr/>
                </a:tc>
                <a:extLst>
                  <a:ext uri="{0D108BD9-81ED-4DB2-BD59-A6C34878D82A}">
                    <a16:rowId xmlns:a16="http://schemas.microsoft.com/office/drawing/2014/main" val="1887588854"/>
                  </a:ext>
                </a:extLst>
              </a:tr>
              <a:tr h="380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700" dirty="0"/>
                        <a:t>Integrering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sz="17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700" dirty="0"/>
                        <a:t>1- 2 tilsyn tema ikke avklart</a:t>
                      </a:r>
                    </a:p>
                  </a:txBody>
                  <a:tcPr/>
                </a:tc>
                <a:extLst>
                  <a:ext uri="{0D108BD9-81ED-4DB2-BD59-A6C34878D82A}">
                    <a16:rowId xmlns:a16="http://schemas.microsoft.com/office/drawing/2014/main" val="2469918085"/>
                  </a:ext>
                </a:extLst>
              </a:tr>
            </a:tbl>
          </a:graphicData>
        </a:graphic>
      </p:graphicFrame>
    </p:spTree>
    <p:extLst>
      <p:ext uri="{BB962C8B-B14F-4D97-AF65-F5344CB8AC3E}">
        <p14:creationId xmlns:p14="http://schemas.microsoft.com/office/powerpoint/2010/main" val="13864024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25FA3107-CEBD-6250-2384-9A6D92BF38F6}"/>
              </a:ext>
            </a:extLst>
          </p:cNvPr>
          <p:cNvSpPr>
            <a:spLocks noGrp="1"/>
          </p:cNvSpPr>
          <p:nvPr>
            <p:ph type="title"/>
          </p:nvPr>
        </p:nvSpPr>
        <p:spPr/>
        <p:txBody>
          <a:bodyPr/>
          <a:lstStyle/>
          <a:p>
            <a:r>
              <a:rPr lang="nb-NO" dirty="0"/>
              <a:t>Helse</a:t>
            </a:r>
          </a:p>
        </p:txBody>
      </p:sp>
      <p:sp>
        <p:nvSpPr>
          <p:cNvPr id="7" name="Plassholder for tekst 6">
            <a:extLst>
              <a:ext uri="{FF2B5EF4-FFF2-40B4-BE49-F238E27FC236}">
                <a16:creationId xmlns:a16="http://schemas.microsoft.com/office/drawing/2014/main" id="{C777F37D-82BC-3988-82D0-F2D48A5A2E9E}"/>
              </a:ext>
            </a:extLst>
          </p:cNvPr>
          <p:cNvSpPr>
            <a:spLocks noGrp="1"/>
          </p:cNvSpPr>
          <p:nvPr>
            <p:ph type="body" sz="quarter" idx="11"/>
          </p:nvPr>
        </p:nvSpPr>
        <p:spPr/>
        <p:txBody>
          <a:bodyPr/>
          <a:lstStyle/>
          <a:p>
            <a:pPr lvl="0">
              <a:lnSpc>
                <a:spcPct val="107000"/>
              </a:lnSpc>
            </a:pPr>
            <a:r>
              <a:rPr lang="nb-NO" sz="2000" b="1" kern="100" dirty="0">
                <a:effectLst/>
                <a:latin typeface="Calibri" panose="020F0502020204030204" pitchFamily="34" charset="0"/>
                <a:ea typeface="Calibri" panose="020F0502020204030204" pitchFamily="34" charset="0"/>
                <a:cs typeface="Times New Roman" panose="02020603050405020304" pitchFamily="18" charset="0"/>
              </a:rPr>
              <a:t>Oppdrag</a:t>
            </a:r>
          </a:p>
          <a:p>
            <a:pPr marL="342900" lvl="0" indent="-342900">
              <a:lnSpc>
                <a:spcPct val="107000"/>
              </a:lnSpc>
              <a:buFont typeface="Symbol" panose="05050102010706020507" pitchFamily="18" charset="2"/>
              <a:buChar char=""/>
            </a:pPr>
            <a:r>
              <a:rPr lang="nb-NO" sz="2000" kern="100" dirty="0">
                <a:effectLst/>
                <a:latin typeface="Calibri" panose="020F0502020204030204" pitchFamily="34" charset="0"/>
                <a:ea typeface="Calibri" panose="020F0502020204030204" pitchFamily="34" charset="0"/>
                <a:cs typeface="Times New Roman" panose="02020603050405020304" pitchFamily="18" charset="0"/>
              </a:rPr>
              <a:t>Tilsynsaktiviteter knyttet til Helsetilsynets eldresatsing 2024 – 2027 i kommunale helse- og omsorgstjenester</a:t>
            </a:r>
          </a:p>
          <a:p>
            <a:pPr marL="342900" lvl="0" indent="-342900">
              <a:lnSpc>
                <a:spcPct val="107000"/>
              </a:lnSpc>
              <a:buFont typeface="Symbol" panose="05050102010706020507" pitchFamily="18" charset="2"/>
              <a:buChar char=""/>
            </a:pPr>
            <a:r>
              <a:rPr lang="nb-NO" sz="2000" kern="100" dirty="0">
                <a:effectLst/>
                <a:latin typeface="Calibri" panose="020F0502020204030204" pitchFamily="34" charset="0"/>
                <a:ea typeface="Calibri" panose="020F0502020204030204" pitchFamily="34" charset="0"/>
                <a:cs typeface="Times New Roman" panose="02020603050405020304" pitchFamily="18" charset="0"/>
              </a:rPr>
              <a:t>Kommunenes arbeid etter folkehelseloven for å fremme barn og unges psykiske helse </a:t>
            </a:r>
          </a:p>
          <a:p>
            <a:pPr marL="342900" lvl="0" indent="-342900">
              <a:lnSpc>
                <a:spcPct val="107000"/>
              </a:lnSpc>
              <a:buFont typeface="Symbol" panose="05050102010706020507" pitchFamily="18" charset="2"/>
              <a:buChar char=""/>
            </a:pPr>
            <a:r>
              <a:rPr lang="nb-NO" sz="2000" kern="100" dirty="0">
                <a:effectLst/>
                <a:latin typeface="Calibri" panose="020F0502020204030204" pitchFamily="34" charset="0"/>
                <a:ea typeface="Calibri" panose="020F0502020204030204" pitchFamily="34" charset="0"/>
                <a:cs typeface="Times New Roman" panose="02020603050405020304" pitchFamily="18" charset="0"/>
              </a:rPr>
              <a:t>Stedige tilsyn ved overprøvde og godkjente vedtak om bruk av tvang og makt overfor enkelte personer med psykisk utviklingshemning</a:t>
            </a:r>
          </a:p>
          <a:p>
            <a:pPr marL="342900" lvl="0" indent="-342900">
              <a:lnSpc>
                <a:spcPct val="107000"/>
              </a:lnSpc>
              <a:buFont typeface="Symbol" panose="05050102010706020507" pitchFamily="18" charset="2"/>
              <a:buChar char=""/>
            </a:pPr>
            <a:r>
              <a:rPr lang="nb-NO" sz="2000" kern="100" dirty="0">
                <a:effectLst/>
                <a:latin typeface="Calibri" panose="020F0502020204030204" pitchFamily="34" charset="0"/>
                <a:ea typeface="Calibri" panose="020F0502020204030204" pitchFamily="34" charset="0"/>
                <a:cs typeface="Times New Roman" panose="02020603050405020304" pitchFamily="18" charset="0"/>
              </a:rPr>
              <a:t>Meldeplikten til barnevernet: fellestilsyn utarbeidet av Utdanningsdirektoratet og Helsetilsynet</a:t>
            </a:r>
          </a:p>
          <a:p>
            <a:pPr marL="342900" lvl="0" indent="-342900">
              <a:lnSpc>
                <a:spcPct val="107000"/>
              </a:lnSpc>
              <a:spcAft>
                <a:spcPts val="800"/>
              </a:spcAft>
              <a:buFont typeface="Symbol" panose="05050102010706020507" pitchFamily="18" charset="2"/>
              <a:buChar char=""/>
            </a:pPr>
            <a:r>
              <a:rPr lang="nb-NO" sz="2000" kern="100" dirty="0">
                <a:effectLst/>
                <a:latin typeface="Calibri" panose="020F0502020204030204" pitchFamily="34" charset="0"/>
                <a:ea typeface="Calibri" panose="020F0502020204030204" pitchFamily="34" charset="0"/>
                <a:cs typeface="Times New Roman" panose="02020603050405020304" pitchFamily="18" charset="0"/>
              </a:rPr>
              <a:t>Fortsettelse med tilsyn med kommunale barne- og avlastningsboliger grunnet forskyvinger i gjennomføringen (Ringerike kommune i januar og Lier kommune februar 2024</a:t>
            </a: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a:t>
            </a:r>
          </a:p>
          <a:p>
            <a:r>
              <a:rPr lang="nb-NO" sz="2000" kern="100" dirty="0">
                <a:effectLst/>
                <a:latin typeface="Calibri" panose="020F0502020204030204" pitchFamily="34" charset="0"/>
                <a:ea typeface="Calibri" panose="020F0502020204030204" pitchFamily="34" charset="0"/>
                <a:cs typeface="Times New Roman" panose="02020603050405020304" pitchFamily="18" charset="0"/>
              </a:rPr>
              <a:t>Aktivitetsvolum av tilsyn med </a:t>
            </a:r>
            <a:r>
              <a:rPr lang="nb-NO" sz="2000" kern="100" dirty="0" err="1">
                <a:effectLst/>
                <a:latin typeface="Calibri" panose="020F0502020204030204" pitchFamily="34" charset="0"/>
                <a:ea typeface="Calibri" panose="020F0502020204030204" pitchFamily="34" charset="0"/>
                <a:cs typeface="Times New Roman" panose="02020603050405020304" pitchFamily="18" charset="0"/>
              </a:rPr>
              <a:t>kommunalehelse</a:t>
            </a:r>
            <a:r>
              <a:rPr lang="nb-NO" sz="2000" kern="100" dirty="0">
                <a:effectLst/>
                <a:latin typeface="Calibri" panose="020F0502020204030204" pitchFamily="34" charset="0"/>
                <a:ea typeface="Calibri" panose="020F0502020204030204" pitchFamily="34" charset="0"/>
                <a:cs typeface="Times New Roman" panose="02020603050405020304" pitchFamily="18" charset="0"/>
              </a:rPr>
              <a:t>- og omsorgstjenester: 765 poeng</a:t>
            </a:r>
          </a:p>
          <a:p>
            <a:endParaRPr lang="nb-NO" dirty="0"/>
          </a:p>
        </p:txBody>
      </p:sp>
    </p:spTree>
    <p:extLst>
      <p:ext uri="{BB962C8B-B14F-4D97-AF65-F5344CB8AC3E}">
        <p14:creationId xmlns:p14="http://schemas.microsoft.com/office/powerpoint/2010/main" val="16653565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AF9DB816-2B2F-2EEC-511A-418C85DA0E90}"/>
              </a:ext>
            </a:extLst>
          </p:cNvPr>
          <p:cNvSpPr>
            <a:spLocks noGrp="1"/>
          </p:cNvSpPr>
          <p:nvPr>
            <p:ph type="title"/>
          </p:nvPr>
        </p:nvSpPr>
        <p:spPr/>
        <p:txBody>
          <a:bodyPr/>
          <a:lstStyle/>
          <a:p>
            <a:r>
              <a:rPr lang="nb-NO" dirty="0"/>
              <a:t>Helse forts.</a:t>
            </a:r>
          </a:p>
        </p:txBody>
      </p:sp>
      <p:sp>
        <p:nvSpPr>
          <p:cNvPr id="5" name="Plassholder for tekst 4">
            <a:extLst>
              <a:ext uri="{FF2B5EF4-FFF2-40B4-BE49-F238E27FC236}">
                <a16:creationId xmlns:a16="http://schemas.microsoft.com/office/drawing/2014/main" id="{F4CCC334-63BA-4206-7350-A962617BAF02}"/>
              </a:ext>
            </a:extLst>
          </p:cNvPr>
          <p:cNvSpPr>
            <a:spLocks noGrp="1"/>
          </p:cNvSpPr>
          <p:nvPr>
            <p:ph type="body" sz="quarter" idx="11"/>
          </p:nvPr>
        </p:nvSpPr>
        <p:spPr/>
        <p:txBody>
          <a:bodyPr/>
          <a:lstStyle/>
          <a:p>
            <a:pPr>
              <a:lnSpc>
                <a:spcPct val="107000"/>
              </a:lnSpc>
              <a:spcAft>
                <a:spcPts val="800"/>
              </a:spcAft>
            </a:pPr>
            <a:r>
              <a:rPr lang="nb-NO" sz="2000" b="1" kern="100" dirty="0">
                <a:effectLst/>
                <a:latin typeface="Calibri" panose="020F0502020204030204" pitchFamily="34" charset="0"/>
                <a:ea typeface="Calibri" panose="020F0502020204030204" pitchFamily="34" charset="0"/>
                <a:cs typeface="Times New Roman" panose="02020603050405020304" pitchFamily="18" charset="0"/>
              </a:rPr>
              <a:t>Egeninitierte kommunale tilsyn med</a:t>
            </a:r>
            <a:r>
              <a:rPr lang="nb-NO" sz="2000" kern="100" dirty="0">
                <a:effectLst/>
                <a:latin typeface="Calibri" panose="020F0502020204030204" pitchFamily="34" charset="0"/>
                <a:ea typeface="Calibri" panose="020F0502020204030204" pitchFamily="34" charset="0"/>
                <a:cs typeface="Times New Roman" panose="02020603050405020304" pitchFamily="18" charset="0"/>
              </a:rPr>
              <a:t>:</a:t>
            </a:r>
          </a:p>
          <a:p>
            <a:pPr marL="342900" indent="-342900">
              <a:buFont typeface="Arial" panose="020B0604020202020204" pitchFamily="34" charset="0"/>
              <a:buChar char="•"/>
            </a:pPr>
            <a:r>
              <a:rPr lang="nb-NO" sz="2000" kern="100" dirty="0">
                <a:effectLst/>
                <a:latin typeface="Calibri" panose="020F0502020204030204" pitchFamily="34" charset="0"/>
                <a:ea typeface="Calibri" panose="020F0502020204030204" pitchFamily="34" charset="0"/>
                <a:cs typeface="Times New Roman" panose="02020603050405020304" pitchFamily="18" charset="0"/>
              </a:rPr>
              <a:t>Fortsettelse av tilsyn med tvungen somatisk helsehjelp i kommunale helse- og omsorgstjenester (3 tilsyn våren 2024, Halden kommune januar 2024, Flesberg mars 2024, Oslo kommune: </a:t>
            </a:r>
            <a:r>
              <a:rPr lang="nb-NO" sz="2000" dirty="0">
                <a:effectLst/>
                <a:latin typeface="Calibri" panose="020F0502020204030204" pitchFamily="34" charset="0"/>
                <a:ea typeface="Times New Roman" panose="02020603050405020304" pitchFamily="18" charset="0"/>
              </a:rPr>
              <a:t>Solfjellshøgda helsehus, april 2024). </a:t>
            </a:r>
            <a:r>
              <a:rPr lang="nb-NO" dirty="0">
                <a:effectLst/>
                <a:latin typeface="Calibri" panose="020F0502020204030204" pitchFamily="34" charset="0"/>
                <a:ea typeface="Times New Roman" panose="02020603050405020304" pitchFamily="18" charset="0"/>
              </a:rPr>
              <a:t>I tillegg er det planlagt egenvurderingstilsyn i bydelene Nordstrand, Alna og Østensjø i april.</a:t>
            </a:r>
            <a:endParaRPr lang="nb-NO" dirty="0">
              <a:effectLst/>
              <a:latin typeface="Calibri" panose="020F0502020204030204" pitchFamily="34" charset="0"/>
              <a:ea typeface="Calibri" panose="020F0502020204030204" pitchFamily="34" charset="0"/>
            </a:endParaRPr>
          </a:p>
          <a:p>
            <a:pPr marL="342900" lvl="0" indent="-342900">
              <a:lnSpc>
                <a:spcPct val="107000"/>
              </a:lnSpc>
              <a:spcAft>
                <a:spcPts val="800"/>
              </a:spcAft>
              <a:buFont typeface="Symbol" panose="05050102010706020507" pitchFamily="18" charset="2"/>
              <a:buChar char=""/>
            </a:pPr>
            <a:r>
              <a:rPr lang="nb-NO" sz="2000" kern="100" dirty="0">
                <a:effectLst/>
                <a:latin typeface="Calibri" panose="020F0502020204030204" pitchFamily="34" charset="0"/>
                <a:ea typeface="Calibri" panose="020F0502020204030204" pitchFamily="34" charset="0"/>
                <a:cs typeface="Times New Roman" panose="02020603050405020304" pitchFamily="18" charset="0"/>
              </a:rPr>
              <a:t>Fortsettelse med tilsyn med legevaktssentraler og legevakter (Oslo kommune, høsten 2024)</a:t>
            </a:r>
          </a:p>
          <a:p>
            <a:endParaRPr lang="nb-NO" dirty="0"/>
          </a:p>
        </p:txBody>
      </p:sp>
      <p:sp>
        <p:nvSpPr>
          <p:cNvPr id="6" name="Plassholder for tekst 5">
            <a:extLst>
              <a:ext uri="{FF2B5EF4-FFF2-40B4-BE49-F238E27FC236}">
                <a16:creationId xmlns:a16="http://schemas.microsoft.com/office/drawing/2014/main" id="{B8B8EC40-3080-45AF-034D-DFE2E05B634B}"/>
              </a:ext>
            </a:extLst>
          </p:cNvPr>
          <p:cNvSpPr>
            <a:spLocks noGrp="1"/>
          </p:cNvSpPr>
          <p:nvPr>
            <p:ph type="body" sz="quarter" idx="12"/>
          </p:nvPr>
        </p:nvSpPr>
        <p:spPr/>
        <p:txBody>
          <a:bodyPr/>
          <a:lstStyle/>
          <a:p>
            <a:pPr>
              <a:lnSpc>
                <a:spcPct val="107000"/>
              </a:lnSpc>
              <a:spcAft>
                <a:spcPts val="800"/>
              </a:spcAft>
            </a:pPr>
            <a:r>
              <a:rPr lang="nb-NO" sz="2000" b="1" kern="100" dirty="0">
                <a:effectLst/>
                <a:latin typeface="Calibri" panose="020F0502020204030204" pitchFamily="34" charset="0"/>
                <a:ea typeface="Calibri" panose="020F0502020204030204" pitchFamily="34" charset="0"/>
                <a:cs typeface="Times New Roman" panose="02020603050405020304" pitchFamily="18" charset="0"/>
              </a:rPr>
              <a:t>Tilsyn med spesialisthelsetjenesten:</a:t>
            </a:r>
          </a:p>
          <a:p>
            <a:pPr marL="342900" lvl="0" indent="-342900">
              <a:lnSpc>
                <a:spcPct val="107000"/>
              </a:lnSpc>
              <a:buFont typeface="Symbol" panose="05050102010706020507" pitchFamily="18" charset="2"/>
              <a:buChar char=""/>
            </a:pPr>
            <a:r>
              <a:rPr lang="nb-NO" sz="2000" kern="100" dirty="0">
                <a:effectLst/>
                <a:latin typeface="Calibri" panose="020F0502020204030204" pitchFamily="34" charset="0"/>
                <a:ea typeface="Calibri" panose="020F0502020204030204" pitchFamily="34" charset="0"/>
                <a:cs typeface="Times New Roman" panose="02020603050405020304" pitchFamily="18" charset="0"/>
              </a:rPr>
              <a:t>Forebygging av selvmord i psykisk helsevern for voksne (februar 2024)</a:t>
            </a:r>
          </a:p>
          <a:p>
            <a:pPr lvl="0">
              <a:lnSpc>
                <a:spcPct val="107000"/>
              </a:lnSpc>
            </a:pPr>
            <a:endParaRPr lang="nb-NO"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nb-NO" sz="2000" kern="100" dirty="0">
                <a:effectLst/>
                <a:latin typeface="Calibri" panose="020F0502020204030204" pitchFamily="34" charset="0"/>
                <a:ea typeface="Calibri" panose="020F0502020204030204" pitchFamily="34" charset="0"/>
                <a:cs typeface="Times New Roman" panose="02020603050405020304" pitchFamily="18" charset="0"/>
              </a:rPr>
              <a:t>Mulig tilsynsaktivitet knyttet til eldresatsingen 2024 – 2027 i spesialisthelsetjenesten (uavklart)</a:t>
            </a:r>
          </a:p>
          <a:p>
            <a:endParaRPr lang="nb-NO" dirty="0"/>
          </a:p>
          <a:p>
            <a:r>
              <a:rPr lang="nb-NO" sz="2000" kern="100" dirty="0">
                <a:effectLst/>
                <a:latin typeface="Calibri" panose="020F0502020204030204" pitchFamily="34" charset="0"/>
                <a:ea typeface="Calibri" panose="020F0502020204030204" pitchFamily="34" charset="0"/>
                <a:cs typeface="Times New Roman" panose="02020603050405020304" pitchFamily="18" charset="0"/>
              </a:rPr>
              <a:t>Aktivitetsvolum av tilsyn med spesialisthelsetjenesten: 180 poeng</a:t>
            </a:r>
          </a:p>
          <a:p>
            <a:endParaRPr lang="nb-NO" dirty="0"/>
          </a:p>
        </p:txBody>
      </p:sp>
    </p:spTree>
    <p:extLst>
      <p:ext uri="{BB962C8B-B14F-4D97-AF65-F5344CB8AC3E}">
        <p14:creationId xmlns:p14="http://schemas.microsoft.com/office/powerpoint/2010/main" val="3960580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0977454F-0012-EE02-C959-7AC118B98D28}"/>
              </a:ext>
            </a:extLst>
          </p:cNvPr>
          <p:cNvSpPr>
            <a:spLocks noGrp="1"/>
          </p:cNvSpPr>
          <p:nvPr>
            <p:ph type="title"/>
          </p:nvPr>
        </p:nvSpPr>
        <p:spPr/>
        <p:txBody>
          <a:bodyPr/>
          <a:lstStyle/>
          <a:p>
            <a:r>
              <a:rPr lang="nb-NO" dirty="0"/>
              <a:t>Innledning</a:t>
            </a:r>
          </a:p>
        </p:txBody>
      </p:sp>
      <p:sp>
        <p:nvSpPr>
          <p:cNvPr id="7" name="Plassholder for tekst 6">
            <a:extLst>
              <a:ext uri="{FF2B5EF4-FFF2-40B4-BE49-F238E27FC236}">
                <a16:creationId xmlns:a16="http://schemas.microsoft.com/office/drawing/2014/main" id="{465A96BE-AED9-E401-A500-644165EC73B0}"/>
              </a:ext>
            </a:extLst>
          </p:cNvPr>
          <p:cNvSpPr>
            <a:spLocks noGrp="1"/>
          </p:cNvSpPr>
          <p:nvPr>
            <p:ph type="body" sz="quarter" idx="11"/>
          </p:nvPr>
        </p:nvSpPr>
        <p:spPr/>
        <p:txBody>
          <a:bodyPr/>
          <a:lstStyle/>
          <a:p>
            <a:r>
              <a:rPr lang="nb-NO" dirty="0"/>
              <a:t>Vår framtid - ett eller tre embeter? </a:t>
            </a:r>
          </a:p>
          <a:p>
            <a:endParaRPr lang="nb-NO" dirty="0"/>
          </a:p>
          <a:p>
            <a:r>
              <a:rPr lang="nb-NO" dirty="0"/>
              <a:t>Kommunebilder : SKAL lage et tallbasert bilde, som skal kunne deles både internt og eksternt. Har ikke ambisjoner om «subjektive» vurderinger.  </a:t>
            </a:r>
          </a:p>
          <a:p>
            <a:endParaRPr lang="nb-NO" dirty="0"/>
          </a:p>
          <a:p>
            <a:r>
              <a:rPr lang="nb-NO" dirty="0">
                <a:hlinkClick r:id="rId3"/>
              </a:rPr>
              <a:t>Forventningsbrev</a:t>
            </a:r>
            <a:r>
              <a:rPr lang="nb-NO" dirty="0"/>
              <a:t>: skal se på en utvikling av en årelang praksis, bør vi ta med enda mer og dermed kunne redusere annen dialog.</a:t>
            </a:r>
          </a:p>
          <a:p>
            <a:endParaRPr lang="nb-NO" dirty="0"/>
          </a:p>
          <a:p>
            <a:r>
              <a:rPr lang="nb-NO" dirty="0" err="1"/>
              <a:t>Framtidsbilde</a:t>
            </a:r>
            <a:r>
              <a:rPr lang="nb-NO" dirty="0"/>
              <a:t>: hvordan ser den nære fremtid ut på ulike områder, og hvilke utfordringer vil være størst for kommunene. Vi har IKKE gitt opp. Vil be dere om bidrag! </a:t>
            </a:r>
          </a:p>
          <a:p>
            <a:r>
              <a:rPr lang="nb-NO" dirty="0"/>
              <a:t> </a:t>
            </a:r>
          </a:p>
        </p:txBody>
      </p:sp>
    </p:spTree>
    <p:extLst>
      <p:ext uri="{BB962C8B-B14F-4D97-AF65-F5344CB8AC3E}">
        <p14:creationId xmlns:p14="http://schemas.microsoft.com/office/powerpoint/2010/main" val="9729376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4C2A5BB-85BC-E8EF-E2AA-BD1B3E110AD4}"/>
              </a:ext>
            </a:extLst>
          </p:cNvPr>
          <p:cNvSpPr>
            <a:spLocks noGrp="1"/>
          </p:cNvSpPr>
          <p:nvPr>
            <p:ph type="title"/>
          </p:nvPr>
        </p:nvSpPr>
        <p:spPr/>
        <p:txBody>
          <a:bodyPr/>
          <a:lstStyle/>
          <a:p>
            <a:r>
              <a:rPr lang="nb-NO" dirty="0" err="1"/>
              <a:t>Hovedinnstruksen</a:t>
            </a:r>
            <a:r>
              <a:rPr lang="nb-NO" dirty="0"/>
              <a:t> – Barnehage og skole</a:t>
            </a:r>
          </a:p>
        </p:txBody>
      </p:sp>
      <p:sp>
        <p:nvSpPr>
          <p:cNvPr id="3" name="Plassholder for tekst 2">
            <a:extLst>
              <a:ext uri="{FF2B5EF4-FFF2-40B4-BE49-F238E27FC236}">
                <a16:creationId xmlns:a16="http://schemas.microsoft.com/office/drawing/2014/main" id="{D1BFCB6D-2C25-179A-B702-7DD5EA5B2FB9}"/>
              </a:ext>
            </a:extLst>
          </p:cNvPr>
          <p:cNvSpPr>
            <a:spLocks noGrp="1"/>
          </p:cNvSpPr>
          <p:nvPr>
            <p:ph type="body" sz="quarter" idx="11"/>
          </p:nvPr>
        </p:nvSpPr>
        <p:spPr>
          <a:xfrm>
            <a:off x="1055687" y="2389275"/>
            <a:ext cx="10080625" cy="4144259"/>
          </a:xfrm>
        </p:spPr>
        <p:txBody>
          <a:bodyPr/>
          <a:lstStyle/>
          <a:p>
            <a:pPr algn="l"/>
            <a:r>
              <a:rPr lang="nb-NO" sz="2400" b="0" i="0" dirty="0">
                <a:solidFill>
                  <a:srgbClr val="333333"/>
                </a:solidFill>
                <a:effectLst/>
                <a:latin typeface="Open Sans" panose="020B0606030504020204" pitchFamily="34" charset="0"/>
              </a:rPr>
              <a:t>Statsforvalteren skal: </a:t>
            </a:r>
          </a:p>
          <a:p>
            <a:pPr marL="342900" indent="-342900" algn="l">
              <a:buFont typeface="Arial" panose="020B0604020202020204" pitchFamily="34" charset="0"/>
              <a:buChar char="•"/>
            </a:pPr>
            <a:r>
              <a:rPr lang="nb-NO" sz="2400" b="0" i="0" dirty="0">
                <a:solidFill>
                  <a:srgbClr val="333333"/>
                </a:solidFill>
                <a:effectLst/>
                <a:latin typeface="Open Sans" panose="020B0606030504020204" pitchFamily="34" charset="0"/>
              </a:rPr>
              <a:t>føre tilsyn etter barnehageloven og opplæringsloven med tilhørende forskrifter etter gjeldende Metodehåndbok</a:t>
            </a:r>
          </a:p>
          <a:p>
            <a:pPr marL="342900" indent="-342900" algn="l">
              <a:buFont typeface="Arial" panose="020B0604020202020204" pitchFamily="34" charset="0"/>
              <a:buChar char="•"/>
            </a:pPr>
            <a:r>
              <a:rPr lang="nb-NO" sz="2400" b="0" i="0" dirty="0">
                <a:solidFill>
                  <a:srgbClr val="333333"/>
                </a:solidFill>
                <a:effectLst/>
                <a:latin typeface="Open Sans" panose="020B0606030504020204" pitchFamily="34" charset="0"/>
              </a:rPr>
              <a:t>basert på en helhetlig risikovurdering velge tilsyn som virkemiddel på områder der det er sannsynlighet for brudd på regelverket og der det får alvorlige konsekvenser for barn, unge, voksne og læringer</a:t>
            </a:r>
          </a:p>
          <a:p>
            <a:endParaRPr lang="nb-NO" dirty="0"/>
          </a:p>
        </p:txBody>
      </p:sp>
    </p:spTree>
    <p:extLst>
      <p:ext uri="{BB962C8B-B14F-4D97-AF65-F5344CB8AC3E}">
        <p14:creationId xmlns:p14="http://schemas.microsoft.com/office/powerpoint/2010/main" val="13480959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7F100B9-BEAC-C381-07C8-C46A19FC3680}"/>
              </a:ext>
            </a:extLst>
          </p:cNvPr>
          <p:cNvSpPr>
            <a:spLocks noGrp="1"/>
          </p:cNvSpPr>
          <p:nvPr>
            <p:ph type="title"/>
          </p:nvPr>
        </p:nvSpPr>
        <p:spPr/>
        <p:txBody>
          <a:bodyPr/>
          <a:lstStyle/>
          <a:p>
            <a:r>
              <a:rPr lang="nb-NO" dirty="0" err="1"/>
              <a:t>Hovedinnstruksen</a:t>
            </a:r>
            <a:r>
              <a:rPr lang="nb-NO" dirty="0"/>
              <a:t> – Barnehage og skole</a:t>
            </a:r>
          </a:p>
        </p:txBody>
      </p:sp>
      <p:sp>
        <p:nvSpPr>
          <p:cNvPr id="3" name="Plassholder for tekst 2">
            <a:extLst>
              <a:ext uri="{FF2B5EF4-FFF2-40B4-BE49-F238E27FC236}">
                <a16:creationId xmlns:a16="http://schemas.microsoft.com/office/drawing/2014/main" id="{77E46308-7282-C6A9-D316-CDBFBD274666}"/>
              </a:ext>
            </a:extLst>
          </p:cNvPr>
          <p:cNvSpPr>
            <a:spLocks noGrp="1"/>
          </p:cNvSpPr>
          <p:nvPr>
            <p:ph type="body" sz="quarter" idx="11"/>
          </p:nvPr>
        </p:nvSpPr>
        <p:spPr>
          <a:xfrm>
            <a:off x="1057541" y="2484408"/>
            <a:ext cx="10078772" cy="3824839"/>
          </a:xfrm>
        </p:spPr>
        <p:txBody>
          <a:bodyPr/>
          <a:lstStyle/>
          <a:p>
            <a:r>
              <a:rPr lang="nb-NO" sz="2400" b="0" i="0" dirty="0">
                <a:solidFill>
                  <a:srgbClr val="333333"/>
                </a:solidFill>
                <a:effectLst/>
                <a:latin typeface="Open Sans" panose="020B0606030504020204" pitchFamily="34" charset="0"/>
              </a:rPr>
              <a:t>Statsforvalteren skal: </a:t>
            </a:r>
          </a:p>
          <a:p>
            <a:pPr marL="342900" indent="-342900" algn="l">
              <a:buFont typeface="Arial" panose="020B0604020202020204" pitchFamily="34" charset="0"/>
              <a:buChar char="•"/>
            </a:pPr>
            <a:r>
              <a:rPr lang="nb-NO" sz="2400" b="0" i="0" dirty="0">
                <a:solidFill>
                  <a:srgbClr val="333333"/>
                </a:solidFill>
                <a:effectLst/>
                <a:latin typeface="+mn-lt"/>
              </a:rPr>
              <a:t>formidle funn fra tilsyn til barnehagemyndigheten, og offentlige og private barnehageeiere og skoleeiere, berørte elever og foreldre, andre relevante målgrupper og befolkningen for øvrig</a:t>
            </a:r>
          </a:p>
          <a:p>
            <a:pPr marL="342900" indent="-342900" algn="l">
              <a:buFont typeface="Arial" panose="020B0604020202020204" pitchFamily="34" charset="0"/>
              <a:buChar char="•"/>
            </a:pPr>
            <a:r>
              <a:rPr lang="nb-NO" sz="2400" b="0" i="0" dirty="0">
                <a:solidFill>
                  <a:srgbClr val="333333"/>
                </a:solidFill>
                <a:effectLst/>
                <a:latin typeface="+mn-lt"/>
              </a:rPr>
              <a:t>varsle Utdanningsdirektoratet om risiko ved private skoler etter gjeldende retningslinjer</a:t>
            </a:r>
          </a:p>
          <a:p>
            <a:pPr marL="342900" indent="-342900" algn="l">
              <a:buFont typeface="Arial" panose="020B0604020202020204" pitchFamily="34" charset="0"/>
              <a:buChar char="•"/>
            </a:pPr>
            <a:r>
              <a:rPr lang="nb-NO" sz="2400" b="0" i="0" dirty="0">
                <a:solidFill>
                  <a:srgbClr val="333333"/>
                </a:solidFill>
                <a:effectLst/>
                <a:latin typeface="+mn-lt"/>
              </a:rPr>
              <a:t>følge opp avdekket risiko som ikke er fulgt opp med tilsyn</a:t>
            </a:r>
          </a:p>
          <a:p>
            <a:endParaRPr lang="nb-NO" dirty="0"/>
          </a:p>
        </p:txBody>
      </p:sp>
    </p:spTree>
    <p:extLst>
      <p:ext uri="{BB962C8B-B14F-4D97-AF65-F5344CB8AC3E}">
        <p14:creationId xmlns:p14="http://schemas.microsoft.com/office/powerpoint/2010/main" val="15746215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FA00D46-E48D-06D0-DA93-D1AE414971D2}"/>
              </a:ext>
            </a:extLst>
          </p:cNvPr>
          <p:cNvSpPr>
            <a:spLocks noGrp="1"/>
          </p:cNvSpPr>
          <p:nvPr>
            <p:ph type="title"/>
          </p:nvPr>
        </p:nvSpPr>
        <p:spPr>
          <a:xfrm>
            <a:off x="622907" y="887412"/>
            <a:ext cx="11031537" cy="1077209"/>
          </a:xfrm>
        </p:spPr>
        <p:txBody>
          <a:bodyPr/>
          <a:lstStyle/>
          <a:p>
            <a:r>
              <a:rPr lang="nb-NO" dirty="0"/>
              <a:t>Tildelingsbrev – Mål for 2024</a:t>
            </a:r>
          </a:p>
        </p:txBody>
      </p:sp>
      <p:sp>
        <p:nvSpPr>
          <p:cNvPr id="3" name="Plassholder for tekst 2">
            <a:extLst>
              <a:ext uri="{FF2B5EF4-FFF2-40B4-BE49-F238E27FC236}">
                <a16:creationId xmlns:a16="http://schemas.microsoft.com/office/drawing/2014/main" id="{1D26C402-A77E-952D-8176-014AF20AED50}"/>
              </a:ext>
            </a:extLst>
          </p:cNvPr>
          <p:cNvSpPr>
            <a:spLocks noGrp="1"/>
          </p:cNvSpPr>
          <p:nvPr>
            <p:ph type="body" sz="quarter" idx="11"/>
          </p:nvPr>
        </p:nvSpPr>
        <p:spPr>
          <a:xfrm>
            <a:off x="760929" y="2489455"/>
            <a:ext cx="11031537" cy="3615622"/>
          </a:xfrm>
        </p:spPr>
        <p:txBody>
          <a:bodyPr/>
          <a:lstStyle/>
          <a:p>
            <a:pPr marL="342900" indent="-342900" algn="l">
              <a:buFont typeface="Arial" panose="020B0604020202020204" pitchFamily="34" charset="0"/>
              <a:buChar char="•"/>
            </a:pPr>
            <a:r>
              <a:rPr lang="nb-NO" sz="2400" b="0" i="0" dirty="0">
                <a:solidFill>
                  <a:srgbClr val="333333"/>
                </a:solidFill>
                <a:effectLst/>
                <a:latin typeface="Open Sans" panose="020B0606030504020204" pitchFamily="34" charset="0"/>
              </a:rPr>
              <a:t>Målrettet bruk av virkemidler: Statsforvalteren skal bruke virkemidlene, tilsyn og veiledning, målrettet, for å bidra til regeletterlevelse hos barnehagemyndigheter, barnehageeier og skoleeier.</a:t>
            </a:r>
          </a:p>
          <a:p>
            <a:pPr algn="l"/>
            <a:endParaRPr lang="nb-NO" sz="2400" b="0" i="0" dirty="0">
              <a:solidFill>
                <a:srgbClr val="333333"/>
              </a:solidFill>
              <a:effectLst/>
              <a:latin typeface="Open Sans" panose="020B0606030504020204" pitchFamily="34" charset="0"/>
            </a:endParaRPr>
          </a:p>
          <a:p>
            <a:pPr marL="342900" indent="-342900" algn="l">
              <a:buFont typeface="Arial" panose="020B0604020202020204" pitchFamily="34" charset="0"/>
              <a:buChar char="•"/>
            </a:pPr>
            <a:r>
              <a:rPr lang="nb-NO" sz="2400" b="0" i="0" dirty="0">
                <a:solidFill>
                  <a:srgbClr val="333333"/>
                </a:solidFill>
                <a:effectLst/>
                <a:latin typeface="Open Sans" panose="020B0606030504020204" pitchFamily="34" charset="0"/>
              </a:rPr>
              <a:t>Risikobasert tilsyn: Statsforvalteren skal velge de tilsynsaktivitetene som er best egnet til å gjenopprette etterlevelse av regelverket på en rask og effektiv måte.</a:t>
            </a:r>
          </a:p>
          <a:p>
            <a:pPr algn="l"/>
            <a:endParaRPr lang="nb-NO" dirty="0"/>
          </a:p>
        </p:txBody>
      </p:sp>
    </p:spTree>
    <p:extLst>
      <p:ext uri="{BB962C8B-B14F-4D97-AF65-F5344CB8AC3E}">
        <p14:creationId xmlns:p14="http://schemas.microsoft.com/office/powerpoint/2010/main" val="7216851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B4E92B-AB2E-9D76-9D50-904CC4ED527C}"/>
              </a:ext>
            </a:extLst>
          </p:cNvPr>
          <p:cNvSpPr>
            <a:spLocks noGrp="1"/>
          </p:cNvSpPr>
          <p:nvPr>
            <p:ph type="title"/>
          </p:nvPr>
        </p:nvSpPr>
        <p:spPr/>
        <p:txBody>
          <a:bodyPr/>
          <a:lstStyle/>
          <a:p>
            <a:r>
              <a:rPr lang="nb-NO" dirty="0"/>
              <a:t>Tilsyn med eksamen og internkontroll</a:t>
            </a:r>
          </a:p>
        </p:txBody>
      </p:sp>
      <p:sp>
        <p:nvSpPr>
          <p:cNvPr id="3" name="Plassholder for tekst 2">
            <a:extLst>
              <a:ext uri="{FF2B5EF4-FFF2-40B4-BE49-F238E27FC236}">
                <a16:creationId xmlns:a16="http://schemas.microsoft.com/office/drawing/2014/main" id="{E38F0C32-08B8-7909-7434-101D3E485A88}"/>
              </a:ext>
            </a:extLst>
          </p:cNvPr>
          <p:cNvSpPr>
            <a:spLocks noGrp="1"/>
          </p:cNvSpPr>
          <p:nvPr>
            <p:ph type="body" sz="quarter" idx="11"/>
          </p:nvPr>
        </p:nvSpPr>
        <p:spPr>
          <a:xfrm>
            <a:off x="1055687" y="2713741"/>
            <a:ext cx="10080625" cy="4144259"/>
          </a:xfrm>
        </p:spPr>
        <p:txBody>
          <a:bodyPr/>
          <a:lstStyle/>
          <a:p>
            <a:r>
              <a:rPr lang="nb-NO" sz="2400" b="0" i="0" dirty="0">
                <a:solidFill>
                  <a:srgbClr val="333333"/>
                </a:solidFill>
                <a:effectLst/>
                <a:latin typeface="Open Sans" panose="020B0606030504020204" pitchFamily="34" charset="0"/>
              </a:rPr>
              <a:t>Statsforvalteren skal rette særlig oppmerksomhet mot fylkeskommunens ansvar for å gjennomføre eksamen. Utdanningsdirektoratet har utarbeidet et tilsynsopplegg for fylkeskommunens ansvar for å gjennomføre eksamen. Dette skal som hovedregel brukes, med mindre </a:t>
            </a:r>
            <a:r>
              <a:rPr lang="nb-NO" sz="2400" b="0" i="0" dirty="0" err="1">
                <a:solidFill>
                  <a:srgbClr val="333333"/>
                </a:solidFill>
                <a:effectLst/>
                <a:latin typeface="Open Sans" panose="020B0606030504020204" pitchFamily="34" charset="0"/>
              </a:rPr>
              <a:t>statsforvalterens</a:t>
            </a:r>
            <a:r>
              <a:rPr lang="nb-NO" sz="2400" b="0" i="0" dirty="0">
                <a:solidFill>
                  <a:srgbClr val="333333"/>
                </a:solidFill>
                <a:effectLst/>
                <a:latin typeface="Open Sans" panose="020B0606030504020204" pitchFamily="34" charset="0"/>
              </a:rPr>
              <a:t> risikovurdering tilsier at et annet virkemiddel er mer hensiktsmessig.  </a:t>
            </a:r>
            <a:endParaRPr lang="nb-NO" sz="2400" dirty="0"/>
          </a:p>
        </p:txBody>
      </p:sp>
    </p:spTree>
    <p:extLst>
      <p:ext uri="{BB962C8B-B14F-4D97-AF65-F5344CB8AC3E}">
        <p14:creationId xmlns:p14="http://schemas.microsoft.com/office/powerpoint/2010/main" val="42579318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3A4BE1E-B92F-E266-28FF-4AEC6ED7F7B8}"/>
              </a:ext>
            </a:extLst>
          </p:cNvPr>
          <p:cNvSpPr>
            <a:spLocks noGrp="1"/>
          </p:cNvSpPr>
          <p:nvPr>
            <p:ph type="title"/>
          </p:nvPr>
        </p:nvSpPr>
        <p:spPr/>
        <p:txBody>
          <a:bodyPr/>
          <a:lstStyle/>
          <a:p>
            <a:r>
              <a:rPr lang="nb-NO" dirty="0"/>
              <a:t>Tilsyn 2024 – Forarbeid i avdelingen</a:t>
            </a:r>
          </a:p>
        </p:txBody>
      </p:sp>
      <p:sp>
        <p:nvSpPr>
          <p:cNvPr id="5" name="Plassholder for tekst 3">
            <a:extLst>
              <a:ext uri="{FF2B5EF4-FFF2-40B4-BE49-F238E27FC236}">
                <a16:creationId xmlns:a16="http://schemas.microsoft.com/office/drawing/2014/main" id="{EDB6AB4D-8833-418C-134D-5B4553B97572}"/>
              </a:ext>
            </a:extLst>
          </p:cNvPr>
          <p:cNvSpPr>
            <a:spLocks noGrp="1"/>
          </p:cNvSpPr>
          <p:nvPr>
            <p:ph type="body" sz="quarter" idx="11"/>
          </p:nvPr>
        </p:nvSpPr>
        <p:spPr>
          <a:xfrm>
            <a:off x="1055688" y="2350428"/>
            <a:ext cx="10079038" cy="4143375"/>
          </a:xfrm>
        </p:spPr>
        <p:txBody>
          <a:bodyPr/>
          <a:lstStyle/>
          <a:p>
            <a:pPr marL="342900" indent="-342900">
              <a:buFont typeface="Wingdings" panose="05000000000000000000" pitchFamily="2" charset="2"/>
              <a:buChar char="Ø"/>
            </a:pPr>
            <a:r>
              <a:rPr lang="nb-NO" sz="2400" dirty="0"/>
              <a:t>25. september 2024</a:t>
            </a:r>
          </a:p>
          <a:p>
            <a:pPr marL="1028700" lvl="1" indent="-342900">
              <a:buFont typeface="Wingdings" panose="05000000000000000000" pitchFamily="2" charset="2"/>
              <a:buChar char="Ø"/>
            </a:pPr>
            <a:r>
              <a:rPr lang="nb-NO" sz="2400" dirty="0"/>
              <a:t> Avspark 2024– innspill til tema, hvilke tema hver enkelt kan bidra inn i og ønske om rolle i tilsynsteamene</a:t>
            </a:r>
          </a:p>
          <a:p>
            <a:pPr marL="342900" indent="-342900">
              <a:buFont typeface="Wingdings" panose="05000000000000000000" pitchFamily="2" charset="2"/>
              <a:buChar char="Ø"/>
            </a:pPr>
            <a:r>
              <a:rPr lang="nb-NO" sz="2400" dirty="0"/>
              <a:t>Ledergruppa fastsetter tema, setter sammen teamene og tilsynsledere</a:t>
            </a:r>
          </a:p>
          <a:p>
            <a:pPr marL="1028700" lvl="1" indent="-342900">
              <a:buFont typeface="Wingdings" panose="05000000000000000000" pitchFamily="2" charset="2"/>
              <a:buChar char="Ø"/>
            </a:pPr>
            <a:r>
              <a:rPr lang="nb-NO" sz="2400" dirty="0"/>
              <a:t>Det er planlagt med 44 tilsyn i år +1 tverrfaglig</a:t>
            </a:r>
          </a:p>
          <a:p>
            <a:pPr marL="342900" indent="-342900">
              <a:buFont typeface="Wingdings" panose="05000000000000000000" pitchFamily="2" charset="2"/>
              <a:buChar char="Ø"/>
            </a:pPr>
            <a:r>
              <a:rPr lang="nb-NO" sz="2400" dirty="0"/>
              <a:t>Statistikkgruppa og </a:t>
            </a:r>
            <a:r>
              <a:rPr lang="nb-NO" sz="2400" dirty="0" err="1"/>
              <a:t>faggruppekoordinaroter</a:t>
            </a:r>
            <a:r>
              <a:rPr lang="nb-NO" sz="2400" dirty="0"/>
              <a:t> jobber med oversikter i saksbehandlingen og indikatorer på bakgrunn av tema</a:t>
            </a:r>
          </a:p>
          <a:p>
            <a:endParaRPr lang="nb-NO" dirty="0"/>
          </a:p>
        </p:txBody>
      </p:sp>
    </p:spTree>
    <p:extLst>
      <p:ext uri="{BB962C8B-B14F-4D97-AF65-F5344CB8AC3E}">
        <p14:creationId xmlns:p14="http://schemas.microsoft.com/office/powerpoint/2010/main" val="23964539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A562A48-3C50-ECCA-4DE8-96BE513046D7}"/>
              </a:ext>
            </a:extLst>
          </p:cNvPr>
          <p:cNvSpPr>
            <a:spLocks noGrp="1"/>
          </p:cNvSpPr>
          <p:nvPr>
            <p:ph type="title"/>
          </p:nvPr>
        </p:nvSpPr>
        <p:spPr/>
        <p:txBody>
          <a:bodyPr/>
          <a:lstStyle/>
          <a:p>
            <a:r>
              <a:rPr lang="nb-NO" dirty="0"/>
              <a:t>Tilsyn 2024 – Forarbeid i avdelingen forts.</a:t>
            </a:r>
          </a:p>
        </p:txBody>
      </p:sp>
      <p:sp>
        <p:nvSpPr>
          <p:cNvPr id="3" name="Plassholder for tekst 2">
            <a:extLst>
              <a:ext uri="{FF2B5EF4-FFF2-40B4-BE49-F238E27FC236}">
                <a16:creationId xmlns:a16="http://schemas.microsoft.com/office/drawing/2014/main" id="{BCCB8E39-6DE0-D7E0-355C-05BF4C2A494D}"/>
              </a:ext>
            </a:extLst>
          </p:cNvPr>
          <p:cNvSpPr>
            <a:spLocks noGrp="1"/>
          </p:cNvSpPr>
          <p:nvPr>
            <p:ph type="body" sz="quarter" idx="11"/>
          </p:nvPr>
        </p:nvSpPr>
        <p:spPr>
          <a:xfrm>
            <a:off x="1055688" y="2600325"/>
            <a:ext cx="10229584" cy="3694634"/>
          </a:xfrm>
        </p:spPr>
        <p:txBody>
          <a:bodyPr/>
          <a:lstStyle/>
          <a:p>
            <a:pPr marL="342900" indent="-342900">
              <a:buFont typeface="Wingdings" panose="05000000000000000000" pitchFamily="2" charset="2"/>
              <a:buChar char="Ø"/>
            </a:pPr>
            <a:r>
              <a:rPr lang="nb-NO" sz="2400" dirty="0"/>
              <a:t>9. og 10. november 2023</a:t>
            </a:r>
          </a:p>
          <a:p>
            <a:pPr marL="1028700" lvl="1" indent="-342900">
              <a:buFont typeface="Wingdings" panose="05000000000000000000" pitchFamily="2" charset="2"/>
              <a:buChar char="Ø"/>
            </a:pPr>
            <a:r>
              <a:rPr lang="nb-NO" sz="2400" dirty="0"/>
              <a:t>Gjennomføring av ROS-arbeid. </a:t>
            </a:r>
            <a:r>
              <a:rPr lang="nb-NO" sz="2400" dirty="0" err="1"/>
              <a:t>Statistikkontaktene</a:t>
            </a:r>
            <a:r>
              <a:rPr lang="nb-NO" sz="2400" dirty="0"/>
              <a:t> og tilsynsteamene samarbeider om å finne riktig tilsynsobjekt</a:t>
            </a:r>
          </a:p>
          <a:p>
            <a:pPr marL="342900" indent="-342900">
              <a:buFont typeface="Wingdings" panose="05000000000000000000" pitchFamily="2" charset="2"/>
              <a:buChar char="Ø"/>
            </a:pPr>
            <a:r>
              <a:rPr lang="nb-NO" sz="2400" dirty="0"/>
              <a:t>Tilsynskoordinator foreslår endelig tilsynsplan i samråd med ledelsen. </a:t>
            </a:r>
          </a:p>
          <a:p>
            <a:pPr marL="342900" indent="-342900">
              <a:buFont typeface="Wingdings" panose="05000000000000000000" pitchFamily="2" charset="2"/>
              <a:buChar char="Ø"/>
            </a:pPr>
            <a:r>
              <a:rPr lang="nb-NO" sz="2400" dirty="0"/>
              <a:t>Innen 1. desember 2023 – legges de planlagte tilsynene inn i tilsynskalenderen</a:t>
            </a:r>
          </a:p>
          <a:p>
            <a:endParaRPr lang="nb-NO" dirty="0"/>
          </a:p>
        </p:txBody>
      </p:sp>
    </p:spTree>
    <p:extLst>
      <p:ext uri="{BB962C8B-B14F-4D97-AF65-F5344CB8AC3E}">
        <p14:creationId xmlns:p14="http://schemas.microsoft.com/office/powerpoint/2010/main" val="22444780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DB507B7-881B-223F-0F01-507663E644A1}"/>
              </a:ext>
            </a:extLst>
          </p:cNvPr>
          <p:cNvSpPr>
            <a:spLocks noGrp="1"/>
          </p:cNvSpPr>
          <p:nvPr>
            <p:ph type="title"/>
          </p:nvPr>
        </p:nvSpPr>
        <p:spPr/>
        <p:txBody>
          <a:bodyPr/>
          <a:lstStyle/>
          <a:p>
            <a:r>
              <a:rPr lang="nb-NO" dirty="0"/>
              <a:t>Foreløpige </a:t>
            </a:r>
            <a:r>
              <a:rPr lang="nb-NO" dirty="0" err="1"/>
              <a:t>tilsynstema</a:t>
            </a:r>
            <a:r>
              <a:rPr lang="nb-NO" dirty="0"/>
              <a:t> 2024</a:t>
            </a:r>
          </a:p>
        </p:txBody>
      </p:sp>
      <p:sp>
        <p:nvSpPr>
          <p:cNvPr id="3" name="Plassholder for tekst 2">
            <a:extLst>
              <a:ext uri="{FF2B5EF4-FFF2-40B4-BE49-F238E27FC236}">
                <a16:creationId xmlns:a16="http://schemas.microsoft.com/office/drawing/2014/main" id="{D3A7E39B-E987-9428-2722-7E1F7F003ED4}"/>
              </a:ext>
            </a:extLst>
          </p:cNvPr>
          <p:cNvSpPr>
            <a:spLocks noGrp="1"/>
          </p:cNvSpPr>
          <p:nvPr>
            <p:ph type="body" sz="quarter" idx="11"/>
          </p:nvPr>
        </p:nvSpPr>
        <p:spPr>
          <a:xfrm>
            <a:off x="638355" y="1950333"/>
            <a:ext cx="5693434" cy="4761017"/>
          </a:xfrm>
        </p:spPr>
        <p:txBody>
          <a:bodyPr/>
          <a:lstStyle/>
          <a:p>
            <a:r>
              <a:rPr lang="nb-NO" u="sng" dirty="0">
                <a:latin typeface="+mn-lt"/>
              </a:rPr>
              <a:t>Skole:</a:t>
            </a:r>
          </a:p>
          <a:p>
            <a:pPr marL="342900" indent="-342900">
              <a:buFont typeface="Arial" panose="020B0604020202020204" pitchFamily="34" charset="0"/>
              <a:buChar char="•"/>
            </a:pPr>
            <a:r>
              <a:rPr lang="nb-NO" dirty="0">
                <a:solidFill>
                  <a:schemeClr val="accent2">
                    <a:lumMod val="50000"/>
                  </a:schemeClr>
                </a:solidFill>
                <a:latin typeface="+mn-lt"/>
              </a:rPr>
              <a:t>Internkontroll og skolemiljø</a:t>
            </a:r>
          </a:p>
          <a:p>
            <a:pPr marL="342900" indent="-342900">
              <a:buFont typeface="Arial" panose="020B0604020202020204" pitchFamily="34" charset="0"/>
              <a:buChar char="•"/>
            </a:pPr>
            <a:r>
              <a:rPr lang="nb-NO" dirty="0">
                <a:solidFill>
                  <a:schemeClr val="accent2">
                    <a:lumMod val="50000"/>
                  </a:schemeClr>
                </a:solidFill>
                <a:latin typeface="+mn-lt"/>
              </a:rPr>
              <a:t>Skolemiljø</a:t>
            </a:r>
          </a:p>
          <a:p>
            <a:pPr marL="342900" indent="-342900">
              <a:buFont typeface="Arial" panose="020B0604020202020204" pitchFamily="34" charset="0"/>
              <a:buChar char="•"/>
            </a:pPr>
            <a:r>
              <a:rPr lang="nb-NO" dirty="0">
                <a:solidFill>
                  <a:schemeClr val="accent2">
                    <a:lumMod val="50000"/>
                  </a:schemeClr>
                </a:solidFill>
                <a:latin typeface="+mn-lt"/>
              </a:rPr>
              <a:t>Internkontroll og spesialundervisning (PPT)</a:t>
            </a:r>
          </a:p>
          <a:p>
            <a:pPr marL="342900" indent="-342900">
              <a:buFont typeface="Arial" panose="020B0604020202020204" pitchFamily="34" charset="0"/>
              <a:buChar char="•"/>
            </a:pPr>
            <a:r>
              <a:rPr lang="nb-NO" dirty="0">
                <a:solidFill>
                  <a:schemeClr val="accent2">
                    <a:lumMod val="50000"/>
                  </a:schemeClr>
                </a:solidFill>
                <a:latin typeface="+mn-lt"/>
              </a:rPr>
              <a:t>PPT Saksbehandlingstid</a:t>
            </a:r>
          </a:p>
          <a:p>
            <a:pPr marL="342900" indent="-342900">
              <a:buFont typeface="Arial" panose="020B0604020202020204" pitchFamily="34" charset="0"/>
              <a:buChar char="•"/>
            </a:pPr>
            <a:r>
              <a:rPr lang="nb-NO" dirty="0">
                <a:solidFill>
                  <a:schemeClr val="accent2">
                    <a:lumMod val="50000"/>
                  </a:schemeClr>
                </a:solidFill>
                <a:latin typeface="+mn-lt"/>
              </a:rPr>
              <a:t>Alternativ </a:t>
            </a:r>
            <a:r>
              <a:rPr lang="nb-NO" dirty="0" err="1">
                <a:solidFill>
                  <a:schemeClr val="accent2">
                    <a:lumMod val="50000"/>
                  </a:schemeClr>
                </a:solidFill>
                <a:latin typeface="+mn-lt"/>
              </a:rPr>
              <a:t>oppl</a:t>
            </a:r>
            <a:r>
              <a:rPr lang="nb-NO" sz="2000" b="0" i="0" dirty="0" err="1">
                <a:solidFill>
                  <a:schemeClr val="accent2">
                    <a:lumMod val="50000"/>
                  </a:schemeClr>
                </a:solidFill>
                <a:effectLst/>
                <a:latin typeface="+mn-lt"/>
              </a:rPr>
              <a:t>æ</a:t>
            </a:r>
            <a:r>
              <a:rPr lang="nb-NO" dirty="0" err="1">
                <a:solidFill>
                  <a:schemeClr val="accent2">
                    <a:lumMod val="50000"/>
                  </a:schemeClr>
                </a:solidFill>
                <a:latin typeface="+mn-lt"/>
              </a:rPr>
              <a:t>ringsarena</a:t>
            </a:r>
            <a:endParaRPr lang="nb-NO" dirty="0">
              <a:solidFill>
                <a:schemeClr val="accent2">
                  <a:lumMod val="50000"/>
                </a:schemeClr>
              </a:solidFill>
              <a:latin typeface="+mn-lt"/>
            </a:endParaRPr>
          </a:p>
          <a:p>
            <a:pPr marL="342900" indent="-342900">
              <a:buFont typeface="Arial" panose="020B0604020202020204" pitchFamily="34" charset="0"/>
              <a:buChar char="•"/>
            </a:pPr>
            <a:r>
              <a:rPr lang="nb-NO" dirty="0" err="1">
                <a:solidFill>
                  <a:schemeClr val="accent2">
                    <a:lumMod val="50000"/>
                  </a:schemeClr>
                </a:solidFill>
                <a:latin typeface="+mn-lt"/>
              </a:rPr>
              <a:t>L</a:t>
            </a:r>
            <a:r>
              <a:rPr lang="nb-NO" sz="2000" b="0" i="0" dirty="0" err="1">
                <a:solidFill>
                  <a:schemeClr val="accent2">
                    <a:lumMod val="50000"/>
                  </a:schemeClr>
                </a:solidFill>
                <a:effectLst/>
                <a:latin typeface="+mn-lt"/>
              </a:rPr>
              <a:t>ærernormen</a:t>
            </a:r>
            <a:endParaRPr lang="nb-NO" sz="2000" b="0" i="0" dirty="0">
              <a:solidFill>
                <a:schemeClr val="accent2">
                  <a:lumMod val="50000"/>
                </a:schemeClr>
              </a:solidFill>
              <a:effectLst/>
              <a:latin typeface="+mn-lt"/>
            </a:endParaRPr>
          </a:p>
          <a:p>
            <a:pPr marL="342900" indent="-342900">
              <a:buFont typeface="Arial" panose="020B0604020202020204" pitchFamily="34" charset="0"/>
              <a:buChar char="•"/>
            </a:pPr>
            <a:r>
              <a:rPr lang="nb-NO" sz="2000" b="0" i="0" dirty="0">
                <a:solidFill>
                  <a:schemeClr val="accent2">
                    <a:lumMod val="50000"/>
                  </a:schemeClr>
                </a:solidFill>
                <a:effectLst/>
                <a:latin typeface="+mn-lt"/>
              </a:rPr>
              <a:t>Skoleskyss</a:t>
            </a:r>
          </a:p>
          <a:p>
            <a:pPr marL="342900" indent="-342900">
              <a:buFont typeface="Arial" panose="020B0604020202020204" pitchFamily="34" charset="0"/>
              <a:buChar char="•"/>
            </a:pPr>
            <a:r>
              <a:rPr lang="nb-NO" sz="2000" b="0" i="0" dirty="0">
                <a:solidFill>
                  <a:schemeClr val="accent2">
                    <a:lumMod val="50000"/>
                  </a:schemeClr>
                </a:solidFill>
                <a:effectLst/>
                <a:latin typeface="+mn-lt"/>
              </a:rPr>
              <a:t>Særskilt språkopplæring</a:t>
            </a:r>
          </a:p>
          <a:p>
            <a:pPr marL="342900" indent="-342900">
              <a:buFont typeface="Arial" panose="020B0604020202020204" pitchFamily="34" charset="0"/>
              <a:buChar char="•"/>
            </a:pPr>
            <a:r>
              <a:rPr lang="nb-NO" sz="2000" b="0" i="0" dirty="0">
                <a:solidFill>
                  <a:schemeClr val="accent2">
                    <a:lumMod val="50000"/>
                  </a:schemeClr>
                </a:solidFill>
                <a:effectLst/>
                <a:latin typeface="+mn-lt"/>
              </a:rPr>
              <a:t>Tidlig innsats</a:t>
            </a:r>
          </a:p>
          <a:p>
            <a:pPr marL="342900" indent="-342900">
              <a:buFont typeface="Arial" panose="020B0604020202020204" pitchFamily="34" charset="0"/>
              <a:buChar char="•"/>
            </a:pPr>
            <a:r>
              <a:rPr lang="nb-NO" sz="2000" b="0" i="0" dirty="0">
                <a:solidFill>
                  <a:schemeClr val="accent2">
                    <a:lumMod val="50000"/>
                  </a:schemeClr>
                </a:solidFill>
                <a:effectLst/>
                <a:latin typeface="+mn-lt"/>
              </a:rPr>
              <a:t>Eksamen og internkontroll</a:t>
            </a:r>
          </a:p>
          <a:p>
            <a:endParaRPr lang="nb-NO" sz="2000" b="0" i="0" dirty="0">
              <a:solidFill>
                <a:srgbClr val="333333"/>
              </a:solidFill>
              <a:effectLst/>
              <a:latin typeface="Open Sans" panose="020B0606030504020204" pitchFamily="34" charset="0"/>
            </a:endParaRPr>
          </a:p>
          <a:p>
            <a:endParaRPr lang="nb-NO" dirty="0"/>
          </a:p>
        </p:txBody>
      </p:sp>
      <p:sp>
        <p:nvSpPr>
          <p:cNvPr id="4" name="Plassholder for tekst 3">
            <a:extLst>
              <a:ext uri="{FF2B5EF4-FFF2-40B4-BE49-F238E27FC236}">
                <a16:creationId xmlns:a16="http://schemas.microsoft.com/office/drawing/2014/main" id="{3DE35F2A-7F8E-E2A2-4F60-442FD37540A4}"/>
              </a:ext>
            </a:extLst>
          </p:cNvPr>
          <p:cNvSpPr>
            <a:spLocks noGrp="1"/>
          </p:cNvSpPr>
          <p:nvPr>
            <p:ph type="body" sz="quarter" idx="12"/>
          </p:nvPr>
        </p:nvSpPr>
        <p:spPr>
          <a:xfrm>
            <a:off x="6469811" y="1950332"/>
            <a:ext cx="5262114" cy="4761017"/>
          </a:xfrm>
        </p:spPr>
        <p:txBody>
          <a:bodyPr/>
          <a:lstStyle/>
          <a:p>
            <a:r>
              <a:rPr lang="nb-NO" sz="2000" b="0" i="0" u="sng" dirty="0">
                <a:solidFill>
                  <a:schemeClr val="accent2">
                    <a:lumMod val="50000"/>
                  </a:schemeClr>
                </a:solidFill>
                <a:effectLst/>
                <a:latin typeface="+mn-lt"/>
              </a:rPr>
              <a:t>Barnehage:</a:t>
            </a:r>
          </a:p>
          <a:p>
            <a:pPr marL="342900" indent="-342900">
              <a:buFont typeface="Arial" panose="020B0604020202020204" pitchFamily="34" charset="0"/>
              <a:buChar char="•"/>
            </a:pPr>
            <a:r>
              <a:rPr lang="nb-NO" sz="2000" b="0" i="0" u="none" dirty="0" err="1">
                <a:solidFill>
                  <a:schemeClr val="accent2">
                    <a:lumMod val="50000"/>
                  </a:schemeClr>
                </a:solidFill>
                <a:effectLst/>
                <a:latin typeface="+mn-lt"/>
              </a:rPr>
              <a:t>Spesialpedaogisk</a:t>
            </a:r>
            <a:r>
              <a:rPr lang="nb-NO" sz="2000" b="0" i="0" u="none" dirty="0">
                <a:solidFill>
                  <a:schemeClr val="accent2">
                    <a:lumMod val="50000"/>
                  </a:schemeClr>
                </a:solidFill>
                <a:effectLst/>
                <a:latin typeface="+mn-lt"/>
              </a:rPr>
              <a:t> hjelp og internkontroll</a:t>
            </a:r>
          </a:p>
          <a:p>
            <a:pPr marL="342900" indent="-342900">
              <a:buFont typeface="Arial" panose="020B0604020202020204" pitchFamily="34" charset="0"/>
              <a:buChar char="•"/>
            </a:pPr>
            <a:r>
              <a:rPr lang="nb-NO" sz="2000" b="0" i="0" u="none" dirty="0">
                <a:solidFill>
                  <a:schemeClr val="accent2">
                    <a:lumMod val="50000"/>
                  </a:schemeClr>
                </a:solidFill>
                <a:effectLst/>
                <a:latin typeface="+mn-lt"/>
              </a:rPr>
              <a:t>Tilrettelegging for barn med nedsatt funksjonsevne</a:t>
            </a:r>
          </a:p>
          <a:p>
            <a:pPr marL="342900" indent="-342900">
              <a:buFont typeface="Arial" panose="020B0604020202020204" pitchFamily="34" charset="0"/>
              <a:buChar char="•"/>
            </a:pPr>
            <a:r>
              <a:rPr lang="nb-NO" sz="2000" b="0" i="0" u="none" dirty="0">
                <a:solidFill>
                  <a:schemeClr val="accent2">
                    <a:lumMod val="50000"/>
                  </a:schemeClr>
                </a:solidFill>
                <a:effectLst/>
                <a:latin typeface="+mn-lt"/>
              </a:rPr>
              <a:t>Bemanning  dispensasjon fra utdanningskravet</a:t>
            </a:r>
          </a:p>
          <a:p>
            <a:pPr marL="342900" indent="-342900">
              <a:buFont typeface="Arial" panose="020B0604020202020204" pitchFamily="34" charset="0"/>
              <a:buChar char="•"/>
            </a:pPr>
            <a:r>
              <a:rPr lang="nb-NO" sz="2000" b="0" i="0" u="none" dirty="0">
                <a:solidFill>
                  <a:schemeClr val="accent2">
                    <a:lumMod val="50000"/>
                  </a:schemeClr>
                </a:solidFill>
                <a:effectLst/>
                <a:latin typeface="+mn-lt"/>
              </a:rPr>
              <a:t>Barnehagemiljø og internkontroll</a:t>
            </a:r>
          </a:p>
          <a:p>
            <a:endParaRPr lang="nb-NO" sz="2000" b="0" i="0" u="none" dirty="0">
              <a:solidFill>
                <a:schemeClr val="accent2">
                  <a:lumMod val="50000"/>
                </a:schemeClr>
              </a:solidFill>
              <a:effectLst/>
              <a:latin typeface="+mn-lt"/>
            </a:endParaRPr>
          </a:p>
          <a:p>
            <a:r>
              <a:rPr lang="nb-NO" sz="2000" b="0" i="0" u="sng" dirty="0">
                <a:solidFill>
                  <a:schemeClr val="accent2">
                    <a:lumMod val="50000"/>
                  </a:schemeClr>
                </a:solidFill>
                <a:effectLst/>
                <a:latin typeface="+mn-lt"/>
              </a:rPr>
              <a:t>Tverrfaglig</a:t>
            </a:r>
          </a:p>
          <a:p>
            <a:pPr marL="342900" indent="-342900">
              <a:buFont typeface="Arial" panose="020B0604020202020204" pitchFamily="34" charset="0"/>
              <a:buChar char="•"/>
            </a:pPr>
            <a:r>
              <a:rPr lang="nb-NO" dirty="0">
                <a:solidFill>
                  <a:schemeClr val="accent2">
                    <a:lumMod val="50000"/>
                  </a:schemeClr>
                </a:solidFill>
                <a:latin typeface="+mn-lt"/>
              </a:rPr>
              <a:t>Barnevern, meldeplikt og internkontroll</a:t>
            </a:r>
          </a:p>
        </p:txBody>
      </p:sp>
    </p:spTree>
    <p:extLst>
      <p:ext uri="{BB962C8B-B14F-4D97-AF65-F5344CB8AC3E}">
        <p14:creationId xmlns:p14="http://schemas.microsoft.com/office/powerpoint/2010/main" val="2538876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4FDCF41F-38DC-DBCE-6F70-693143A2C3F1}"/>
              </a:ext>
            </a:extLst>
          </p:cNvPr>
          <p:cNvSpPr>
            <a:spLocks noGrp="1"/>
          </p:cNvSpPr>
          <p:nvPr>
            <p:ph type="title"/>
          </p:nvPr>
        </p:nvSpPr>
        <p:spPr/>
        <p:txBody>
          <a:bodyPr/>
          <a:lstStyle/>
          <a:p>
            <a:r>
              <a:rPr lang="nb-NO" dirty="0"/>
              <a:t>Foreløpig møteplan for 2024</a:t>
            </a:r>
          </a:p>
        </p:txBody>
      </p:sp>
      <p:graphicFrame>
        <p:nvGraphicFramePr>
          <p:cNvPr id="7" name="Tabell 7">
            <a:extLst>
              <a:ext uri="{FF2B5EF4-FFF2-40B4-BE49-F238E27FC236}">
                <a16:creationId xmlns:a16="http://schemas.microsoft.com/office/drawing/2014/main" id="{4F34BB9E-6E23-4556-3AC6-3E94B162A12A}"/>
              </a:ext>
            </a:extLst>
          </p:cNvPr>
          <p:cNvGraphicFramePr>
            <a:graphicFrameLocks noGrp="1"/>
          </p:cNvGraphicFramePr>
          <p:nvPr>
            <p:extLst>
              <p:ext uri="{D42A27DB-BD31-4B8C-83A1-F6EECF244321}">
                <p14:modId xmlns:p14="http://schemas.microsoft.com/office/powerpoint/2010/main" val="3066762827"/>
              </p:ext>
            </p:extLst>
          </p:nvPr>
        </p:nvGraphicFramePr>
        <p:xfrm>
          <a:off x="1055687" y="2164988"/>
          <a:ext cx="10512675" cy="3662680"/>
        </p:xfrm>
        <a:graphic>
          <a:graphicData uri="http://schemas.openxmlformats.org/drawingml/2006/table">
            <a:tbl>
              <a:tblPr firstRow="1" bandRow="1">
                <a:tableStyleId>{5C22544A-7EE6-4342-B048-85BDC9FD1C3A}</a:tableStyleId>
              </a:tblPr>
              <a:tblGrid>
                <a:gridCol w="2391360">
                  <a:extLst>
                    <a:ext uri="{9D8B030D-6E8A-4147-A177-3AD203B41FA5}">
                      <a16:colId xmlns:a16="http://schemas.microsoft.com/office/drawing/2014/main" val="87188214"/>
                    </a:ext>
                  </a:extLst>
                </a:gridCol>
                <a:gridCol w="2316079">
                  <a:extLst>
                    <a:ext uri="{9D8B030D-6E8A-4147-A177-3AD203B41FA5}">
                      <a16:colId xmlns:a16="http://schemas.microsoft.com/office/drawing/2014/main" val="4075545605"/>
                    </a:ext>
                  </a:extLst>
                </a:gridCol>
                <a:gridCol w="5805236">
                  <a:extLst>
                    <a:ext uri="{9D8B030D-6E8A-4147-A177-3AD203B41FA5}">
                      <a16:colId xmlns:a16="http://schemas.microsoft.com/office/drawing/2014/main" val="3943886284"/>
                    </a:ext>
                  </a:extLst>
                </a:gridCol>
              </a:tblGrid>
              <a:tr h="370840">
                <a:tc>
                  <a:txBody>
                    <a:bodyPr/>
                    <a:lstStyle/>
                    <a:p>
                      <a:r>
                        <a:rPr lang="nb-NO" dirty="0"/>
                        <a:t>Tilsynsforummøte</a:t>
                      </a:r>
                    </a:p>
                  </a:txBody>
                  <a:tcPr/>
                </a:tc>
                <a:tc>
                  <a:txBody>
                    <a:bodyPr/>
                    <a:lstStyle/>
                    <a:p>
                      <a:r>
                        <a:rPr lang="nb-NO" dirty="0"/>
                        <a:t>Deltakelsesform</a:t>
                      </a:r>
                    </a:p>
                  </a:txBody>
                  <a:tcPr/>
                </a:tc>
                <a:tc>
                  <a:txBody>
                    <a:bodyPr/>
                    <a:lstStyle/>
                    <a:p>
                      <a:r>
                        <a:rPr lang="nb-NO" dirty="0"/>
                        <a:t>Informasjon/diskusjon om</a:t>
                      </a:r>
                    </a:p>
                  </a:txBody>
                  <a:tcPr/>
                </a:tc>
                <a:extLst>
                  <a:ext uri="{0D108BD9-81ED-4DB2-BD59-A6C34878D82A}">
                    <a16:rowId xmlns:a16="http://schemas.microsoft.com/office/drawing/2014/main" val="2768278013"/>
                  </a:ext>
                </a:extLst>
              </a:tr>
              <a:tr h="370840">
                <a:tc>
                  <a:txBody>
                    <a:bodyPr/>
                    <a:lstStyle/>
                    <a:p>
                      <a:r>
                        <a:rPr lang="nb-NO" dirty="0"/>
                        <a:t>22. mars</a:t>
                      </a:r>
                    </a:p>
                  </a:txBody>
                  <a:tcPr/>
                </a:tc>
                <a:tc>
                  <a:txBody>
                    <a:bodyPr/>
                    <a:lstStyle/>
                    <a:p>
                      <a:r>
                        <a:rPr lang="nb-NO" dirty="0"/>
                        <a:t>Digitalt</a:t>
                      </a:r>
                    </a:p>
                  </a:txBody>
                  <a:tcPr/>
                </a:tc>
                <a:tc>
                  <a:txBody>
                    <a:bodyPr/>
                    <a:lstStyle/>
                    <a:p>
                      <a:pPr marL="285750" indent="-285750">
                        <a:buFont typeface="Arial" panose="020B0604020202020204" pitchFamily="34" charset="0"/>
                        <a:buChar char="•"/>
                      </a:pPr>
                      <a:r>
                        <a:rPr lang="nb-NO" dirty="0"/>
                        <a:t>Fra </a:t>
                      </a:r>
                      <a:r>
                        <a:rPr lang="nb-NO" dirty="0" err="1"/>
                        <a:t>KDDs</a:t>
                      </a:r>
                      <a:r>
                        <a:rPr lang="nb-NO" dirty="0"/>
                        <a:t> tilsynsseminar</a:t>
                      </a:r>
                    </a:p>
                    <a:p>
                      <a:pPr marL="285750" indent="-285750">
                        <a:buFont typeface="Arial" panose="020B0604020202020204" pitchFamily="34" charset="0"/>
                        <a:buChar char="•"/>
                      </a:pPr>
                      <a:r>
                        <a:rPr lang="nb-NO" dirty="0"/>
                        <a:t>Implementerte endringer i TK</a:t>
                      </a:r>
                    </a:p>
                    <a:p>
                      <a:pPr marL="285750" indent="-285750">
                        <a:buFont typeface="Arial" panose="020B0604020202020204" pitchFamily="34" charset="0"/>
                        <a:buChar char="•"/>
                      </a:pPr>
                      <a:r>
                        <a:rPr lang="nb-NO" dirty="0"/>
                        <a:t>Erfaringsdeling om hørings- og samordningsrunden</a:t>
                      </a:r>
                    </a:p>
                    <a:p>
                      <a:pPr marL="285750" indent="-285750">
                        <a:buFont typeface="Arial" panose="020B0604020202020204" pitchFamily="34" charset="0"/>
                        <a:buChar char="•"/>
                      </a:pPr>
                      <a:r>
                        <a:rPr lang="nb-NO" dirty="0" err="1"/>
                        <a:t>SFOVs</a:t>
                      </a:r>
                      <a:r>
                        <a:rPr lang="nb-NO" dirty="0"/>
                        <a:t> forventningsbrev</a:t>
                      </a:r>
                    </a:p>
                    <a:p>
                      <a:pPr marL="285750" indent="-285750">
                        <a:buFont typeface="Arial" panose="020B0604020202020204" pitchFamily="34" charset="0"/>
                        <a:buChar char="•"/>
                      </a:pPr>
                      <a:r>
                        <a:rPr lang="nb-NO" dirty="0"/>
                        <a:t>Foreløpige </a:t>
                      </a:r>
                      <a:r>
                        <a:rPr lang="nb-NO" dirty="0" err="1"/>
                        <a:t>kostra</a:t>
                      </a:r>
                      <a:r>
                        <a:rPr lang="nb-NO" dirty="0"/>
                        <a:t>-tall</a:t>
                      </a:r>
                    </a:p>
                  </a:txBody>
                  <a:tcPr/>
                </a:tc>
                <a:extLst>
                  <a:ext uri="{0D108BD9-81ED-4DB2-BD59-A6C34878D82A}">
                    <a16:rowId xmlns:a16="http://schemas.microsoft.com/office/drawing/2014/main" val="1801260138"/>
                  </a:ext>
                </a:extLst>
              </a:tr>
              <a:tr h="370840">
                <a:tc>
                  <a:txBody>
                    <a:bodyPr/>
                    <a:lstStyle/>
                    <a:p>
                      <a:r>
                        <a:rPr lang="nb-NO" dirty="0"/>
                        <a:t>21. juni</a:t>
                      </a:r>
                    </a:p>
                  </a:txBody>
                  <a:tcPr/>
                </a:tc>
                <a:tc>
                  <a:txBody>
                    <a:bodyPr/>
                    <a:lstStyle/>
                    <a:p>
                      <a:r>
                        <a:rPr lang="nb-NO" dirty="0"/>
                        <a:t>Digitalt</a:t>
                      </a:r>
                    </a:p>
                  </a:txBody>
                  <a:tcPr/>
                </a:tc>
                <a:tc>
                  <a:txBody>
                    <a:bodyPr/>
                    <a:lstStyle/>
                    <a:p>
                      <a:pPr marL="285750" indent="-285750">
                        <a:buFont typeface="Arial" panose="020B0604020202020204" pitchFamily="34" charset="0"/>
                        <a:buChar char="•"/>
                      </a:pPr>
                      <a:r>
                        <a:rPr lang="nb-NO" dirty="0"/>
                        <a:t>Oppsummering av første halvår 2024</a:t>
                      </a:r>
                    </a:p>
                    <a:p>
                      <a:pPr marL="285750" indent="-285750">
                        <a:buFont typeface="Arial" panose="020B0604020202020204" pitchFamily="34" charset="0"/>
                        <a:buChar char="•"/>
                      </a:pPr>
                      <a:r>
                        <a:rPr lang="nb-NO" dirty="0"/>
                        <a:t>RNB og </a:t>
                      </a:r>
                      <a:r>
                        <a:rPr lang="nb-NO" dirty="0" err="1"/>
                        <a:t>K.prop</a:t>
                      </a:r>
                      <a:r>
                        <a:rPr lang="nb-NO" dirty="0"/>
                        <a:t> 2024</a:t>
                      </a:r>
                    </a:p>
                    <a:p>
                      <a:pPr marL="285750" indent="-285750">
                        <a:buFont typeface="Arial" panose="020B0604020202020204" pitchFamily="34" charset="0"/>
                        <a:buChar char="•"/>
                      </a:pPr>
                      <a:r>
                        <a:rPr lang="nb-NO" dirty="0"/>
                        <a:t>Endelige </a:t>
                      </a:r>
                      <a:r>
                        <a:rPr lang="nb-NO" dirty="0" err="1"/>
                        <a:t>kostra</a:t>
                      </a:r>
                      <a:r>
                        <a:rPr lang="nb-NO" dirty="0"/>
                        <a:t>-tall</a:t>
                      </a:r>
                    </a:p>
                  </a:txBody>
                  <a:tcPr/>
                </a:tc>
                <a:extLst>
                  <a:ext uri="{0D108BD9-81ED-4DB2-BD59-A6C34878D82A}">
                    <a16:rowId xmlns:a16="http://schemas.microsoft.com/office/drawing/2014/main" val="3118831013"/>
                  </a:ext>
                </a:extLst>
              </a:tr>
              <a:tr h="370840">
                <a:tc>
                  <a:txBody>
                    <a:bodyPr/>
                    <a:lstStyle/>
                    <a:p>
                      <a:r>
                        <a:rPr lang="nb-NO" dirty="0"/>
                        <a:t>22. november</a:t>
                      </a:r>
                    </a:p>
                  </a:txBody>
                  <a:tcPr/>
                </a:tc>
                <a:tc>
                  <a:txBody>
                    <a:bodyPr/>
                    <a:lstStyle/>
                    <a:p>
                      <a:r>
                        <a:rPr lang="nb-NO" dirty="0"/>
                        <a:t>Fysisk </a:t>
                      </a:r>
                    </a:p>
                  </a:txBody>
                  <a:tcPr/>
                </a:tc>
                <a:tc>
                  <a:txBody>
                    <a:bodyPr/>
                    <a:lstStyle/>
                    <a:p>
                      <a:pPr marL="285750" indent="-285750">
                        <a:buFont typeface="Arial" panose="020B0604020202020204" pitchFamily="34" charset="0"/>
                        <a:buChar char="•"/>
                      </a:pPr>
                      <a:r>
                        <a:rPr lang="nb-NO" dirty="0"/>
                        <a:t>Heldagsmøte med fokus på erfaringsdeling og tilsynsplanlegging for 2025 </a:t>
                      </a:r>
                    </a:p>
                  </a:txBody>
                  <a:tcPr/>
                </a:tc>
                <a:extLst>
                  <a:ext uri="{0D108BD9-81ED-4DB2-BD59-A6C34878D82A}">
                    <a16:rowId xmlns:a16="http://schemas.microsoft.com/office/drawing/2014/main" val="3722723732"/>
                  </a:ext>
                </a:extLst>
              </a:tr>
            </a:tbl>
          </a:graphicData>
        </a:graphic>
      </p:graphicFrame>
    </p:spTree>
    <p:extLst>
      <p:ext uri="{BB962C8B-B14F-4D97-AF65-F5344CB8AC3E}">
        <p14:creationId xmlns:p14="http://schemas.microsoft.com/office/powerpoint/2010/main" val="70037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0977454F-0012-EE02-C959-7AC118B98D28}"/>
              </a:ext>
            </a:extLst>
          </p:cNvPr>
          <p:cNvSpPr>
            <a:spLocks noGrp="1"/>
          </p:cNvSpPr>
          <p:nvPr>
            <p:ph type="title"/>
          </p:nvPr>
        </p:nvSpPr>
        <p:spPr/>
        <p:txBody>
          <a:bodyPr/>
          <a:lstStyle/>
          <a:p>
            <a:r>
              <a:rPr lang="nb-NO" dirty="0"/>
              <a:t>Innledning forts.</a:t>
            </a:r>
          </a:p>
        </p:txBody>
      </p:sp>
      <p:sp>
        <p:nvSpPr>
          <p:cNvPr id="7" name="Plassholder for tekst 6">
            <a:extLst>
              <a:ext uri="{FF2B5EF4-FFF2-40B4-BE49-F238E27FC236}">
                <a16:creationId xmlns:a16="http://schemas.microsoft.com/office/drawing/2014/main" id="{465A96BE-AED9-E401-A500-644165EC73B0}"/>
              </a:ext>
            </a:extLst>
          </p:cNvPr>
          <p:cNvSpPr>
            <a:spLocks noGrp="1"/>
          </p:cNvSpPr>
          <p:nvPr>
            <p:ph type="body" sz="quarter" idx="11"/>
          </p:nvPr>
        </p:nvSpPr>
        <p:spPr/>
        <p:txBody>
          <a:bodyPr/>
          <a:lstStyle/>
          <a:p>
            <a:r>
              <a:rPr lang="nb-NO" dirty="0"/>
              <a:t>Felles ROS : vi har mange på embetet. Samle disse og lage ett oversiktsbilde. Kan det være aktuelt å få fra andre etater også? </a:t>
            </a:r>
          </a:p>
          <a:p>
            <a:endParaRPr lang="nb-NO" dirty="0"/>
          </a:p>
          <a:p>
            <a:r>
              <a:rPr lang="nb-NO" dirty="0"/>
              <a:t>Hva har vi å dele pr i dag: </a:t>
            </a:r>
          </a:p>
          <a:p>
            <a:r>
              <a:rPr lang="nb-NO" dirty="0">
                <a:hlinkClick r:id="rId3"/>
              </a:rPr>
              <a:t>Utvalgte økonomiske nøkkeltall </a:t>
            </a:r>
            <a:endParaRPr lang="nb-NO" dirty="0"/>
          </a:p>
          <a:p>
            <a:r>
              <a:rPr lang="nb-NO" dirty="0">
                <a:hlinkClick r:id="rId4"/>
              </a:rPr>
              <a:t>Statsbudsjettpresentasjon</a:t>
            </a:r>
            <a:r>
              <a:rPr lang="nb-NO" dirty="0"/>
              <a:t>/informasjonsbrev </a:t>
            </a:r>
          </a:p>
          <a:p>
            <a:endParaRPr lang="nb-NO" dirty="0"/>
          </a:p>
          <a:p>
            <a:r>
              <a:rPr lang="nb-NO" dirty="0"/>
              <a:t>OBS! Kort om ROBEK og kommunene. </a:t>
            </a:r>
          </a:p>
          <a:p>
            <a:endParaRPr lang="nb-NO" dirty="0"/>
          </a:p>
          <a:p>
            <a:endParaRPr lang="nb-NO" dirty="0"/>
          </a:p>
          <a:p>
            <a:endParaRPr lang="nb-NO" dirty="0"/>
          </a:p>
        </p:txBody>
      </p:sp>
    </p:spTree>
    <p:extLst>
      <p:ext uri="{BB962C8B-B14F-4D97-AF65-F5344CB8AC3E}">
        <p14:creationId xmlns:p14="http://schemas.microsoft.com/office/powerpoint/2010/main" val="3564497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91DABAC2-00C4-792C-D6DA-E3A4D4FE73C2}"/>
              </a:ext>
            </a:extLst>
          </p:cNvPr>
          <p:cNvSpPr>
            <a:spLocks noGrp="1"/>
          </p:cNvSpPr>
          <p:nvPr>
            <p:ph type="body" sz="quarter" idx="12"/>
          </p:nvPr>
        </p:nvSpPr>
        <p:spPr/>
        <p:txBody>
          <a:bodyPr/>
          <a:lstStyle/>
          <a:p>
            <a:r>
              <a:rPr lang="nb-NO" b="1" dirty="0"/>
              <a:t>Diverse orienteringer</a:t>
            </a:r>
          </a:p>
        </p:txBody>
      </p:sp>
    </p:spTree>
    <p:extLst>
      <p:ext uri="{BB962C8B-B14F-4D97-AF65-F5344CB8AC3E}">
        <p14:creationId xmlns:p14="http://schemas.microsoft.com/office/powerpoint/2010/main" val="1135632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EC49A9B9-D9AE-14D9-61AC-63004C935872}"/>
              </a:ext>
            </a:extLst>
          </p:cNvPr>
          <p:cNvSpPr>
            <a:spLocks noGrp="1"/>
          </p:cNvSpPr>
          <p:nvPr>
            <p:ph type="body" sz="quarter" idx="12"/>
          </p:nvPr>
        </p:nvSpPr>
        <p:spPr/>
        <p:txBody>
          <a:bodyPr/>
          <a:lstStyle/>
          <a:p>
            <a:r>
              <a:rPr lang="nb-NO" dirty="0"/>
              <a:t>Noen betraktninger rundt tilsynsår 2023 </a:t>
            </a:r>
          </a:p>
        </p:txBody>
      </p:sp>
    </p:spTree>
    <p:extLst>
      <p:ext uri="{BB962C8B-B14F-4D97-AF65-F5344CB8AC3E}">
        <p14:creationId xmlns:p14="http://schemas.microsoft.com/office/powerpoint/2010/main" val="1134804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7C16464C-A9CC-EA9C-42FB-1E44B0480132}"/>
              </a:ext>
            </a:extLst>
          </p:cNvPr>
          <p:cNvSpPr>
            <a:spLocks noGrp="1"/>
          </p:cNvSpPr>
          <p:nvPr>
            <p:ph type="title"/>
          </p:nvPr>
        </p:nvSpPr>
        <p:spPr/>
        <p:txBody>
          <a:bodyPr/>
          <a:lstStyle/>
          <a:p>
            <a:r>
              <a:rPr lang="nb-NO" dirty="0"/>
              <a:t>Status for 2023 tilsyn</a:t>
            </a:r>
          </a:p>
        </p:txBody>
      </p:sp>
      <p:sp>
        <p:nvSpPr>
          <p:cNvPr id="4" name="Plassholder for tekst 3">
            <a:extLst>
              <a:ext uri="{FF2B5EF4-FFF2-40B4-BE49-F238E27FC236}">
                <a16:creationId xmlns:a16="http://schemas.microsoft.com/office/drawing/2014/main" id="{40478E8B-AB59-D6CD-73EC-857E89CB7484}"/>
              </a:ext>
            </a:extLst>
          </p:cNvPr>
          <p:cNvSpPr>
            <a:spLocks noGrp="1"/>
          </p:cNvSpPr>
          <p:nvPr>
            <p:ph type="body" sz="quarter" idx="11"/>
          </p:nvPr>
        </p:nvSpPr>
        <p:spPr/>
        <p:txBody>
          <a:bodyPr/>
          <a:lstStyle/>
          <a:p>
            <a:pPr algn="ctr"/>
            <a:r>
              <a:rPr lang="nb-NO" sz="2600" b="1" dirty="0"/>
              <a:t>I alt er det planlagt og snart gjennomført 331 tilsyn </a:t>
            </a:r>
          </a:p>
          <a:p>
            <a:pPr algn="ctr"/>
            <a:r>
              <a:rPr lang="nb-NO" sz="2600" b="1" dirty="0"/>
              <a:t>med 52 kommuner, 15 bydeler og 2 fylkeskommuner.</a:t>
            </a:r>
          </a:p>
          <a:p>
            <a:pPr algn="ctr"/>
            <a:endParaRPr lang="nb-NO" sz="1500" b="1" dirty="0"/>
          </a:p>
          <a:p>
            <a:r>
              <a:rPr lang="nb-NO" sz="2600" dirty="0"/>
              <a:t>Historisk høyt tilsynsnivå samlet sett for kommuner og fylkeskommuner i regionen. </a:t>
            </a:r>
          </a:p>
          <a:p>
            <a:endParaRPr lang="nb-NO" sz="1500" dirty="0"/>
          </a:p>
          <a:p>
            <a:r>
              <a:rPr lang="nb-NO" sz="2600" dirty="0"/>
              <a:t>Økningen skyldes i hovedsak bedre teknisk integrering mellom TK og TILDA</a:t>
            </a:r>
          </a:p>
          <a:p>
            <a:endParaRPr lang="nb-NO" sz="1500" dirty="0"/>
          </a:p>
          <a:p>
            <a:r>
              <a:rPr lang="nb-NO" sz="2600" dirty="0"/>
              <a:t>I snitt ca. 5 tilsyn på hver kommune og bydel (</a:t>
            </a:r>
            <a:r>
              <a:rPr lang="nb-NO" sz="2600" i="1" dirty="0"/>
              <a:t>FK, ikke med</a:t>
            </a:r>
            <a:r>
              <a:rPr lang="nb-NO" sz="2600" dirty="0"/>
              <a:t>) </a:t>
            </a:r>
          </a:p>
          <a:p>
            <a:endParaRPr lang="nb-NO" sz="2600" dirty="0"/>
          </a:p>
        </p:txBody>
      </p:sp>
    </p:spTree>
    <p:extLst>
      <p:ext uri="{BB962C8B-B14F-4D97-AF65-F5344CB8AC3E}">
        <p14:creationId xmlns:p14="http://schemas.microsoft.com/office/powerpoint/2010/main" val="2441048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A21072C-ABA6-D5F6-675F-434EE2707FA3}"/>
              </a:ext>
            </a:extLst>
          </p:cNvPr>
          <p:cNvSpPr>
            <a:spLocks noGrp="1"/>
          </p:cNvSpPr>
          <p:nvPr>
            <p:ph type="title"/>
          </p:nvPr>
        </p:nvSpPr>
        <p:spPr/>
        <p:txBody>
          <a:bodyPr/>
          <a:lstStyle/>
          <a:p>
            <a:r>
              <a:rPr lang="nb-NO" dirty="0"/>
              <a:t>Status for 2023 forts.</a:t>
            </a:r>
          </a:p>
        </p:txBody>
      </p:sp>
      <p:sp>
        <p:nvSpPr>
          <p:cNvPr id="3" name="Plassholder for tekst 2">
            <a:extLst>
              <a:ext uri="{FF2B5EF4-FFF2-40B4-BE49-F238E27FC236}">
                <a16:creationId xmlns:a16="http://schemas.microsoft.com/office/drawing/2014/main" id="{6D23F14A-CF99-7192-E927-A856EB5EA4A0}"/>
              </a:ext>
            </a:extLst>
          </p:cNvPr>
          <p:cNvSpPr>
            <a:spLocks noGrp="1"/>
          </p:cNvSpPr>
          <p:nvPr>
            <p:ph type="body" sz="quarter" idx="11"/>
          </p:nvPr>
        </p:nvSpPr>
        <p:spPr/>
        <p:txBody>
          <a:bodyPr/>
          <a:lstStyle/>
          <a:p>
            <a:r>
              <a:rPr lang="nb-NO" sz="2600" dirty="0"/>
              <a:t>I</a:t>
            </a:r>
            <a:r>
              <a:rPr lang="nb-NO" dirty="0"/>
              <a:t> </a:t>
            </a:r>
            <a:r>
              <a:rPr lang="nb-NO" sz="2600" dirty="0"/>
              <a:t>tillegg har det vært to nye tilsynssatsninger i løpet av året:</a:t>
            </a:r>
          </a:p>
          <a:p>
            <a:endParaRPr lang="nb-NO" sz="2600" dirty="0"/>
          </a:p>
          <a:p>
            <a:r>
              <a:rPr lang="nb-NO" sz="2600" u="sng" dirty="0"/>
              <a:t>Datatilsynet: </a:t>
            </a:r>
          </a:p>
          <a:p>
            <a:r>
              <a:rPr lang="nb-NO" sz="2600" b="1" dirty="0"/>
              <a:t>Personopplysningssikkerheten i kommuner og fylkeskommuner</a:t>
            </a:r>
          </a:p>
          <a:p>
            <a:endParaRPr lang="nb-NO" sz="2600" dirty="0"/>
          </a:p>
          <a:p>
            <a:r>
              <a:rPr lang="nb-NO" sz="2600" i="0" u="sng" dirty="0">
                <a:solidFill>
                  <a:schemeClr val="accent2">
                    <a:lumMod val="50000"/>
                  </a:schemeClr>
                </a:solidFill>
                <a:effectLst/>
              </a:rPr>
              <a:t>Direktoratet for samfunnssikkerhet og beredskap</a:t>
            </a:r>
            <a:r>
              <a:rPr lang="nb-NO" sz="2600" u="sng" dirty="0"/>
              <a:t>: </a:t>
            </a:r>
          </a:p>
          <a:p>
            <a:r>
              <a:rPr lang="nb-NO" sz="2600" b="1" dirty="0"/>
              <a:t>Tilsyn med kommunale lekeplasser 2023/2024</a:t>
            </a:r>
          </a:p>
          <a:p>
            <a:endParaRPr lang="nb-NO" sz="2600" dirty="0"/>
          </a:p>
          <a:p>
            <a:endParaRPr lang="nb-NO" sz="2600" dirty="0"/>
          </a:p>
          <a:p>
            <a:endParaRPr lang="nb-NO" sz="2600" dirty="0"/>
          </a:p>
          <a:p>
            <a:endParaRPr lang="nb-NO" sz="2600" dirty="0"/>
          </a:p>
          <a:p>
            <a:endParaRPr lang="nb-NO" sz="2600" dirty="0"/>
          </a:p>
          <a:p>
            <a:endParaRPr lang="nb-NO" dirty="0"/>
          </a:p>
          <a:p>
            <a:endParaRPr lang="nb-NO" dirty="0"/>
          </a:p>
        </p:txBody>
      </p:sp>
    </p:spTree>
    <p:extLst>
      <p:ext uri="{BB962C8B-B14F-4D97-AF65-F5344CB8AC3E}">
        <p14:creationId xmlns:p14="http://schemas.microsoft.com/office/powerpoint/2010/main" val="747866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B089C32-EB8D-261E-0D6A-63787CFF61C7}"/>
              </a:ext>
            </a:extLst>
          </p:cNvPr>
          <p:cNvSpPr>
            <a:spLocks noGrp="1"/>
          </p:cNvSpPr>
          <p:nvPr>
            <p:ph type="title"/>
          </p:nvPr>
        </p:nvSpPr>
        <p:spPr>
          <a:xfrm>
            <a:off x="1485992" y="760679"/>
            <a:ext cx="10080625" cy="1077209"/>
          </a:xfrm>
        </p:spPr>
        <p:txBody>
          <a:bodyPr/>
          <a:lstStyle/>
          <a:p>
            <a:r>
              <a:rPr lang="nb-NO" dirty="0"/>
              <a:t>Statlig tilsyn med kommuner og fylkeskommuner- Oslo og Viken </a:t>
            </a:r>
          </a:p>
        </p:txBody>
      </p:sp>
      <p:graphicFrame>
        <p:nvGraphicFramePr>
          <p:cNvPr id="4" name="Diagram 3">
            <a:extLst>
              <a:ext uri="{FF2B5EF4-FFF2-40B4-BE49-F238E27FC236}">
                <a16:creationId xmlns:a16="http://schemas.microsoft.com/office/drawing/2014/main" id="{71EE0D14-EA54-4F2C-E254-03332F2B6881}"/>
              </a:ext>
            </a:extLst>
          </p:cNvPr>
          <p:cNvGraphicFramePr>
            <a:graphicFrameLocks/>
          </p:cNvGraphicFramePr>
          <p:nvPr>
            <p:extLst>
              <p:ext uri="{D42A27DB-BD31-4B8C-83A1-F6EECF244321}">
                <p14:modId xmlns:p14="http://schemas.microsoft.com/office/powerpoint/2010/main" val="2591592790"/>
              </p:ext>
            </p:extLst>
          </p:nvPr>
        </p:nvGraphicFramePr>
        <p:xfrm>
          <a:off x="1485992" y="2022368"/>
          <a:ext cx="8400286" cy="4744192"/>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Sylinder 4">
            <a:extLst>
              <a:ext uri="{FF2B5EF4-FFF2-40B4-BE49-F238E27FC236}">
                <a16:creationId xmlns:a16="http://schemas.microsoft.com/office/drawing/2014/main" id="{9C0F09CA-39CE-38CA-7553-E5C0D6701C64}"/>
              </a:ext>
            </a:extLst>
          </p:cNvPr>
          <p:cNvSpPr txBox="1"/>
          <p:nvPr/>
        </p:nvSpPr>
        <p:spPr>
          <a:xfrm>
            <a:off x="3006797" y="5011857"/>
            <a:ext cx="896399" cy="523220"/>
          </a:xfrm>
          <a:prstGeom prst="rect">
            <a:avLst/>
          </a:prstGeom>
          <a:noFill/>
        </p:spPr>
        <p:txBody>
          <a:bodyPr wrap="none" rtlCol="0">
            <a:spAutoFit/>
          </a:bodyPr>
          <a:lstStyle/>
          <a:p>
            <a:r>
              <a:rPr lang="nb-NO" sz="1400" dirty="0"/>
              <a:t>Hørings-</a:t>
            </a:r>
          </a:p>
          <a:p>
            <a:r>
              <a:rPr lang="nb-NO" sz="1400" dirty="0"/>
              <a:t>runden</a:t>
            </a:r>
          </a:p>
        </p:txBody>
      </p:sp>
      <p:sp>
        <p:nvSpPr>
          <p:cNvPr id="6" name="TekstSylinder 1">
            <a:extLst>
              <a:ext uri="{FF2B5EF4-FFF2-40B4-BE49-F238E27FC236}">
                <a16:creationId xmlns:a16="http://schemas.microsoft.com/office/drawing/2014/main" id="{7A09B3D4-2A98-49DE-B9A4-67A16949A21E}"/>
              </a:ext>
            </a:extLst>
          </p:cNvPr>
          <p:cNvSpPr txBox="1"/>
          <p:nvPr/>
        </p:nvSpPr>
        <p:spPr>
          <a:xfrm>
            <a:off x="4136224" y="4519470"/>
            <a:ext cx="760507" cy="65249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nb-NO" sz="1400" dirty="0"/>
              <a:t>Samordnet </a:t>
            </a:r>
          </a:p>
          <a:p>
            <a:r>
              <a:rPr lang="nb-NO" sz="1400" dirty="0"/>
              <a:t>før</a:t>
            </a:r>
          </a:p>
          <a:p>
            <a:r>
              <a:rPr lang="nb-NO" sz="1400" dirty="0"/>
              <a:t>årsskiftet</a:t>
            </a:r>
          </a:p>
        </p:txBody>
      </p:sp>
      <p:sp>
        <p:nvSpPr>
          <p:cNvPr id="7" name="TekstSylinder 1">
            <a:extLst>
              <a:ext uri="{FF2B5EF4-FFF2-40B4-BE49-F238E27FC236}">
                <a16:creationId xmlns:a16="http://schemas.microsoft.com/office/drawing/2014/main" id="{476C753D-6F0B-8459-0B1F-E49636B03728}"/>
              </a:ext>
            </a:extLst>
          </p:cNvPr>
          <p:cNvSpPr txBox="1"/>
          <p:nvPr/>
        </p:nvSpPr>
        <p:spPr>
          <a:xfrm>
            <a:off x="5424001" y="4359365"/>
            <a:ext cx="760507" cy="65249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nb-NO" sz="1400" dirty="0"/>
              <a:t>Første </a:t>
            </a:r>
          </a:p>
          <a:p>
            <a:r>
              <a:rPr lang="nb-NO" sz="1400" dirty="0"/>
              <a:t>tilsyns-</a:t>
            </a:r>
          </a:p>
          <a:p>
            <a:r>
              <a:rPr lang="nb-NO" sz="1400" dirty="0"/>
              <a:t>forum-</a:t>
            </a:r>
          </a:p>
          <a:p>
            <a:r>
              <a:rPr lang="nb-NO" sz="1400" dirty="0"/>
              <a:t>møte</a:t>
            </a:r>
          </a:p>
        </p:txBody>
      </p:sp>
      <p:sp>
        <p:nvSpPr>
          <p:cNvPr id="8" name="TekstSylinder 1">
            <a:extLst>
              <a:ext uri="{FF2B5EF4-FFF2-40B4-BE49-F238E27FC236}">
                <a16:creationId xmlns:a16="http://schemas.microsoft.com/office/drawing/2014/main" id="{A0DB3403-9E20-466A-2379-C05FE9C4E290}"/>
              </a:ext>
            </a:extLst>
          </p:cNvPr>
          <p:cNvSpPr txBox="1"/>
          <p:nvPr/>
        </p:nvSpPr>
        <p:spPr>
          <a:xfrm>
            <a:off x="6665840" y="4076271"/>
            <a:ext cx="690822" cy="68427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nb-NO" sz="1400" dirty="0"/>
              <a:t>Andre</a:t>
            </a:r>
          </a:p>
          <a:p>
            <a:r>
              <a:rPr lang="nb-NO" sz="1400" dirty="0"/>
              <a:t>tilsyns-</a:t>
            </a:r>
          </a:p>
          <a:p>
            <a:r>
              <a:rPr lang="nb-NO" sz="1400" dirty="0"/>
              <a:t>forum-</a:t>
            </a:r>
          </a:p>
          <a:p>
            <a:r>
              <a:rPr lang="nb-NO" sz="1400" dirty="0"/>
              <a:t>møte</a:t>
            </a:r>
          </a:p>
        </p:txBody>
      </p:sp>
      <p:sp>
        <p:nvSpPr>
          <p:cNvPr id="9" name="TekstSylinder 1">
            <a:extLst>
              <a:ext uri="{FF2B5EF4-FFF2-40B4-BE49-F238E27FC236}">
                <a16:creationId xmlns:a16="http://schemas.microsoft.com/office/drawing/2014/main" id="{71180D80-FD68-CC20-1559-3B62E6DEF000}"/>
              </a:ext>
            </a:extLst>
          </p:cNvPr>
          <p:cNvSpPr txBox="1"/>
          <p:nvPr/>
        </p:nvSpPr>
        <p:spPr>
          <a:xfrm>
            <a:off x="7831101" y="2744730"/>
            <a:ext cx="690822" cy="68427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nb-NO" sz="1400" dirty="0"/>
              <a:t>Tredje</a:t>
            </a:r>
          </a:p>
          <a:p>
            <a:r>
              <a:rPr lang="nb-NO" sz="1400" dirty="0"/>
              <a:t>tilsyns-</a:t>
            </a:r>
          </a:p>
          <a:p>
            <a:r>
              <a:rPr lang="nb-NO" sz="1400" dirty="0"/>
              <a:t>forum-</a:t>
            </a:r>
          </a:p>
          <a:p>
            <a:r>
              <a:rPr lang="nb-NO" sz="1400" dirty="0"/>
              <a:t>møte</a:t>
            </a:r>
          </a:p>
        </p:txBody>
      </p:sp>
    </p:spTree>
    <p:extLst>
      <p:ext uri="{BB962C8B-B14F-4D97-AF65-F5344CB8AC3E}">
        <p14:creationId xmlns:p14="http://schemas.microsoft.com/office/powerpoint/2010/main" val="2416313334"/>
      </p:ext>
    </p:extLst>
  </p:cSld>
  <p:clrMapOvr>
    <a:masterClrMapping/>
  </p:clrMapOvr>
</p:sld>
</file>

<file path=ppt/theme/theme1.xml><?xml version="1.0" encoding="utf-8"?>
<a:theme xmlns:a="http://schemas.openxmlformats.org/drawingml/2006/main" name="Office-tema">
  <a:themeElements>
    <a:clrScheme name="FM_designprofil_2018">
      <a:dk1>
        <a:srgbClr val="00244E"/>
      </a:dk1>
      <a:lt1>
        <a:sysClr val="window" lastClr="FFFFFF"/>
      </a:lt1>
      <a:dk2>
        <a:srgbClr val="00244E"/>
      </a:dk2>
      <a:lt2>
        <a:srgbClr val="E7E6E6"/>
      </a:lt2>
      <a:accent1>
        <a:srgbClr val="00ADBA"/>
      </a:accent1>
      <a:accent2>
        <a:srgbClr val="4C76BA"/>
      </a:accent2>
      <a:accent3>
        <a:srgbClr val="BFC2C0"/>
      </a:accent3>
      <a:accent4>
        <a:srgbClr val="F39200"/>
      </a:accent4>
      <a:accent5>
        <a:srgbClr val="C90B1C"/>
      </a:accent5>
      <a:accent6>
        <a:srgbClr val="87C0C4"/>
      </a:accent6>
      <a:hlink>
        <a:srgbClr val="00ADBA"/>
      </a:hlink>
      <a:folHlink>
        <a:srgbClr val="C90B1C"/>
      </a:folHlink>
    </a:clrScheme>
    <a:fontScheme name="FM_OpenSans">
      <a:majorFont>
        <a:latin typeface="Open Sans Light"/>
        <a:ea typeface=""/>
        <a:cs typeface=""/>
      </a:majorFont>
      <a:minorFont>
        <a:latin typeface="Open Sans"/>
        <a:ea typeface=""/>
        <a:cs typeface=""/>
      </a:minorFont>
    </a:fontScheme>
    <a:fmtScheme name="Røykfarget glass">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 statsbudsjett 2022- kommunene" id="{0CEBE92C-DF3D-4CC9-BA67-2D4FE4E0B49C}" vid="{0F20379A-7776-4886-95A9-080597F040E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Presentasjon statsbudsjett 2022- kommunene</Template>
  <TotalTime>4796</TotalTime>
  <Words>1879</Words>
  <Application>Microsoft Office PowerPoint</Application>
  <PresentationFormat>Widescreen</PresentationFormat>
  <Paragraphs>365</Paragraphs>
  <Slides>37</Slides>
  <Notes>28</Notes>
  <HiddenSlides>0</HiddenSlides>
  <MMClips>0</MMClips>
  <ScaleCrop>false</ScaleCrop>
  <HeadingPairs>
    <vt:vector size="6" baseType="variant">
      <vt:variant>
        <vt:lpstr>Brukte skrifter</vt:lpstr>
      </vt:variant>
      <vt:variant>
        <vt:i4>9</vt:i4>
      </vt:variant>
      <vt:variant>
        <vt:lpstr>Tema</vt:lpstr>
      </vt:variant>
      <vt:variant>
        <vt:i4>1</vt:i4>
      </vt:variant>
      <vt:variant>
        <vt:lpstr>Lysbildetitler</vt:lpstr>
      </vt:variant>
      <vt:variant>
        <vt:i4>37</vt:i4>
      </vt:variant>
    </vt:vector>
  </HeadingPairs>
  <TitlesOfParts>
    <vt:vector size="47" baseType="lpstr">
      <vt:lpstr>Arial</vt:lpstr>
      <vt:lpstr>Bernard MT Condensed</vt:lpstr>
      <vt:lpstr>Calibri</vt:lpstr>
      <vt:lpstr>Courier New</vt:lpstr>
      <vt:lpstr>Open Sans</vt:lpstr>
      <vt:lpstr>Open Sans Light</vt:lpstr>
      <vt:lpstr>Open Sans SemiBold</vt:lpstr>
      <vt:lpstr>Symbol</vt:lpstr>
      <vt:lpstr>Wingdings</vt:lpstr>
      <vt:lpstr>Office-tema</vt:lpstr>
      <vt:lpstr>PowerPoint-presentasjon</vt:lpstr>
      <vt:lpstr>PowerPoint-presentasjon</vt:lpstr>
      <vt:lpstr>Innledning</vt:lpstr>
      <vt:lpstr>Innledning forts.</vt:lpstr>
      <vt:lpstr>PowerPoint-presentasjon</vt:lpstr>
      <vt:lpstr>PowerPoint-presentasjon</vt:lpstr>
      <vt:lpstr>Status for 2023 tilsyn</vt:lpstr>
      <vt:lpstr>Status for 2023 forts.</vt:lpstr>
      <vt:lpstr>Statlig tilsyn med kommuner og fylkeskommuner- Oslo og Viken </vt:lpstr>
      <vt:lpstr>PowerPoint-presentasjon</vt:lpstr>
      <vt:lpstr>Kommunal egenkontroll- Oslo og Viken </vt:lpstr>
      <vt:lpstr>Status for 2023 forts.</vt:lpstr>
      <vt:lpstr>Erfaringer med justert frist</vt:lpstr>
      <vt:lpstr>SFOVs erfaringer</vt:lpstr>
      <vt:lpstr>PowerPoint-presentasjon</vt:lpstr>
      <vt:lpstr>Mye skjer i november/ desember 2023</vt:lpstr>
      <vt:lpstr>Hva vil endringene bety i sum?</vt:lpstr>
      <vt:lpstr>PowerPoint-presentasjon</vt:lpstr>
      <vt:lpstr>    Føringer fra foreløpige styringsdokumenter                                                                  2024   </vt:lpstr>
      <vt:lpstr>Forbedringspotensial</vt:lpstr>
      <vt:lpstr>PowerPoint-presentasjon</vt:lpstr>
      <vt:lpstr>PowerPoint-presentasjon</vt:lpstr>
      <vt:lpstr>PowerPoint-presentasjon</vt:lpstr>
      <vt:lpstr>PowerPoint-presentasjon</vt:lpstr>
      <vt:lpstr>Kommunal beredskapsplikt og helseberedskap </vt:lpstr>
      <vt:lpstr>PowerPoint-presentasjon</vt:lpstr>
      <vt:lpstr>Sosial, barnevern og integrering</vt:lpstr>
      <vt:lpstr>Helse</vt:lpstr>
      <vt:lpstr>Helse forts.</vt:lpstr>
      <vt:lpstr>Hovedinnstruksen – Barnehage og skole</vt:lpstr>
      <vt:lpstr>Hovedinnstruksen – Barnehage og skole</vt:lpstr>
      <vt:lpstr>Tildelingsbrev – Mål for 2024</vt:lpstr>
      <vt:lpstr>Tilsyn med eksamen og internkontroll</vt:lpstr>
      <vt:lpstr>Tilsyn 2024 – Forarbeid i avdelingen</vt:lpstr>
      <vt:lpstr>Tilsyn 2024 – Forarbeid i avdelingen forts.</vt:lpstr>
      <vt:lpstr>Foreløpige tilsynstema 2024</vt:lpstr>
      <vt:lpstr>Foreløpig møteplan for 2024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Skarvøy, Ina Lysø</dc:creator>
  <cp:lastModifiedBy>Butt, Fakra</cp:lastModifiedBy>
  <cp:revision>109</cp:revision>
  <cp:lastPrinted>2023-11-16T08:15:39Z</cp:lastPrinted>
  <dcterms:created xsi:type="dcterms:W3CDTF">2022-09-06T10:00:35Z</dcterms:created>
  <dcterms:modified xsi:type="dcterms:W3CDTF">2023-12-11T08:35:08Z</dcterms:modified>
</cp:coreProperties>
</file>