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28"/>
  </p:notesMasterIdLst>
  <p:sldIdLst>
    <p:sldId id="270" r:id="rId2"/>
    <p:sldId id="284" r:id="rId3"/>
    <p:sldId id="314" r:id="rId4"/>
    <p:sldId id="315" r:id="rId5"/>
    <p:sldId id="316" r:id="rId6"/>
    <p:sldId id="319" r:id="rId7"/>
    <p:sldId id="302" r:id="rId8"/>
    <p:sldId id="298" r:id="rId9"/>
    <p:sldId id="301" r:id="rId10"/>
    <p:sldId id="321" r:id="rId11"/>
    <p:sldId id="281" r:id="rId12"/>
    <p:sldId id="291" r:id="rId13"/>
    <p:sldId id="307" r:id="rId14"/>
    <p:sldId id="326" r:id="rId15"/>
    <p:sldId id="282" r:id="rId16"/>
    <p:sldId id="305" r:id="rId17"/>
    <p:sldId id="293" r:id="rId18"/>
    <p:sldId id="322" r:id="rId19"/>
    <p:sldId id="323" r:id="rId20"/>
    <p:sldId id="309" r:id="rId21"/>
    <p:sldId id="328" r:id="rId22"/>
    <p:sldId id="324" r:id="rId23"/>
    <p:sldId id="306" r:id="rId24"/>
    <p:sldId id="330" r:id="rId25"/>
    <p:sldId id="325" r:id="rId26"/>
    <p:sldId id="329" r:id="rId27"/>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drum, Rune" initials="NR" lastIdx="1" clrIdx="0">
    <p:extLst>
      <p:ext uri="{19B8F6BF-5375-455C-9EA6-DF929625EA0E}">
        <p15:presenceInfo xmlns:p15="http://schemas.microsoft.com/office/powerpoint/2012/main" userId="S-1-5-21-4114630475-1080556612-3358132597-29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6" autoAdjust="0"/>
    <p:restoredTop sz="94434" autoAdjust="0"/>
  </p:normalViewPr>
  <p:slideViewPr>
    <p:cSldViewPr snapToGrid="0">
      <p:cViewPr varScale="1">
        <p:scale>
          <a:sx n="67" d="100"/>
          <a:sy n="67" d="100"/>
        </p:scale>
        <p:origin x="924" y="6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63AB7-D0FA-44DE-92A5-6590A1289F6D}" type="datetimeFigureOut">
              <a:rPr lang="nb-NO" smtClean="0"/>
              <a:t>4. mar 2019</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A5BDA-7C3E-4293-A473-D1DC9F99416F}" type="slidenum">
              <a:rPr lang="nb-NO" smtClean="0"/>
              <a:t>‹#›</a:t>
            </a:fld>
            <a:endParaRPr lang="nb-NO"/>
          </a:p>
        </p:txBody>
      </p:sp>
    </p:spTree>
    <p:extLst>
      <p:ext uri="{BB962C8B-B14F-4D97-AF65-F5344CB8AC3E}">
        <p14:creationId xmlns:p14="http://schemas.microsoft.com/office/powerpoint/2010/main" val="276234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6" name="Plassholder for bilde 35"/>
          <p:cNvSpPr>
            <a:spLocks noGrp="1"/>
          </p:cNvSpPr>
          <p:nvPr>
            <p:ph type="pic" idx="1"/>
          </p:nvPr>
        </p:nvSpPr>
        <p:spPr>
          <a:xfrm>
            <a:off x="4572000" y="1188000"/>
            <a:ext cx="4122000" cy="4860000"/>
          </a:xfrm>
          <a:custGeom>
            <a:avLst/>
            <a:gdLst>
              <a:gd name="connsiteX0" fmla="*/ 4834445 w 4872038"/>
              <a:gd name="connsiteY0" fmla="*/ 0 h 5756275"/>
              <a:gd name="connsiteX1" fmla="*/ 4872038 w 4872038"/>
              <a:gd name="connsiteY1" fmla="*/ 157809 h 5756275"/>
              <a:gd name="connsiteX2" fmla="*/ 4872038 w 4872038"/>
              <a:gd name="connsiteY2" fmla="*/ 1968857 h 5756275"/>
              <a:gd name="connsiteX3" fmla="*/ 4872038 w 4872038"/>
              <a:gd name="connsiteY3" fmla="*/ 2765417 h 5756275"/>
              <a:gd name="connsiteX4" fmla="*/ 4646480 w 4872038"/>
              <a:gd name="connsiteY4" fmla="*/ 3129881 h 5756275"/>
              <a:gd name="connsiteX5" fmla="*/ 131575 w 4872038"/>
              <a:gd name="connsiteY5" fmla="*/ 5512047 h 5756275"/>
              <a:gd name="connsiteX6" fmla="*/ 33834 w 4872038"/>
              <a:gd name="connsiteY6" fmla="*/ 5703672 h 5756275"/>
              <a:gd name="connsiteX7" fmla="*/ 37593 w 4872038"/>
              <a:gd name="connsiteY7" fmla="*/ 5756275 h 5756275"/>
              <a:gd name="connsiteX8" fmla="*/ 0 w 4872038"/>
              <a:gd name="connsiteY8" fmla="*/ 5598466 h 5756275"/>
              <a:gd name="connsiteX9" fmla="*/ 0 w 4872038"/>
              <a:gd name="connsiteY9" fmla="*/ 4516347 h 5756275"/>
              <a:gd name="connsiteX10" fmla="*/ 0 w 4872038"/>
              <a:gd name="connsiteY10" fmla="*/ 2990858 h 5756275"/>
              <a:gd name="connsiteX11" fmla="*/ 225558 w 4872038"/>
              <a:gd name="connsiteY11" fmla="*/ 2626395 h 5756275"/>
              <a:gd name="connsiteX12" fmla="*/ 4740463 w 4872038"/>
              <a:gd name="connsiteY12" fmla="*/ 244229 h 5756275"/>
              <a:gd name="connsiteX13" fmla="*/ 4838204 w 4872038"/>
              <a:gd name="connsiteY13" fmla="*/ 52603 h 5756275"/>
              <a:gd name="connsiteX14" fmla="*/ 4834445 w 4872038"/>
              <a:gd name="connsiteY14" fmla="*/ 0 h 575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72038" h="5756275">
                <a:moveTo>
                  <a:pt x="4834445" y="0"/>
                </a:moveTo>
                <a:cubicBezTo>
                  <a:pt x="4834445" y="0"/>
                  <a:pt x="4872038" y="60118"/>
                  <a:pt x="4872038" y="157809"/>
                </a:cubicBezTo>
                <a:cubicBezTo>
                  <a:pt x="4872038" y="1968857"/>
                  <a:pt x="4872038" y="1968857"/>
                  <a:pt x="4872038" y="1968857"/>
                </a:cubicBezTo>
                <a:cubicBezTo>
                  <a:pt x="4872038" y="2765417"/>
                  <a:pt x="4872038" y="2765417"/>
                  <a:pt x="4872038" y="2765417"/>
                </a:cubicBezTo>
                <a:cubicBezTo>
                  <a:pt x="4872038" y="2938255"/>
                  <a:pt x="4763018" y="3073520"/>
                  <a:pt x="4646480" y="3129881"/>
                </a:cubicBezTo>
                <a:cubicBezTo>
                  <a:pt x="4627684" y="3141153"/>
                  <a:pt x="142853" y="5504532"/>
                  <a:pt x="131575" y="5512047"/>
                </a:cubicBezTo>
                <a:cubicBezTo>
                  <a:pt x="63908" y="5549620"/>
                  <a:pt x="33834" y="5624768"/>
                  <a:pt x="33834" y="5703672"/>
                </a:cubicBezTo>
                <a:cubicBezTo>
                  <a:pt x="33834" y="5718702"/>
                  <a:pt x="33834" y="5741246"/>
                  <a:pt x="37593" y="5756275"/>
                </a:cubicBezTo>
                <a:cubicBezTo>
                  <a:pt x="37593" y="5756275"/>
                  <a:pt x="0" y="5696157"/>
                  <a:pt x="0" y="5598466"/>
                </a:cubicBezTo>
                <a:cubicBezTo>
                  <a:pt x="0" y="4516347"/>
                  <a:pt x="0" y="4516347"/>
                  <a:pt x="0" y="4516347"/>
                </a:cubicBezTo>
                <a:cubicBezTo>
                  <a:pt x="0" y="2990858"/>
                  <a:pt x="0" y="2990858"/>
                  <a:pt x="0" y="2990858"/>
                </a:cubicBezTo>
                <a:cubicBezTo>
                  <a:pt x="0" y="2818020"/>
                  <a:pt x="109020" y="2682755"/>
                  <a:pt x="225558" y="2626395"/>
                </a:cubicBezTo>
                <a:cubicBezTo>
                  <a:pt x="244354" y="2615122"/>
                  <a:pt x="4729185" y="251743"/>
                  <a:pt x="4740463" y="244229"/>
                </a:cubicBezTo>
                <a:cubicBezTo>
                  <a:pt x="4808130" y="206655"/>
                  <a:pt x="4838204" y="131508"/>
                  <a:pt x="4838204" y="52603"/>
                </a:cubicBezTo>
                <a:cubicBezTo>
                  <a:pt x="4838204" y="37574"/>
                  <a:pt x="4838204" y="15030"/>
                  <a:pt x="4834445"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tIns="720000" anchor="ctr" anchorCtr="1">
            <a:noAutofit/>
          </a:bodyPr>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ikonet for å legge til et bilde</a:t>
            </a:r>
            <a:endParaRPr lang="nb-NO" dirty="0"/>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2000" y="5260845"/>
            <a:ext cx="2130556" cy="1597155"/>
          </a:xfrm>
          <a:prstGeom prst="rect">
            <a:avLst/>
          </a:prstGeom>
        </p:spPr>
      </p:pic>
      <p:pic>
        <p:nvPicPr>
          <p:cNvPr id="9" name="Bild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82000" y="0"/>
            <a:ext cx="2322581" cy="1959868"/>
          </a:xfrm>
          <a:prstGeom prst="rect">
            <a:avLst/>
          </a:prstGeom>
        </p:spPr>
      </p:pic>
      <p:pic>
        <p:nvPicPr>
          <p:cNvPr id="8" name="Bild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2118364" cy="1085090"/>
          </a:xfrm>
          <a:prstGeom prst="rect">
            <a:avLst/>
          </a:prstGeom>
        </p:spPr>
      </p:pic>
      <p:sp>
        <p:nvSpPr>
          <p:cNvPr id="2" name="Title 1"/>
          <p:cNvSpPr>
            <a:spLocks noGrp="1"/>
          </p:cNvSpPr>
          <p:nvPr>
            <p:ph type="ctrTitle"/>
          </p:nvPr>
        </p:nvSpPr>
        <p:spPr>
          <a:xfrm>
            <a:off x="468000" y="1940818"/>
            <a:ext cx="5814000" cy="886397"/>
          </a:xfrm>
        </p:spPr>
        <p:txBody>
          <a:bodyPr wrap="square" anchor="b">
            <a:spAutoFit/>
          </a:bodyPr>
          <a:lstStyle>
            <a:lvl1pPr algn="l">
              <a:defRPr sz="3200"/>
            </a:lvl1pPr>
          </a:lstStyle>
          <a:p>
            <a:r>
              <a:rPr lang="nb-NO"/>
              <a:t>Klikk for å redigere tittelstil</a:t>
            </a:r>
            <a:endParaRPr lang="en-US" dirty="0"/>
          </a:p>
        </p:txBody>
      </p:sp>
      <p:sp>
        <p:nvSpPr>
          <p:cNvPr id="11" name="Plassholder for dato 10"/>
          <p:cNvSpPr>
            <a:spLocks noGrp="1"/>
          </p:cNvSpPr>
          <p:nvPr>
            <p:ph type="dt" sz="half" idx="10"/>
          </p:nvPr>
        </p:nvSpPr>
        <p:spPr>
          <a:xfrm>
            <a:off x="467999" y="2886375"/>
            <a:ext cx="1294125" cy="246221"/>
          </a:xfrm>
          <a:prstGeom prst="rect">
            <a:avLst/>
          </a:prstGeom>
        </p:spPr>
        <p:txBody>
          <a:bodyPr/>
          <a:lstStyle>
            <a:lvl1pPr>
              <a:defRPr sz="1600"/>
            </a:lvl1pPr>
          </a:lstStyle>
          <a:p>
            <a:fld id="{8FB62D9C-D81F-4F17-8B4A-095B12C32CA4}" type="datetime1">
              <a:rPr lang="nb-NO" smtClean="0"/>
              <a:t>4. mar 2019</a:t>
            </a:fld>
            <a:endParaRPr lang="nb-NO" dirty="0"/>
          </a:p>
        </p:txBody>
      </p:sp>
    </p:spTree>
    <p:extLst>
      <p:ext uri="{BB962C8B-B14F-4D97-AF65-F5344CB8AC3E}">
        <p14:creationId xmlns:p14="http://schemas.microsoft.com/office/powerpoint/2010/main" val="2992132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0EDAB601-3B06-41AF-BDDE-A1BC8F696C49}" type="slidenum">
              <a:rPr lang="nb-NO" smtClean="0"/>
              <a:t>‹#›</a:t>
            </a:fld>
            <a:endParaRPr lang="nb-NO"/>
          </a:p>
        </p:txBody>
      </p:sp>
    </p:spTree>
    <p:extLst>
      <p:ext uri="{BB962C8B-B14F-4D97-AF65-F5344CB8AC3E}">
        <p14:creationId xmlns:p14="http://schemas.microsoft.com/office/powerpoint/2010/main" val="140883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med logo">
    <p:spTree>
      <p:nvGrpSpPr>
        <p:cNvPr id="1" name=""/>
        <p:cNvGrpSpPr/>
        <p:nvPr/>
      </p:nvGrpSpPr>
      <p:grpSpPr>
        <a:xfrm>
          <a:off x="0" y="0"/>
          <a:ext cx="0" cy="0"/>
          <a:chOff x="0" y="0"/>
          <a:chExt cx="0" cy="0"/>
        </a:xfrm>
      </p:grpSpPr>
      <p:sp>
        <p:nvSpPr>
          <p:cNvPr id="2" name="Title 1"/>
          <p:cNvSpPr>
            <a:spLocks noGrp="1"/>
          </p:cNvSpPr>
          <p:nvPr>
            <p:ph type="title"/>
          </p:nvPr>
        </p:nvSpPr>
        <p:spPr>
          <a:xfrm>
            <a:off x="1028700" y="682483"/>
            <a:ext cx="7124700" cy="443198"/>
          </a:xfrm>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361950"/>
            <a:ext cx="2118364" cy="1085090"/>
          </a:xfrm>
          <a:prstGeom prst="rect">
            <a:avLst/>
          </a:prstGeom>
        </p:spPr>
      </p:pic>
    </p:spTree>
    <p:extLst>
      <p:ext uri="{BB962C8B-B14F-4D97-AF65-F5344CB8AC3E}">
        <p14:creationId xmlns:p14="http://schemas.microsoft.com/office/powerpoint/2010/main" val="150131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loverskrift ly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19" cy="6858014"/>
          </a:xfrm>
          <a:prstGeom prst="rect">
            <a:avLst/>
          </a:prstGeom>
        </p:spPr>
      </p:pic>
      <p:sp>
        <p:nvSpPr>
          <p:cNvPr id="2" name="Title 1"/>
          <p:cNvSpPr>
            <a:spLocks noGrp="1"/>
          </p:cNvSpPr>
          <p:nvPr>
            <p:ph type="title"/>
          </p:nvPr>
        </p:nvSpPr>
        <p:spPr>
          <a:xfrm>
            <a:off x="5166000" y="3885900"/>
            <a:ext cx="3599034" cy="1329595"/>
          </a:xfrm>
        </p:spPr>
        <p:txBody>
          <a:bodyPr wrap="square" anchor="t" anchorCtr="0">
            <a:spAutoFit/>
          </a:bodyPr>
          <a:lstStyle>
            <a:lvl1pPr algn="l">
              <a:defRPr sz="3200">
                <a:solidFill>
                  <a:schemeClr val="accent1"/>
                </a:solidFill>
              </a:defRPr>
            </a:lvl1pPr>
          </a:lstStyle>
          <a:p>
            <a:r>
              <a:rPr lang="nb-NO"/>
              <a:t>Klikk for å redigere tittelstil</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0" name="TekstSylinder 9"/>
          <p:cNvSpPr txBox="1"/>
          <p:nvPr userDrawn="1"/>
        </p:nvSpPr>
        <p:spPr>
          <a:xfrm>
            <a:off x="468000" y="6641835"/>
            <a:ext cx="2577629" cy="130805"/>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850" b="1" dirty="0">
                <a:solidFill>
                  <a:schemeClr val="accent1"/>
                </a:solidFill>
              </a:rPr>
              <a:t>Landbruksdirektoratet / </a:t>
            </a:r>
            <a:r>
              <a:rPr lang="nb-NO" sz="850" b="1" dirty="0" err="1">
                <a:solidFill>
                  <a:schemeClr val="accent1"/>
                </a:solidFill>
              </a:rPr>
              <a:t>Eanandoallodirektoráhtta</a:t>
            </a:r>
            <a:endParaRPr lang="nb-NO" sz="850" b="1" dirty="0">
              <a:solidFill>
                <a:schemeClr val="accent1"/>
              </a:solidFill>
            </a:endParaRPr>
          </a:p>
        </p:txBody>
      </p:sp>
    </p:spTree>
    <p:extLst>
      <p:ext uri="{BB962C8B-B14F-4D97-AF65-F5344CB8AC3E}">
        <p14:creationId xmlns:p14="http://schemas.microsoft.com/office/powerpoint/2010/main" val="276986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loverskrift mø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19" cy="6858014"/>
          </a:xfrm>
          <a:prstGeom prst="rect">
            <a:avLst/>
          </a:prstGeom>
        </p:spPr>
      </p:pic>
      <p:sp>
        <p:nvSpPr>
          <p:cNvPr id="2" name="Title 1"/>
          <p:cNvSpPr>
            <a:spLocks noGrp="1"/>
          </p:cNvSpPr>
          <p:nvPr>
            <p:ph type="title"/>
          </p:nvPr>
        </p:nvSpPr>
        <p:spPr>
          <a:xfrm>
            <a:off x="5166000" y="3885900"/>
            <a:ext cx="3599034" cy="1329595"/>
          </a:xfrm>
        </p:spPr>
        <p:txBody>
          <a:bodyPr wrap="square" anchor="t" anchorCtr="0">
            <a:spAutoFit/>
          </a:bodyPr>
          <a:lstStyle>
            <a:lvl1pPr algn="l">
              <a:defRPr sz="3200">
                <a:solidFill>
                  <a:schemeClr val="bg1"/>
                </a:solidFill>
              </a:defRPr>
            </a:lvl1pPr>
          </a:lstStyle>
          <a:p>
            <a:r>
              <a:rPr lang="nb-NO"/>
              <a:t>Klikk for å redigere tittelstil</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0" name="TekstSylinder 9"/>
          <p:cNvSpPr txBox="1"/>
          <p:nvPr userDrawn="1"/>
        </p:nvSpPr>
        <p:spPr>
          <a:xfrm>
            <a:off x="468000" y="6641835"/>
            <a:ext cx="2577629" cy="130805"/>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850" b="1" dirty="0">
                <a:solidFill>
                  <a:schemeClr val="accent1"/>
                </a:solidFill>
              </a:rPr>
              <a:t>Landbruksdirektoratet / </a:t>
            </a:r>
            <a:r>
              <a:rPr lang="nb-NO" sz="850" b="1" dirty="0" err="1">
                <a:solidFill>
                  <a:schemeClr val="accent1"/>
                </a:solidFill>
              </a:rPr>
              <a:t>Eanandoallodirektoráhtta</a:t>
            </a:r>
            <a:endParaRPr lang="nb-NO" sz="850" b="1" dirty="0">
              <a:solidFill>
                <a:schemeClr val="accent1"/>
              </a:solidFill>
            </a:endParaRPr>
          </a:p>
        </p:txBody>
      </p:sp>
    </p:spTree>
    <p:extLst>
      <p:ext uri="{BB962C8B-B14F-4D97-AF65-F5344CB8AC3E}">
        <p14:creationId xmlns:p14="http://schemas.microsoft.com/office/powerpoint/2010/main" val="683130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Tree>
    <p:extLst>
      <p:ext uri="{BB962C8B-B14F-4D97-AF65-F5344CB8AC3E}">
        <p14:creationId xmlns:p14="http://schemas.microsoft.com/office/powerpoint/2010/main" val="324440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 bil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468000" y="1959667"/>
            <a:ext cx="3870967" cy="43403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cxnSp>
        <p:nvCxnSpPr>
          <p:cNvPr id="8" name="Rett linje 7"/>
          <p:cNvCxnSpPr/>
          <p:nvPr userDrawn="1"/>
        </p:nvCxnSpPr>
        <p:spPr>
          <a:xfrm>
            <a:off x="4572000" y="1980000"/>
            <a:ext cx="0" cy="432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ssholder for bilde 12"/>
          <p:cNvSpPr>
            <a:spLocks noGrp="1"/>
          </p:cNvSpPr>
          <p:nvPr>
            <p:ph type="pic" sz="quarter" idx="13"/>
          </p:nvPr>
        </p:nvSpPr>
        <p:spPr>
          <a:xfrm>
            <a:off x="4805034" y="1979613"/>
            <a:ext cx="3960000" cy="4321175"/>
          </a:xfrm>
          <a:blipFill>
            <a:blip r:embed="rId2" cstate="screen">
              <a:extLst>
                <a:ext uri="{28A0092B-C50C-407E-A947-70E740481C1C}">
                  <a14:useLocalDpi xmlns:a14="http://schemas.microsoft.com/office/drawing/2010/main"/>
                </a:ext>
              </a:extLst>
            </a:blip>
            <a:stretch>
              <a:fillRect/>
            </a:stretch>
          </a:blipFill>
        </p:spPr>
        <p:txBody>
          <a:bodyPr tIns="720000" anchor="ctr" anchorCtr="1">
            <a:normAutofit/>
          </a:bodyPr>
          <a:lstStyle>
            <a:lvl1pPr marL="0" indent="0">
              <a:buNone/>
              <a:defRPr sz="1400"/>
            </a:lvl1pPr>
          </a:lstStyle>
          <a:p>
            <a:r>
              <a:rPr lang="nb-NO"/>
              <a:t>Klikk ikonet for å legge til et bilde</a:t>
            </a:r>
            <a:endParaRPr lang="nb-NO" dirty="0"/>
          </a:p>
        </p:txBody>
      </p:sp>
    </p:spTree>
    <p:extLst>
      <p:ext uri="{BB962C8B-B14F-4D97-AF65-F5344CB8AC3E}">
        <p14:creationId xmlns:p14="http://schemas.microsoft.com/office/powerpoint/2010/main" val="287390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to spal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468000" y="1959667"/>
            <a:ext cx="3870967" cy="43403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cxnSp>
        <p:nvCxnSpPr>
          <p:cNvPr id="8" name="Rett linje 7"/>
          <p:cNvCxnSpPr/>
          <p:nvPr userDrawn="1"/>
        </p:nvCxnSpPr>
        <p:spPr>
          <a:xfrm>
            <a:off x="4572000" y="1980000"/>
            <a:ext cx="0" cy="432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4"/>
          </p:nvPr>
        </p:nvSpPr>
        <p:spPr>
          <a:xfrm>
            <a:off x="4805035" y="1959667"/>
            <a:ext cx="3960000" cy="43403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4198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2000" y="2962275"/>
            <a:ext cx="3833033" cy="3337725"/>
          </a:xfrm>
        </p:spPr>
        <p:txBody>
          <a:bodyPr/>
          <a:lstStyle>
            <a:lvl1pPr marL="0" indent="0">
              <a:lnSpc>
                <a:spcPct val="100000"/>
              </a:lnSpc>
              <a:spcBef>
                <a:spcPts val="0"/>
              </a:spcBef>
              <a:buNone/>
              <a:defRPr/>
            </a:lvl1pPr>
          </a:lstStyle>
          <a:p>
            <a:pPr lvl="0"/>
            <a:r>
              <a:rPr lang="nb-NO"/>
              <a:t>Klikk for å redigere tekststiler i malen</a:t>
            </a:r>
          </a:p>
        </p:txBody>
      </p:sp>
      <p:sp>
        <p:nvSpPr>
          <p:cNvPr id="2" name="Title 1"/>
          <p:cNvSpPr>
            <a:spLocks noGrp="1"/>
          </p:cNvSpPr>
          <p:nvPr>
            <p:ph type="title"/>
          </p:nvPr>
        </p:nvSpPr>
        <p:spPr>
          <a:xfrm>
            <a:off x="4932000" y="919929"/>
            <a:ext cx="3833034" cy="1329595"/>
          </a:xfrm>
        </p:spPr>
        <p:txBody>
          <a:bodyPr anchor="b" anchorCtr="0">
            <a:spAutoFit/>
          </a:bodyPr>
          <a:lstStyle>
            <a:lvl1pPr algn="l">
              <a:defRPr/>
            </a:lvl1pPr>
          </a:lstStyle>
          <a:p>
            <a:r>
              <a:rPr lang="nb-NO"/>
              <a:t>Klikk for å redigere tittelstil</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8" name="Plassholder for bilde 7"/>
          <p:cNvSpPr>
            <a:spLocks noGrp="1"/>
          </p:cNvSpPr>
          <p:nvPr>
            <p:ph type="pic" sz="quarter" idx="13"/>
          </p:nvPr>
        </p:nvSpPr>
        <p:spPr>
          <a:xfrm>
            <a:off x="-1" y="-1"/>
            <a:ext cx="4842000" cy="6552000"/>
          </a:xfrm>
          <a:custGeom>
            <a:avLst/>
            <a:gdLst>
              <a:gd name="connsiteX0" fmla="*/ 0 w 4842000"/>
              <a:gd name="connsiteY0" fmla="*/ 0 h 6552000"/>
              <a:gd name="connsiteX1" fmla="*/ 4842000 w 4842000"/>
              <a:gd name="connsiteY1" fmla="*/ 0 h 6552000"/>
              <a:gd name="connsiteX2" fmla="*/ 4842000 w 4842000"/>
              <a:gd name="connsiteY2" fmla="*/ 6552000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65375 w 4842000"/>
              <a:gd name="connsiteY2" fmla="*/ 6542475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70137 w 4842000"/>
              <a:gd name="connsiteY2" fmla="*/ 6547237 h 6552000"/>
              <a:gd name="connsiteX3" fmla="*/ 0 w 4842000"/>
              <a:gd name="connsiteY3" fmla="*/ 6552000 h 6552000"/>
              <a:gd name="connsiteX4" fmla="*/ 0 w 4842000"/>
              <a:gd name="connsiteY4" fmla="*/ 0 h 65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2000" h="6552000">
                <a:moveTo>
                  <a:pt x="0" y="0"/>
                </a:moveTo>
                <a:lnTo>
                  <a:pt x="4842000" y="0"/>
                </a:lnTo>
                <a:lnTo>
                  <a:pt x="1370137" y="6547237"/>
                </a:lnTo>
                <a:lnTo>
                  <a:pt x="0" y="6552000"/>
                </a:ln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tIns="0" bIns="720000" anchor="ctr" anchorCtr="1">
            <a:noAutofit/>
          </a:bodyPr>
          <a:lstStyle>
            <a:lvl1pPr marL="0" indent="0">
              <a:buNone/>
              <a:defRPr sz="1400">
                <a:solidFill>
                  <a:schemeClr val="bg1"/>
                </a:solidFill>
              </a:defRPr>
            </a:lvl1pPr>
          </a:lstStyle>
          <a:p>
            <a:r>
              <a:rPr lang="nb-NO"/>
              <a:t>Klikk ikonet for å legge til et bilde</a:t>
            </a:r>
            <a:endParaRPr lang="nb-NO" dirty="0"/>
          </a:p>
        </p:txBody>
      </p:sp>
      <p:sp>
        <p:nvSpPr>
          <p:cNvPr id="9" name="Plassholder for tekst 8"/>
          <p:cNvSpPr>
            <a:spLocks noGrp="1"/>
          </p:cNvSpPr>
          <p:nvPr>
            <p:ph type="body" sz="quarter" idx="14"/>
          </p:nvPr>
        </p:nvSpPr>
        <p:spPr>
          <a:xfrm>
            <a:off x="4932000" y="2469481"/>
            <a:ext cx="3833033" cy="332399"/>
          </a:xfrm>
        </p:spPr>
        <p:txBody>
          <a:bodyPr wrap="square">
            <a:spAutoFit/>
          </a:bodyPr>
          <a:lstStyle>
            <a:lvl1pPr marL="0" indent="0">
              <a:spcBef>
                <a:spcPts val="0"/>
              </a:spcBef>
              <a:buNone/>
              <a:defRPr sz="2400" b="1"/>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p:txBody>
      </p:sp>
    </p:spTree>
    <p:extLst>
      <p:ext uri="{BB962C8B-B14F-4D97-AF65-F5344CB8AC3E}">
        <p14:creationId xmlns:p14="http://schemas.microsoft.com/office/powerpoint/2010/main" val="71647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Tree>
    <p:extLst>
      <p:ext uri="{BB962C8B-B14F-4D97-AF65-F5344CB8AC3E}">
        <p14:creationId xmlns:p14="http://schemas.microsoft.com/office/powerpoint/2010/main" val="103076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re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475" y="695325"/>
            <a:ext cx="8297034" cy="56046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Tree>
    <p:extLst>
      <p:ext uri="{BB962C8B-B14F-4D97-AF65-F5344CB8AC3E}">
        <p14:creationId xmlns:p14="http://schemas.microsoft.com/office/powerpoint/2010/main" val="1232283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p:nvSpPr>
        <p:spPr>
          <a:xfrm>
            <a:off x="0" y="0"/>
            <a:ext cx="9144000" cy="65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 name="Title Placeholder 1"/>
          <p:cNvSpPr>
            <a:spLocks noGrp="1"/>
          </p:cNvSpPr>
          <p:nvPr>
            <p:ph type="title"/>
          </p:nvPr>
        </p:nvSpPr>
        <p:spPr>
          <a:xfrm>
            <a:off x="468000" y="682483"/>
            <a:ext cx="8297034" cy="443198"/>
          </a:xfrm>
          <a:prstGeom prst="rect">
            <a:avLst/>
          </a:prstGeom>
        </p:spPr>
        <p:txBody>
          <a:bodyPr vert="horz" wrap="square" lIns="0" tIns="0" rIns="0" bIns="0" rtlCol="0" anchor="ctr">
            <a:spAutoFit/>
          </a:bodyPr>
          <a:lstStyle/>
          <a:p>
            <a:r>
              <a:rPr lang="nb-NO" dirty="0"/>
              <a:t>Klikk for å redigere tittelstil</a:t>
            </a:r>
            <a:endParaRPr lang="en-US" dirty="0"/>
          </a:p>
        </p:txBody>
      </p:sp>
      <p:sp>
        <p:nvSpPr>
          <p:cNvPr id="3" name="Text Placeholder 2"/>
          <p:cNvSpPr>
            <a:spLocks noGrp="1"/>
          </p:cNvSpPr>
          <p:nvPr>
            <p:ph type="body" idx="1"/>
          </p:nvPr>
        </p:nvSpPr>
        <p:spPr>
          <a:xfrm>
            <a:off x="468000" y="1959667"/>
            <a:ext cx="8297034" cy="434033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Footer Placeholder 4"/>
          <p:cNvSpPr>
            <a:spLocks noGrp="1"/>
          </p:cNvSpPr>
          <p:nvPr>
            <p:ph type="ftr" sz="quarter" idx="3"/>
          </p:nvPr>
        </p:nvSpPr>
        <p:spPr>
          <a:xfrm>
            <a:off x="3028950" y="6659605"/>
            <a:ext cx="3086100" cy="107722"/>
          </a:xfrm>
          <a:prstGeom prst="rect">
            <a:avLst/>
          </a:prstGeom>
        </p:spPr>
        <p:txBody>
          <a:bodyPr vert="horz" lIns="0" tIns="0" rIns="0" bIns="0" rtlCol="0" anchor="ctr">
            <a:spAutoFit/>
          </a:bodyPr>
          <a:lstStyle>
            <a:lvl1pPr algn="ctr">
              <a:defRPr sz="700">
                <a:solidFill>
                  <a:schemeClr val="accent1"/>
                </a:solidFill>
              </a:defRPr>
            </a:lvl1pPr>
          </a:lstStyle>
          <a:p>
            <a:endParaRPr lang="nb-NO" dirty="0"/>
          </a:p>
        </p:txBody>
      </p:sp>
      <p:sp>
        <p:nvSpPr>
          <p:cNvPr id="6" name="Slide Number Placeholder 5"/>
          <p:cNvSpPr>
            <a:spLocks noGrp="1"/>
          </p:cNvSpPr>
          <p:nvPr>
            <p:ph type="sldNum" sz="quarter" idx="4"/>
          </p:nvPr>
        </p:nvSpPr>
        <p:spPr>
          <a:xfrm>
            <a:off x="8640000" y="6647148"/>
            <a:ext cx="125034" cy="123111"/>
          </a:xfrm>
          <a:prstGeom prst="rect">
            <a:avLst/>
          </a:prstGeom>
        </p:spPr>
        <p:txBody>
          <a:bodyPr vert="horz" wrap="none" lIns="0" tIns="0" rIns="0" bIns="0" rtlCol="0" anchor="ctr">
            <a:spAutoFit/>
          </a:bodyPr>
          <a:lstStyle>
            <a:lvl1pPr algn="r">
              <a:defRPr sz="800" b="1">
                <a:solidFill>
                  <a:schemeClr val="accent4"/>
                </a:solidFill>
              </a:defRPr>
            </a:lvl1pPr>
          </a:lstStyle>
          <a:p>
            <a:fld id="{0EDAB601-3B06-41AF-BDDE-A1BC8F696C49}" type="slidenum">
              <a:rPr lang="nb-NO" smtClean="0"/>
              <a:pPr/>
              <a:t>‹#›</a:t>
            </a:fld>
            <a:endParaRPr lang="nb-NO" dirty="0"/>
          </a:p>
        </p:txBody>
      </p:sp>
      <p:sp>
        <p:nvSpPr>
          <p:cNvPr id="12" name="TekstSylinder 11"/>
          <p:cNvSpPr txBox="1"/>
          <p:nvPr/>
        </p:nvSpPr>
        <p:spPr>
          <a:xfrm>
            <a:off x="468000" y="6641835"/>
            <a:ext cx="2577629" cy="130805"/>
          </a:xfrm>
          <a:prstGeom prst="rect">
            <a:avLst/>
          </a:prstGeom>
          <a:noFill/>
        </p:spPr>
        <p:txBody>
          <a:bodyPr wrap="none" lIns="0" tIns="0" rIns="0" bIns="0" rtlCol="0">
            <a:spAutoFit/>
          </a:bodyPr>
          <a:lstStyle/>
          <a:p>
            <a:r>
              <a:rPr lang="nb-NO" sz="850" b="1" dirty="0">
                <a:solidFill>
                  <a:schemeClr val="accent1"/>
                </a:solidFill>
              </a:rPr>
              <a:t>Landbruksdirektoratet / </a:t>
            </a:r>
            <a:r>
              <a:rPr lang="nb-NO" sz="850" b="1" dirty="0" err="1">
                <a:solidFill>
                  <a:schemeClr val="accent1"/>
                </a:solidFill>
              </a:rPr>
              <a:t>Eanandoallodirektoráhtta</a:t>
            </a:r>
            <a:endParaRPr lang="nb-NO" sz="850" b="1" dirty="0">
              <a:solidFill>
                <a:schemeClr val="accent1"/>
              </a:solidFill>
            </a:endParaRPr>
          </a:p>
        </p:txBody>
      </p:sp>
    </p:spTree>
    <p:extLst>
      <p:ext uri="{BB962C8B-B14F-4D97-AF65-F5344CB8AC3E}">
        <p14:creationId xmlns:p14="http://schemas.microsoft.com/office/powerpoint/2010/main" val="296192540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71" r:id="rId3"/>
    <p:sldLayoutId id="2147483660" r:id="rId4"/>
    <p:sldLayoutId id="2147483672" r:id="rId5"/>
    <p:sldLayoutId id="2147483673" r:id="rId6"/>
    <p:sldLayoutId id="2147483674" r:id="rId7"/>
    <p:sldLayoutId id="2147483664" r:id="rId8"/>
    <p:sldLayoutId id="2147483675" r:id="rId9"/>
    <p:sldLayoutId id="2147483665" r:id="rId10"/>
    <p:sldLayoutId id="2147483676" r:id="rId11"/>
  </p:sldLayoutIdLst>
  <p:hf hdr="0" ftr="0"/>
  <p:txStyles>
    <p:titleStyle>
      <a:lvl1pPr algn="ctr" defTabSz="914400" rtl="0" eaLnBrk="1" latinLnBrk="0" hangingPunct="1">
        <a:lnSpc>
          <a:spcPct val="90000"/>
        </a:lnSpc>
        <a:spcBef>
          <a:spcPct val="0"/>
        </a:spcBef>
        <a:buNone/>
        <a:defRPr sz="3200" kern="1200" cap="all" baseline="0">
          <a:solidFill>
            <a:schemeClr val="accent1"/>
          </a:solidFill>
          <a:latin typeface="+mj-lt"/>
          <a:ea typeface="+mj-ea"/>
          <a:cs typeface="+mj-cs"/>
        </a:defRPr>
      </a:lvl1pPr>
    </p:titleStyle>
    <p:bodyStyle>
      <a:lvl1pPr marL="19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1pPr>
      <a:lvl2pPr marL="64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2pPr>
      <a:lvl3pPr marL="11016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3pPr>
      <a:lvl4pPr marL="1584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70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jpeg"/><Relationship Id="rId7" Type="http://schemas.openxmlformats.org/officeDocument/2006/relationships/hyperlink" Target="https://www.geo365.no/geofarer/skredulykker-i-noreg/" TargetMode="External"/><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hyperlink" Target="https://norskred.wordpress.com/2018/01/17/snoskred-gjennom-tidene/" TargetMode="External"/><Relationship Id="rId5" Type="http://schemas.openxmlformats.org/officeDocument/2006/relationships/hyperlink" Target="https://digitaltmuseum.no/011085439781/ras-og-skred-var-hverdagen"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5" Type="http://schemas.openxmlformats.org/officeDocument/2006/relationships/image" Target="../media/image24.emf"/><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p:cNvPicPr>
            <a:picLocks noGrp="1" noChangeAspect="1"/>
          </p:cNvPicPr>
          <p:nvPr>
            <p:ph type="pic" idx="1"/>
          </p:nvPr>
        </p:nvPicPr>
        <p:blipFill>
          <a:blip r:embed="rId2" cstate="screen">
            <a:extLst>
              <a:ext uri="{28A0092B-C50C-407E-A947-70E740481C1C}">
                <a14:useLocalDpi xmlns:a14="http://schemas.microsoft.com/office/drawing/2010/main"/>
              </a:ext>
            </a:extLst>
          </a:blip>
          <a:stretch>
            <a:fillRect/>
          </a:stretch>
        </p:blipFill>
        <p:spPr>
          <a:xfrm rot="21447992">
            <a:off x="4450041" y="1411887"/>
            <a:ext cx="4316974" cy="4449307"/>
          </a:xfrm>
        </p:spPr>
      </p:pic>
      <p:sp>
        <p:nvSpPr>
          <p:cNvPr id="3" name="Tittel 2"/>
          <p:cNvSpPr>
            <a:spLocks noGrp="1"/>
          </p:cNvSpPr>
          <p:nvPr>
            <p:ph type="ctrTitle"/>
          </p:nvPr>
        </p:nvSpPr>
        <p:spPr>
          <a:xfrm>
            <a:off x="468000" y="1669885"/>
            <a:ext cx="6796400" cy="886397"/>
          </a:xfrm>
        </p:spPr>
        <p:txBody>
          <a:bodyPr/>
          <a:lstStyle/>
          <a:p>
            <a:r>
              <a:rPr lang="nb-NO" dirty="0"/>
              <a:t>Skog som vern mot skred:</a:t>
            </a:r>
            <a:br>
              <a:rPr lang="nb-NO" dirty="0"/>
            </a:br>
            <a:r>
              <a:rPr lang="nb-NO" dirty="0"/>
              <a:t>juridisk betenkning </a:t>
            </a:r>
          </a:p>
        </p:txBody>
      </p:sp>
      <p:sp>
        <p:nvSpPr>
          <p:cNvPr id="4" name="Plassholder for dato 3"/>
          <p:cNvSpPr>
            <a:spLocks noGrp="1"/>
          </p:cNvSpPr>
          <p:nvPr>
            <p:ph type="dt" sz="half" idx="10"/>
          </p:nvPr>
        </p:nvSpPr>
        <p:spPr/>
        <p:txBody>
          <a:bodyPr/>
          <a:lstStyle/>
          <a:p>
            <a:r>
              <a:rPr lang="nb-NO" dirty="0"/>
              <a:t>20.02.2019</a:t>
            </a:r>
          </a:p>
        </p:txBody>
      </p:sp>
      <p:sp>
        <p:nvSpPr>
          <p:cNvPr id="2" name="TekstSylinder 1"/>
          <p:cNvSpPr txBox="1"/>
          <p:nvPr/>
        </p:nvSpPr>
        <p:spPr>
          <a:xfrm>
            <a:off x="415637" y="2556164"/>
            <a:ext cx="4057521" cy="369332"/>
          </a:xfrm>
          <a:prstGeom prst="rect">
            <a:avLst/>
          </a:prstGeom>
          <a:noFill/>
        </p:spPr>
        <p:txBody>
          <a:bodyPr wrap="none" rtlCol="0">
            <a:spAutoFit/>
          </a:bodyPr>
          <a:lstStyle/>
          <a:p>
            <a:r>
              <a:rPr lang="nb-NO" dirty="0"/>
              <a:t>Rune Nordrum, Landbruksdirektoratet</a:t>
            </a:r>
          </a:p>
        </p:txBody>
      </p:sp>
    </p:spTree>
    <p:extLst>
      <p:ext uri="{BB962C8B-B14F-4D97-AF65-F5344CB8AC3E}">
        <p14:creationId xmlns:p14="http://schemas.microsoft.com/office/powerpoint/2010/main" val="1748885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7200" y="216185"/>
            <a:ext cx="8297034" cy="553998"/>
          </a:xfrm>
        </p:spPr>
        <p:txBody>
          <a:bodyPr/>
          <a:lstStyle/>
          <a:p>
            <a:r>
              <a:rPr lang="nb-NO" sz="2000" dirty="0"/>
              <a:t>Praktisk skogbruk</a:t>
            </a:r>
            <a:br>
              <a:rPr lang="nb-NO" sz="2000" dirty="0"/>
            </a:br>
            <a:r>
              <a:rPr lang="nb-NO" sz="2000" dirty="0"/>
              <a:t>Utfordringer med skjøtsel, driftsteknikk og økonomi</a:t>
            </a:r>
          </a:p>
        </p:txBody>
      </p:sp>
      <p:sp>
        <p:nvSpPr>
          <p:cNvPr id="3" name="Plassholder for lysbildenummer 2"/>
          <p:cNvSpPr>
            <a:spLocks noGrp="1"/>
          </p:cNvSpPr>
          <p:nvPr>
            <p:ph type="sldNum" sz="quarter" idx="12"/>
          </p:nvPr>
        </p:nvSpPr>
        <p:spPr/>
        <p:txBody>
          <a:bodyPr/>
          <a:lstStyle/>
          <a:p>
            <a:fld id="{0EDAB601-3B06-41AF-BDDE-A1BC8F696C49}" type="slidenum">
              <a:rPr lang="nb-NO" smtClean="0"/>
              <a:t>10</a:t>
            </a:fld>
            <a:endParaRPr lang="nb-NO"/>
          </a:p>
        </p:txBody>
      </p:sp>
      <p:sp>
        <p:nvSpPr>
          <p:cNvPr id="5" name="TekstSylinder 4"/>
          <p:cNvSpPr txBox="1"/>
          <p:nvPr/>
        </p:nvSpPr>
        <p:spPr>
          <a:xfrm>
            <a:off x="447942" y="1077450"/>
            <a:ext cx="6198517" cy="2554545"/>
          </a:xfrm>
          <a:prstGeom prst="rect">
            <a:avLst/>
          </a:prstGeom>
          <a:noFill/>
        </p:spPr>
        <p:txBody>
          <a:bodyPr wrap="square" rtlCol="0">
            <a:spAutoFit/>
          </a:bodyPr>
          <a:lstStyle/>
          <a:p>
            <a:endParaRPr lang="nb-NO" sz="2000" dirty="0"/>
          </a:p>
          <a:p>
            <a:r>
              <a:rPr lang="nb-NO" sz="2000" dirty="0"/>
              <a:t>Typer naturfarer</a:t>
            </a:r>
          </a:p>
          <a:p>
            <a:r>
              <a:rPr lang="nb-NO" sz="2000" dirty="0"/>
              <a:t>Skogtilstanden</a:t>
            </a:r>
          </a:p>
          <a:p>
            <a:r>
              <a:rPr lang="nb-NO" sz="2000" dirty="0"/>
              <a:t>Skogen er i stadig endring (suksesjon)</a:t>
            </a:r>
          </a:p>
          <a:p>
            <a:r>
              <a:rPr lang="nb-NO" sz="2000" dirty="0"/>
              <a:t>Behov for skjøtsel</a:t>
            </a:r>
          </a:p>
          <a:p>
            <a:r>
              <a:rPr lang="nb-NO" sz="2000" dirty="0"/>
              <a:t>Driftsmetoder og infrastruktur</a:t>
            </a:r>
          </a:p>
          <a:p>
            <a:r>
              <a:rPr lang="nb-NO" sz="2000" dirty="0"/>
              <a:t>Eiendomsforhold</a:t>
            </a:r>
          </a:p>
          <a:p>
            <a:r>
              <a:rPr lang="nb-NO" sz="2000" dirty="0"/>
              <a:t>Næringsøkonomi</a:t>
            </a:r>
          </a:p>
        </p:txBody>
      </p:sp>
      <p:pic>
        <p:nvPicPr>
          <p:cNvPr id="9" name="Bilde 8"/>
          <p:cNvPicPr>
            <a:picLocks noChangeAspect="1"/>
          </p:cNvPicPr>
          <p:nvPr/>
        </p:nvPicPr>
        <p:blipFill>
          <a:blip r:embed="rId2"/>
          <a:stretch>
            <a:fillRect/>
          </a:stretch>
        </p:blipFill>
        <p:spPr>
          <a:xfrm>
            <a:off x="4984125" y="995690"/>
            <a:ext cx="4036622" cy="5465316"/>
          </a:xfrm>
          <a:prstGeom prst="rect">
            <a:avLst/>
          </a:prstGeom>
        </p:spPr>
      </p:pic>
      <p:sp>
        <p:nvSpPr>
          <p:cNvPr id="11" name="Rektangel 10"/>
          <p:cNvSpPr/>
          <p:nvPr/>
        </p:nvSpPr>
        <p:spPr>
          <a:xfrm>
            <a:off x="126409" y="65314"/>
            <a:ext cx="1887055" cy="246221"/>
          </a:xfrm>
          <a:prstGeom prst="rect">
            <a:avLst/>
          </a:prstGeom>
        </p:spPr>
        <p:txBody>
          <a:bodyPr wrap="none">
            <a:spAutoFit/>
          </a:bodyPr>
          <a:lstStyle/>
          <a:p>
            <a:r>
              <a:rPr lang="nb-NO" sz="1000" b="1" i="1" dirty="0">
                <a:solidFill>
                  <a:srgbClr val="00B050"/>
                </a:solidFill>
              </a:rPr>
              <a:t>2. Skog som vern mot skred</a:t>
            </a:r>
          </a:p>
        </p:txBody>
      </p:sp>
      <p:sp>
        <p:nvSpPr>
          <p:cNvPr id="8" name="Rektangel 7"/>
          <p:cNvSpPr/>
          <p:nvPr/>
        </p:nvSpPr>
        <p:spPr>
          <a:xfrm>
            <a:off x="392023" y="4093351"/>
            <a:ext cx="6218786" cy="2308324"/>
          </a:xfrm>
          <a:prstGeom prst="rect">
            <a:avLst/>
          </a:prstGeom>
        </p:spPr>
        <p:txBody>
          <a:bodyPr wrap="square">
            <a:spAutoFit/>
          </a:bodyPr>
          <a:lstStyle/>
          <a:p>
            <a:r>
              <a:rPr lang="nb-NO" sz="2400" dirty="0"/>
              <a:t>Sette sammen kjent kunnskap:</a:t>
            </a:r>
          </a:p>
          <a:p>
            <a:endParaRPr lang="nb-NO" sz="2400" dirty="0"/>
          </a:p>
          <a:p>
            <a:r>
              <a:rPr lang="nb-NO" sz="2400" dirty="0"/>
              <a:t>    kunnskap om naturfarer </a:t>
            </a:r>
          </a:p>
          <a:p>
            <a:r>
              <a:rPr lang="nb-NO" sz="2400" dirty="0"/>
              <a:t>+ skogbiologi </a:t>
            </a:r>
          </a:p>
          <a:p>
            <a:r>
              <a:rPr lang="nb-NO" sz="2400" dirty="0"/>
              <a:t>+ driftsteknikk </a:t>
            </a:r>
          </a:p>
          <a:p>
            <a:r>
              <a:rPr lang="nb-NO" sz="2400" dirty="0"/>
              <a:t>+ penger</a:t>
            </a:r>
          </a:p>
        </p:txBody>
      </p:sp>
    </p:spTree>
    <p:extLst>
      <p:ext uri="{BB962C8B-B14F-4D97-AF65-F5344CB8AC3E}">
        <p14:creationId xmlns:p14="http://schemas.microsoft.com/office/powerpoint/2010/main" val="331406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par>
                          <p:cTn id="43" fill="hold">
                            <p:stCondLst>
                              <p:cond delay="0"/>
                            </p:stCondLst>
                            <p:childTnLst>
                              <p:par>
                                <p:cTn id="44" presetID="22" presetClass="entr" presetSubtype="1"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2000"/>
                                        <p:tgtEl>
                                          <p:spTgt spid="9"/>
                                        </p:tgtEl>
                                      </p:cBhvr>
                                    </p:animEffect>
                                  </p:childTnLst>
                                </p:cTn>
                              </p:par>
                            </p:childTnLst>
                          </p:cTn>
                        </p:par>
                        <p:par>
                          <p:cTn id="47" fill="hold">
                            <p:stCondLst>
                              <p:cond delay="2000"/>
                            </p:stCondLst>
                            <p:childTnLst>
                              <p:par>
                                <p:cTn id="48" presetID="3" presetClass="emph" presetSubtype="2" fill="hold" nodeType="afterEffect">
                                  <p:stCondLst>
                                    <p:cond delay="0"/>
                                  </p:stCondLst>
                                  <p:childTnLst>
                                    <p:animClr clrSpc="rgb" dir="cw">
                                      <p:cBhvr override="childStyle">
                                        <p:cTn id="49" dur="2000" fill="hold"/>
                                        <p:tgtEl>
                                          <p:spTgt spid="8">
                                            <p:txEl>
                                              <p:pRg st="2" end="2"/>
                                            </p:txEl>
                                          </p:spTgt>
                                        </p:tgtEl>
                                        <p:attrNameLst>
                                          <p:attrName>style.color</p:attrName>
                                        </p:attrNameLst>
                                      </p:cBhvr>
                                      <p:to>
                                        <a:srgbClr val="FF0000"/>
                                      </p:to>
                                    </p:animClr>
                                  </p:childTnLst>
                                </p:cTn>
                              </p:par>
                            </p:childTnLst>
                          </p:cTn>
                        </p:par>
                        <p:par>
                          <p:cTn id="50" fill="hold">
                            <p:stCondLst>
                              <p:cond delay="4000"/>
                            </p:stCondLst>
                            <p:childTnLst>
                              <p:par>
                                <p:cTn id="51" presetID="3" presetClass="emph" presetSubtype="2" fill="hold" nodeType="afterEffect">
                                  <p:stCondLst>
                                    <p:cond delay="0"/>
                                  </p:stCondLst>
                                  <p:childTnLst>
                                    <p:animClr clrSpc="rgb" dir="cw">
                                      <p:cBhvr override="childStyle">
                                        <p:cTn id="52" dur="2000" fill="hold"/>
                                        <p:tgtEl>
                                          <p:spTgt spid="8">
                                            <p:txEl>
                                              <p:pRg st="3" end="3"/>
                                            </p:txEl>
                                          </p:spTgt>
                                        </p:tgtEl>
                                        <p:attrNameLst>
                                          <p:attrName>style.color</p:attrName>
                                        </p:attrNameLst>
                                      </p:cBhvr>
                                      <p:to>
                                        <a:srgbClr val="FF0000"/>
                                      </p:to>
                                    </p:animClr>
                                  </p:childTnLst>
                                </p:cTn>
                              </p:par>
                            </p:childTnLst>
                          </p:cTn>
                        </p:par>
                        <p:par>
                          <p:cTn id="53" fill="hold">
                            <p:stCondLst>
                              <p:cond delay="6000"/>
                            </p:stCondLst>
                            <p:childTnLst>
                              <p:par>
                                <p:cTn id="54" presetID="3" presetClass="emph" presetSubtype="2" fill="hold" nodeType="afterEffect">
                                  <p:stCondLst>
                                    <p:cond delay="0"/>
                                  </p:stCondLst>
                                  <p:childTnLst>
                                    <p:animClr clrSpc="rgb" dir="cw">
                                      <p:cBhvr override="childStyle">
                                        <p:cTn id="55" dur="2000" fill="hold"/>
                                        <p:tgtEl>
                                          <p:spTgt spid="8">
                                            <p:txEl>
                                              <p:pRg st="4" end="4"/>
                                            </p:txEl>
                                          </p:spTgt>
                                        </p:tgtEl>
                                        <p:attrNameLst>
                                          <p:attrName>style.color</p:attrName>
                                        </p:attrNameLst>
                                      </p:cBhvr>
                                      <p:to>
                                        <a:srgbClr val="FF0000"/>
                                      </p:to>
                                    </p:animClr>
                                  </p:childTnLst>
                                </p:cTn>
                              </p:par>
                            </p:childTnLst>
                          </p:cTn>
                        </p:par>
                        <p:par>
                          <p:cTn id="56" fill="hold">
                            <p:stCondLst>
                              <p:cond delay="8000"/>
                            </p:stCondLst>
                            <p:childTnLst>
                              <p:par>
                                <p:cTn id="57" presetID="3" presetClass="emph" presetSubtype="2" fill="hold" nodeType="afterEffect">
                                  <p:stCondLst>
                                    <p:cond delay="0"/>
                                  </p:stCondLst>
                                  <p:childTnLst>
                                    <p:animClr clrSpc="rgb" dir="cw">
                                      <p:cBhvr override="childStyle">
                                        <p:cTn id="58" dur="2000" fill="hold"/>
                                        <p:tgtEl>
                                          <p:spTgt spid="8">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0EDAB601-3B06-41AF-BDDE-A1BC8F696C49}" type="slidenum">
              <a:rPr lang="nb-NO" smtClean="0"/>
              <a:t>11</a:t>
            </a:fld>
            <a:endParaRPr lang="nb-NO"/>
          </a:p>
        </p:txBody>
      </p:sp>
      <p:sp>
        <p:nvSpPr>
          <p:cNvPr id="4" name="Tittel 1"/>
          <p:cNvSpPr>
            <a:spLocks noGrp="1"/>
          </p:cNvSpPr>
          <p:nvPr>
            <p:ph type="title"/>
          </p:nvPr>
        </p:nvSpPr>
        <p:spPr>
          <a:xfrm>
            <a:off x="442685" y="118802"/>
            <a:ext cx="9143999" cy="332399"/>
          </a:xfrm>
        </p:spPr>
        <p:txBody>
          <a:bodyPr/>
          <a:lstStyle/>
          <a:p>
            <a:r>
              <a:rPr lang="nb-NO" sz="2400" dirty="0"/>
              <a:t>Generelt om ansvarsområder</a:t>
            </a:r>
          </a:p>
        </p:txBody>
      </p:sp>
      <p:sp>
        <p:nvSpPr>
          <p:cNvPr id="5" name="Plassholder for lysbildenummer 3"/>
          <p:cNvSpPr txBox="1">
            <a:spLocks/>
          </p:cNvSpPr>
          <p:nvPr/>
        </p:nvSpPr>
        <p:spPr>
          <a:xfrm>
            <a:off x="8640000" y="6647148"/>
            <a:ext cx="125034" cy="123111"/>
          </a:xfrm>
          <a:prstGeom prst="rect">
            <a:avLst/>
          </a:prstGeom>
        </p:spPr>
        <p:txBody>
          <a:bodyPr vert="horz" wrap="none" lIns="0" tIns="0" rIns="0" bIns="0" rtlCol="0" anchor="ctr">
            <a:spAutoFit/>
          </a:bodyPr>
          <a:lstStyle>
            <a:defPPr>
              <a:defRPr lang="nb-NO"/>
            </a:defPPr>
            <a:lvl1pPr marL="0" algn="r" defTabSz="914400" rtl="0" eaLnBrk="1" latinLnBrk="0" hangingPunct="1">
              <a:defRPr sz="800" b="1"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DAB601-3B06-41AF-BDDE-A1BC8F696C49}" type="slidenum">
              <a:rPr lang="nb-NO" smtClean="0"/>
              <a:pPr/>
              <a:t>11</a:t>
            </a:fld>
            <a:endParaRPr lang="nb-NO"/>
          </a:p>
        </p:txBody>
      </p:sp>
      <p:pic>
        <p:nvPicPr>
          <p:cNvPr id="6" name="Bild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7640" y="4301954"/>
            <a:ext cx="1802099" cy="690060"/>
          </a:xfrm>
          <a:prstGeom prst="rect">
            <a:avLst/>
          </a:prstGeom>
        </p:spPr>
      </p:pic>
      <p:pic>
        <p:nvPicPr>
          <p:cNvPr id="7" name="Bil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15" y="4407386"/>
            <a:ext cx="1274094" cy="715879"/>
          </a:xfrm>
          <a:prstGeom prst="rect">
            <a:avLst/>
          </a:prstGeom>
        </p:spPr>
      </p:pic>
      <p:pic>
        <p:nvPicPr>
          <p:cNvPr id="8" name="Bil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6558" y="1888872"/>
            <a:ext cx="662853" cy="1310417"/>
          </a:xfrm>
          <a:prstGeom prst="rect">
            <a:avLst/>
          </a:prstGeom>
        </p:spPr>
      </p:pic>
      <p:pic>
        <p:nvPicPr>
          <p:cNvPr id="9" name="Bild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9226" y="5733666"/>
            <a:ext cx="2109537" cy="632861"/>
          </a:xfrm>
          <a:prstGeom prst="rect">
            <a:avLst/>
          </a:prstGeom>
        </p:spPr>
      </p:pic>
      <p:pic>
        <p:nvPicPr>
          <p:cNvPr id="10" name="Bild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6341" y="3391837"/>
            <a:ext cx="1115092" cy="765259"/>
          </a:xfrm>
          <a:prstGeom prst="rect">
            <a:avLst/>
          </a:prstGeom>
        </p:spPr>
      </p:pic>
      <p:pic>
        <p:nvPicPr>
          <p:cNvPr id="11" name="Bild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768" y="1831360"/>
            <a:ext cx="1403751" cy="2475990"/>
          </a:xfrm>
          <a:prstGeom prst="rect">
            <a:avLst/>
          </a:prstGeom>
        </p:spPr>
      </p:pic>
      <p:pic>
        <p:nvPicPr>
          <p:cNvPr id="12" name="Bild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07868" y="620321"/>
            <a:ext cx="1635753" cy="1030956"/>
          </a:xfrm>
          <a:prstGeom prst="rect">
            <a:avLst/>
          </a:prstGeom>
        </p:spPr>
      </p:pic>
      <p:sp>
        <p:nvSpPr>
          <p:cNvPr id="13" name="Bildeforklaring formet som en ellipse 12"/>
          <p:cNvSpPr/>
          <p:nvPr/>
        </p:nvSpPr>
        <p:spPr>
          <a:xfrm>
            <a:off x="2649863" y="477672"/>
            <a:ext cx="6424865" cy="1163013"/>
          </a:xfrm>
          <a:prstGeom prst="wedgeEllipseCallout">
            <a:avLst>
              <a:gd name="adj1" fmla="val -64730"/>
              <a:gd name="adj2" fmla="val -27380"/>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1200" b="1" dirty="0">
                <a:solidFill>
                  <a:schemeClr val="tx1"/>
                </a:solidFill>
              </a:rPr>
              <a:t>Den enkelte innbygger </a:t>
            </a:r>
          </a:p>
          <a:p>
            <a:pPr marL="171450" indent="-171450" algn="ctr">
              <a:buFont typeface="Arial" panose="020B0604020202020204" pitchFamily="34" charset="0"/>
              <a:buChar char="•"/>
            </a:pPr>
            <a:r>
              <a:rPr lang="nb-NO" sz="1200" dirty="0">
                <a:solidFill>
                  <a:schemeClr val="tx1"/>
                </a:solidFill>
              </a:rPr>
              <a:t>ansvar for egen sikkerhet</a:t>
            </a:r>
          </a:p>
          <a:p>
            <a:pPr marL="171450" indent="-171450" algn="ctr">
              <a:buFont typeface="Arial" panose="020B0604020202020204" pitchFamily="34" charset="0"/>
              <a:buChar char="•"/>
            </a:pPr>
            <a:r>
              <a:rPr lang="nb-NO" sz="1200" dirty="0">
                <a:solidFill>
                  <a:schemeClr val="tx1"/>
                </a:solidFill>
              </a:rPr>
              <a:t>ta forholdsregler ved bruk av egen eiendom </a:t>
            </a:r>
          </a:p>
          <a:p>
            <a:pPr marL="171450" indent="-171450" algn="ctr">
              <a:buFont typeface="Arial" panose="020B0604020202020204" pitchFamily="34" charset="0"/>
              <a:buChar char="•"/>
            </a:pPr>
            <a:r>
              <a:rPr lang="nb-NO" sz="1200" dirty="0">
                <a:solidFill>
                  <a:schemeClr val="tx1"/>
                </a:solidFill>
              </a:rPr>
              <a:t>alle som forvalter eiendom ansvar for aktivitet eller tiltak på egen eiendom og eventuelle konsekvenser det måtte ha på annen eiendom</a:t>
            </a:r>
          </a:p>
        </p:txBody>
      </p:sp>
      <p:sp>
        <p:nvSpPr>
          <p:cNvPr id="14" name="Bildeforklaring formet som en ellipse 13"/>
          <p:cNvSpPr/>
          <p:nvPr/>
        </p:nvSpPr>
        <p:spPr>
          <a:xfrm>
            <a:off x="1928860" y="1528549"/>
            <a:ext cx="2601576" cy="1561014"/>
          </a:xfrm>
          <a:prstGeom prst="wedgeEllipseCallout">
            <a:avLst>
              <a:gd name="adj1" fmla="val -72477"/>
              <a:gd name="adj2" fmla="val -641"/>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1200" b="1" dirty="0">
                <a:solidFill>
                  <a:schemeClr val="tx1"/>
                </a:solidFill>
              </a:rPr>
              <a:t>Skogeieren</a:t>
            </a:r>
          </a:p>
          <a:p>
            <a:pPr algn="ctr"/>
            <a:r>
              <a:rPr lang="nb-NO" sz="1200" dirty="0">
                <a:solidFill>
                  <a:schemeClr val="tx1"/>
                </a:solidFill>
              </a:rPr>
              <a:t>ansvarlig for at alle tiltak i skogen sin blir gjennomført i samsvar med lov og forskrift uavhengig av om skogeieren selv utfører tiltaket eller om dette utføres av andre</a:t>
            </a:r>
          </a:p>
        </p:txBody>
      </p:sp>
      <p:sp>
        <p:nvSpPr>
          <p:cNvPr id="15" name="Bildeforklaring formet som en ellipse 14"/>
          <p:cNvSpPr/>
          <p:nvPr/>
        </p:nvSpPr>
        <p:spPr>
          <a:xfrm>
            <a:off x="6805499" y="4492284"/>
            <a:ext cx="2338501" cy="2099585"/>
          </a:xfrm>
          <a:prstGeom prst="wedgeEllipseCallout">
            <a:avLst>
              <a:gd name="adj1" fmla="val -83237"/>
              <a:gd name="adj2" fmla="val -39878"/>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1200" b="1" dirty="0">
                <a:solidFill>
                  <a:schemeClr val="tx1"/>
                </a:solidFill>
              </a:rPr>
              <a:t>Olje- og energidepartementet </a:t>
            </a:r>
            <a:r>
              <a:rPr lang="nb-NO" sz="1200" dirty="0">
                <a:solidFill>
                  <a:schemeClr val="tx1"/>
                </a:solidFill>
              </a:rPr>
              <a:t>statlig forvaltningsansvar  for flom og skred </a:t>
            </a:r>
          </a:p>
          <a:p>
            <a:pPr algn="ctr"/>
            <a:r>
              <a:rPr lang="nb-NO" sz="1200" b="1" dirty="0">
                <a:solidFill>
                  <a:schemeClr val="tx1"/>
                </a:solidFill>
              </a:rPr>
              <a:t>Norges vassdrags- og energidirektorat (NVE) </a:t>
            </a:r>
            <a:r>
              <a:rPr lang="nb-NO" sz="1200" dirty="0">
                <a:solidFill>
                  <a:schemeClr val="tx1"/>
                </a:solidFill>
              </a:rPr>
              <a:t>operativ myndighet</a:t>
            </a:r>
          </a:p>
        </p:txBody>
      </p:sp>
      <p:sp>
        <p:nvSpPr>
          <p:cNvPr id="16" name="Bildeforklaring formet som en ellipse 15"/>
          <p:cNvSpPr/>
          <p:nvPr/>
        </p:nvSpPr>
        <p:spPr>
          <a:xfrm>
            <a:off x="5528930" y="1659959"/>
            <a:ext cx="3511161" cy="1929401"/>
          </a:xfrm>
          <a:prstGeom prst="wedgeEllipseCallout">
            <a:avLst>
              <a:gd name="adj1" fmla="val -56315"/>
              <a:gd name="adj2" fmla="val -5852"/>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1200" b="1" dirty="0">
                <a:solidFill>
                  <a:schemeClr val="tx1"/>
                </a:solidFill>
              </a:rPr>
              <a:t>Kommunene</a:t>
            </a:r>
          </a:p>
          <a:p>
            <a:pPr marL="171450" indent="-171450" algn="ctr">
              <a:buFont typeface="Arial" panose="020B0604020202020204" pitchFamily="34" charset="0"/>
              <a:buChar char="•"/>
            </a:pPr>
            <a:r>
              <a:rPr lang="nb-NO" sz="1200" b="1" dirty="0">
                <a:solidFill>
                  <a:schemeClr val="tx1"/>
                </a:solidFill>
              </a:rPr>
              <a:t>PBL</a:t>
            </a:r>
            <a:r>
              <a:rPr lang="nb-NO" sz="1200" dirty="0">
                <a:solidFill>
                  <a:schemeClr val="tx1"/>
                </a:solidFill>
              </a:rPr>
              <a:t>: ansvarlig for at naturfare (</a:t>
            </a:r>
            <a:r>
              <a:rPr lang="nb-NO" sz="1200" dirty="0" err="1">
                <a:solidFill>
                  <a:schemeClr val="tx1"/>
                </a:solidFill>
              </a:rPr>
              <a:t>inkl</a:t>
            </a:r>
            <a:r>
              <a:rPr lang="nb-NO" sz="1200" dirty="0">
                <a:solidFill>
                  <a:schemeClr val="tx1"/>
                </a:solidFill>
              </a:rPr>
              <a:t> flom, skred) blir vurdert og tatt tilstrekkelig hensyn til i areal-planlegging og byggesaksbehandling</a:t>
            </a:r>
          </a:p>
          <a:p>
            <a:pPr marL="171450" indent="-171450" algn="ctr">
              <a:buFont typeface="Arial" panose="020B0604020202020204" pitchFamily="34" charset="0"/>
              <a:buChar char="•"/>
            </a:pPr>
            <a:r>
              <a:rPr lang="nb-NO" sz="1200" b="1" dirty="0">
                <a:solidFill>
                  <a:schemeClr val="tx1"/>
                </a:solidFill>
              </a:rPr>
              <a:t>Naturskadeloven</a:t>
            </a:r>
            <a:r>
              <a:rPr lang="nb-NO" sz="1200" dirty="0">
                <a:solidFill>
                  <a:schemeClr val="tx1"/>
                </a:solidFill>
              </a:rPr>
              <a:t>: sikre eksisterende bebyggelse</a:t>
            </a:r>
          </a:p>
          <a:p>
            <a:pPr marL="171450" indent="-171450" algn="ctr">
              <a:buFont typeface="Arial" panose="020B0604020202020204" pitchFamily="34" charset="0"/>
              <a:buChar char="•"/>
            </a:pPr>
            <a:r>
              <a:rPr lang="nb-NO" sz="1200" b="1" dirty="0">
                <a:solidFill>
                  <a:schemeClr val="tx1"/>
                </a:solidFill>
              </a:rPr>
              <a:t>Skogbruksloven</a:t>
            </a:r>
            <a:r>
              <a:rPr lang="nb-NO" sz="1200" dirty="0">
                <a:solidFill>
                  <a:schemeClr val="tx1"/>
                </a:solidFill>
              </a:rPr>
              <a:t>: følge opp lokal forskrift om vernskog</a:t>
            </a:r>
          </a:p>
        </p:txBody>
      </p:sp>
      <p:sp>
        <p:nvSpPr>
          <p:cNvPr id="17" name="Bildeforklaring formet som en ellipse 16"/>
          <p:cNvSpPr/>
          <p:nvPr/>
        </p:nvSpPr>
        <p:spPr>
          <a:xfrm>
            <a:off x="6318913" y="3657600"/>
            <a:ext cx="2706082" cy="766446"/>
          </a:xfrm>
          <a:prstGeom prst="wedgeEllipseCallout">
            <a:avLst>
              <a:gd name="adj1" fmla="val -72477"/>
              <a:gd name="adj2" fmla="val -26658"/>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1200" b="1" dirty="0">
                <a:solidFill>
                  <a:schemeClr val="tx1"/>
                </a:solidFill>
              </a:rPr>
              <a:t>Fylkeskommunen </a:t>
            </a:r>
          </a:p>
          <a:p>
            <a:pPr algn="ctr"/>
            <a:r>
              <a:rPr lang="nb-NO" sz="1200" dirty="0">
                <a:solidFill>
                  <a:schemeClr val="tx1"/>
                </a:solidFill>
              </a:rPr>
              <a:t>er regional planmyndighet </a:t>
            </a:r>
          </a:p>
        </p:txBody>
      </p:sp>
      <p:sp>
        <p:nvSpPr>
          <p:cNvPr id="18" name="Bildeforklaring formet som en ellipse 17"/>
          <p:cNvSpPr/>
          <p:nvPr/>
        </p:nvSpPr>
        <p:spPr>
          <a:xfrm>
            <a:off x="1814944" y="3214255"/>
            <a:ext cx="2403765" cy="2149315"/>
          </a:xfrm>
          <a:prstGeom prst="wedgeEllipseCallout">
            <a:avLst>
              <a:gd name="adj1" fmla="val -62551"/>
              <a:gd name="adj2" fmla="val 33094"/>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1200" b="1" dirty="0">
                <a:solidFill>
                  <a:schemeClr val="tx1"/>
                </a:solidFill>
              </a:rPr>
              <a:t>Fylkesmannen</a:t>
            </a:r>
          </a:p>
          <a:p>
            <a:pPr marL="171450" indent="-171450" algn="ctr">
              <a:buFont typeface="Arial" panose="020B0604020202020204" pitchFamily="34" charset="0"/>
              <a:buChar char="•"/>
            </a:pPr>
            <a:r>
              <a:rPr lang="nb-NO" sz="1200" dirty="0">
                <a:solidFill>
                  <a:schemeClr val="tx1"/>
                </a:solidFill>
              </a:rPr>
              <a:t>fagkompetanse om skogbruk og miljø</a:t>
            </a:r>
          </a:p>
          <a:p>
            <a:pPr marL="171450" indent="-171450" algn="ctr">
              <a:buFont typeface="Arial" panose="020B0604020202020204" pitchFamily="34" charset="0"/>
              <a:buChar char="•"/>
            </a:pPr>
            <a:r>
              <a:rPr lang="nb-NO" sz="1200" dirty="0">
                <a:solidFill>
                  <a:schemeClr val="tx1"/>
                </a:solidFill>
              </a:rPr>
              <a:t>Vurdere behov for vernskog og evt. fatte vedtak om vernskog </a:t>
            </a:r>
          </a:p>
          <a:p>
            <a:pPr marL="171450" indent="-171450" algn="ctr">
              <a:buFont typeface="Arial" panose="020B0604020202020204" pitchFamily="34" charset="0"/>
              <a:buChar char="•"/>
            </a:pPr>
            <a:r>
              <a:rPr lang="nb-NO" sz="1200" dirty="0">
                <a:solidFill>
                  <a:schemeClr val="tx1"/>
                </a:solidFill>
              </a:rPr>
              <a:t>ivareta samfunns-sikkerhet og beredskap bla i planleggingen</a:t>
            </a:r>
          </a:p>
        </p:txBody>
      </p:sp>
      <p:sp>
        <p:nvSpPr>
          <p:cNvPr id="19" name="Bildeforklaring formet som en ellipse 18"/>
          <p:cNvSpPr/>
          <p:nvPr/>
        </p:nvSpPr>
        <p:spPr>
          <a:xfrm>
            <a:off x="3127530" y="4969647"/>
            <a:ext cx="3996602" cy="1888353"/>
          </a:xfrm>
          <a:prstGeom prst="wedgeEllipseCallout">
            <a:avLst>
              <a:gd name="adj1" fmla="val -67125"/>
              <a:gd name="adj2" fmla="val -2998"/>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b-NO" sz="1200" b="1" dirty="0">
                <a:solidFill>
                  <a:schemeClr val="tx1"/>
                </a:solidFill>
              </a:rPr>
              <a:t>LMD</a:t>
            </a:r>
          </a:p>
          <a:p>
            <a:pPr algn="ctr"/>
            <a:r>
              <a:rPr lang="nb-NO" sz="1200" dirty="0">
                <a:solidFill>
                  <a:schemeClr val="tx1"/>
                </a:solidFill>
              </a:rPr>
              <a:t>statlige forvalteransvar for skogbruksloven og vernskogbestemmelsen</a:t>
            </a:r>
          </a:p>
          <a:p>
            <a:pPr algn="ctr"/>
            <a:r>
              <a:rPr lang="nb-NO" sz="1200" b="1" dirty="0">
                <a:solidFill>
                  <a:schemeClr val="tx1"/>
                </a:solidFill>
              </a:rPr>
              <a:t>Landbruksdirektoratet </a:t>
            </a:r>
          </a:p>
          <a:p>
            <a:pPr marL="171450" indent="-171450" algn="ctr">
              <a:buFont typeface="Arial" panose="020B0604020202020204" pitchFamily="34" charset="0"/>
              <a:buChar char="•"/>
            </a:pPr>
            <a:r>
              <a:rPr lang="nb-NO" sz="1200" dirty="0">
                <a:solidFill>
                  <a:schemeClr val="tx1"/>
                </a:solidFill>
              </a:rPr>
              <a:t>faglig ansvar (vernskog) </a:t>
            </a:r>
          </a:p>
          <a:p>
            <a:pPr marL="171450" indent="-171450" algn="ctr">
              <a:buFont typeface="Arial" panose="020B0604020202020204" pitchFamily="34" charset="0"/>
              <a:buChar char="•"/>
            </a:pPr>
            <a:r>
              <a:rPr lang="nb-NO" sz="1200" dirty="0">
                <a:solidFill>
                  <a:schemeClr val="tx1"/>
                </a:solidFill>
              </a:rPr>
              <a:t>veilede fylkesmennene  </a:t>
            </a:r>
          </a:p>
          <a:p>
            <a:pPr marL="171450" indent="-171450" algn="ctr">
              <a:buFont typeface="Arial" panose="020B0604020202020204" pitchFamily="34" charset="0"/>
              <a:buChar char="•"/>
            </a:pPr>
            <a:r>
              <a:rPr lang="nb-NO" sz="1200" dirty="0">
                <a:solidFill>
                  <a:schemeClr val="tx1"/>
                </a:solidFill>
              </a:rPr>
              <a:t>utarbeide retningslinjer for vernskogforvaltning</a:t>
            </a:r>
          </a:p>
        </p:txBody>
      </p:sp>
      <p:sp>
        <p:nvSpPr>
          <p:cNvPr id="20" name="Rektangel 19"/>
          <p:cNvSpPr/>
          <p:nvPr/>
        </p:nvSpPr>
        <p:spPr>
          <a:xfrm>
            <a:off x="126409" y="65314"/>
            <a:ext cx="2098651" cy="246221"/>
          </a:xfrm>
          <a:prstGeom prst="rect">
            <a:avLst/>
          </a:prstGeom>
        </p:spPr>
        <p:txBody>
          <a:bodyPr wrap="none">
            <a:spAutoFit/>
          </a:bodyPr>
          <a:lstStyle/>
          <a:p>
            <a:r>
              <a:rPr lang="nb-NO" sz="1000" b="1" i="1" dirty="0">
                <a:solidFill>
                  <a:srgbClr val="00B050"/>
                </a:solidFill>
              </a:rPr>
              <a:t>2. Generelt om ansvarsområder</a:t>
            </a:r>
          </a:p>
        </p:txBody>
      </p:sp>
    </p:spTree>
    <p:extLst>
      <p:ext uri="{BB962C8B-B14F-4D97-AF65-F5344CB8AC3E}">
        <p14:creationId xmlns:p14="http://schemas.microsoft.com/office/powerpoint/2010/main" val="370607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par>
                          <p:cTn id="47" fill="hold">
                            <p:stCondLst>
                              <p:cond delay="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6416" y="478153"/>
            <a:ext cx="8297034" cy="443198"/>
          </a:xfrm>
        </p:spPr>
        <p:txBody>
          <a:bodyPr/>
          <a:lstStyle/>
          <a:p>
            <a:r>
              <a:rPr lang="nb-NO" dirty="0"/>
              <a:t>Relevant Lovverk</a:t>
            </a:r>
          </a:p>
        </p:txBody>
      </p:sp>
      <p:sp>
        <p:nvSpPr>
          <p:cNvPr id="3" name="Plassholder for innhold 2"/>
          <p:cNvSpPr>
            <a:spLocks noGrp="1"/>
          </p:cNvSpPr>
          <p:nvPr>
            <p:ph idx="1"/>
          </p:nvPr>
        </p:nvSpPr>
        <p:spPr>
          <a:xfrm>
            <a:off x="346992" y="1205854"/>
            <a:ext cx="3774632" cy="5140355"/>
          </a:xfrm>
        </p:spPr>
        <p:txBody>
          <a:bodyPr/>
          <a:lstStyle/>
          <a:p>
            <a:r>
              <a:rPr lang="nb-NO" dirty="0"/>
              <a:t>Plan- og bygningsloven</a:t>
            </a:r>
          </a:p>
          <a:p>
            <a:r>
              <a:rPr lang="nb-NO" dirty="0"/>
              <a:t>Naturskadeloven § 21. Skog er ikke definert som sikringstiltak, og derfor per i dag ikke anvendbar.</a:t>
            </a:r>
          </a:p>
          <a:p>
            <a:r>
              <a:rPr lang="nb-NO" dirty="0"/>
              <a:t>Skogbruksloven</a:t>
            </a:r>
          </a:p>
          <a:p>
            <a:pPr lvl="1"/>
            <a:r>
              <a:rPr lang="nb-NO" dirty="0"/>
              <a:t>§ 12.Vernskog </a:t>
            </a:r>
          </a:p>
          <a:p>
            <a:pPr lvl="1"/>
            <a:r>
              <a:rPr lang="nb-NO" dirty="0"/>
              <a:t>Bærekraftforskriften / Sertifiseringsordningene</a:t>
            </a:r>
          </a:p>
          <a:p>
            <a:r>
              <a:rPr lang="nb-NO" dirty="0"/>
              <a:t>Privatrettslige avtaler og servitutter. Eksempel: midlertidig avtale om meldeplikt inntil vedtak om vernskog er på plass.</a:t>
            </a:r>
          </a:p>
          <a:p>
            <a:pPr lvl="1"/>
            <a:endParaRPr lang="nb-NO" dirty="0"/>
          </a:p>
        </p:txBody>
      </p:sp>
      <p:sp>
        <p:nvSpPr>
          <p:cNvPr id="4" name="Plassholder for lysbildenummer 3"/>
          <p:cNvSpPr>
            <a:spLocks noGrp="1"/>
          </p:cNvSpPr>
          <p:nvPr>
            <p:ph type="sldNum" sz="quarter" idx="12"/>
          </p:nvPr>
        </p:nvSpPr>
        <p:spPr/>
        <p:txBody>
          <a:bodyPr/>
          <a:lstStyle/>
          <a:p>
            <a:fld id="{0EDAB601-3B06-41AF-BDDE-A1BC8F696C49}" type="slidenum">
              <a:rPr lang="nb-NO" smtClean="0"/>
              <a:t>12</a:t>
            </a:fld>
            <a:endParaRPr lang="nb-NO"/>
          </a:p>
        </p:txBody>
      </p:sp>
      <p:sp>
        <p:nvSpPr>
          <p:cNvPr id="8" name="Rektangel 7"/>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pic>
        <p:nvPicPr>
          <p:cNvPr id="6" name="Bilde 5"/>
          <p:cNvPicPr>
            <a:picLocks noChangeAspect="1"/>
          </p:cNvPicPr>
          <p:nvPr/>
        </p:nvPicPr>
        <p:blipFill>
          <a:blip r:embed="rId2"/>
          <a:stretch>
            <a:fillRect/>
          </a:stretch>
        </p:blipFill>
        <p:spPr>
          <a:xfrm>
            <a:off x="4401927" y="1596789"/>
            <a:ext cx="4574918" cy="4701804"/>
          </a:xfrm>
          <a:prstGeom prst="rect">
            <a:avLst/>
          </a:prstGeom>
        </p:spPr>
      </p:pic>
    </p:spTree>
    <p:extLst>
      <p:ext uri="{BB962C8B-B14F-4D97-AF65-F5344CB8AC3E}">
        <p14:creationId xmlns:p14="http://schemas.microsoft.com/office/powerpoint/2010/main" val="148925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8971" y="369097"/>
            <a:ext cx="8297034" cy="387798"/>
          </a:xfrm>
        </p:spPr>
        <p:txBody>
          <a:bodyPr/>
          <a:lstStyle/>
          <a:p>
            <a:r>
              <a:rPr lang="nb-NO" sz="2800" dirty="0"/>
              <a:t>Generelt</a:t>
            </a:r>
          </a:p>
        </p:txBody>
      </p:sp>
      <p:sp>
        <p:nvSpPr>
          <p:cNvPr id="3" name="Plassholder for innhold 2"/>
          <p:cNvSpPr>
            <a:spLocks noGrp="1"/>
          </p:cNvSpPr>
          <p:nvPr>
            <p:ph idx="1"/>
          </p:nvPr>
        </p:nvSpPr>
        <p:spPr>
          <a:xfrm>
            <a:off x="300251" y="832513"/>
            <a:ext cx="8493812" cy="5713430"/>
          </a:xfrm>
        </p:spPr>
        <p:txBody>
          <a:bodyPr>
            <a:noAutofit/>
          </a:bodyPr>
          <a:lstStyle/>
          <a:p>
            <a:pPr>
              <a:spcBef>
                <a:spcPts val="600"/>
              </a:spcBef>
              <a:spcAft>
                <a:spcPts val="600"/>
              </a:spcAft>
            </a:pPr>
            <a:r>
              <a:rPr lang="nb-NO" sz="2000" dirty="0"/>
              <a:t>Faresonekart som har kartfestet </a:t>
            </a:r>
            <a:r>
              <a:rPr lang="nb-NO" sz="2000" b="1" dirty="0"/>
              <a:t>skog som kan ha betydning som vern mot skred </a:t>
            </a:r>
            <a:r>
              <a:rPr lang="nb-NO" sz="2000" dirty="0"/>
              <a:t>skal tas hensyn til både i planleggingen etter pbl. og for skogbrukstiltak i det aktuelle område.</a:t>
            </a:r>
          </a:p>
          <a:p>
            <a:pPr>
              <a:spcBef>
                <a:spcPts val="600"/>
              </a:spcBef>
              <a:spcAft>
                <a:spcPts val="600"/>
              </a:spcAft>
            </a:pPr>
            <a:r>
              <a:rPr lang="nb-NO" sz="2000" b="1" dirty="0"/>
              <a:t>Behovet for å stille krav </a:t>
            </a:r>
            <a:r>
              <a:rPr lang="nb-NO" sz="2000" dirty="0"/>
              <a:t>til et skogområde kan oppstå både når ny bebyggelse planlegges, og for å sikre eksisterende bebyggelse. </a:t>
            </a:r>
          </a:p>
          <a:p>
            <a:pPr>
              <a:spcBef>
                <a:spcPts val="600"/>
              </a:spcBef>
              <a:spcAft>
                <a:spcPts val="600"/>
              </a:spcAft>
            </a:pPr>
            <a:r>
              <a:rPr lang="nb-NO" sz="2000" dirty="0"/>
              <a:t>Skogbruksloven har de nødvendige virkemidler og hjemler for å stille </a:t>
            </a:r>
            <a:r>
              <a:rPr lang="nb-NO" sz="2000" b="1" dirty="0"/>
              <a:t>konkrete krav til skogsdriften</a:t>
            </a:r>
            <a:r>
              <a:rPr lang="nb-NO" sz="2000" dirty="0"/>
              <a:t>. Usikkert for plan- og bygningsloven </a:t>
            </a:r>
          </a:p>
          <a:p>
            <a:pPr>
              <a:spcBef>
                <a:spcPts val="600"/>
              </a:spcBef>
              <a:spcAft>
                <a:spcPts val="600"/>
              </a:spcAft>
            </a:pPr>
            <a:r>
              <a:rPr lang="nb-NO" sz="2000" dirty="0"/>
              <a:t>Plan- og bygningsloven har hjemler for å stille </a:t>
            </a:r>
            <a:r>
              <a:rPr lang="nb-NO" sz="2000" b="1" dirty="0"/>
              <a:t>krav til arealbruken</a:t>
            </a:r>
            <a:r>
              <a:rPr lang="nb-NO" sz="2000" dirty="0"/>
              <a:t>, for eksempel ved at det stilles krav til utredning av fare før ny bebyggelse kan tillates </a:t>
            </a:r>
          </a:p>
          <a:p>
            <a:pPr>
              <a:spcBef>
                <a:spcPts val="600"/>
              </a:spcBef>
              <a:spcAft>
                <a:spcPts val="600"/>
              </a:spcAft>
            </a:pPr>
            <a:r>
              <a:rPr lang="nb-NO" sz="2000" dirty="0"/>
              <a:t>Skogbrukets næringsinteresser og samfunnets behov for beskyttelse mot naturfarer. Felles forståelse av når skogens vernfunksjon er vesentlig og konsekvensene av en potensiell skade vil være betydelig. Forutsetter et godt samarbeid mellom sektormyndighetene og godt faglig grunnlag.</a:t>
            </a:r>
          </a:p>
          <a:p>
            <a:pPr>
              <a:spcBef>
                <a:spcPts val="600"/>
              </a:spcBef>
              <a:spcAft>
                <a:spcPts val="600"/>
              </a:spcAft>
            </a:pPr>
            <a:r>
              <a:rPr lang="nb-NO" sz="2000" dirty="0"/>
              <a:t>Ofte behov for aktiv vernskogskjøtsel for å fremme og/eller opprettholde skogens funksjon som vern mot naturskader. </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13</a:t>
            </a:fld>
            <a:endParaRPr lang="nb-NO"/>
          </a:p>
        </p:txBody>
      </p:sp>
      <p:sp>
        <p:nvSpPr>
          <p:cNvPr id="5" name="Rektangel 4"/>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Tree>
    <p:extLst>
      <p:ext uri="{BB962C8B-B14F-4D97-AF65-F5344CB8AC3E}">
        <p14:creationId xmlns:p14="http://schemas.microsoft.com/office/powerpoint/2010/main" val="44239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2099" y="331734"/>
            <a:ext cx="8297034" cy="387798"/>
          </a:xfrm>
        </p:spPr>
        <p:txBody>
          <a:bodyPr/>
          <a:lstStyle/>
          <a:p>
            <a:r>
              <a:rPr lang="nb-NO" sz="2800" dirty="0"/>
              <a:t>Plan- og bygningsloven</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14</a:t>
            </a:fld>
            <a:endParaRPr lang="nb-NO"/>
          </a:p>
        </p:txBody>
      </p:sp>
      <p:pic>
        <p:nvPicPr>
          <p:cNvPr id="5" name="Bilde 4"/>
          <p:cNvPicPr>
            <a:picLocks noChangeAspect="1"/>
          </p:cNvPicPr>
          <p:nvPr/>
        </p:nvPicPr>
        <p:blipFill>
          <a:blip r:embed="rId2"/>
          <a:stretch>
            <a:fillRect/>
          </a:stretch>
        </p:blipFill>
        <p:spPr>
          <a:xfrm>
            <a:off x="338031" y="1199404"/>
            <a:ext cx="3475021" cy="4633362"/>
          </a:xfrm>
          <a:prstGeom prst="rect">
            <a:avLst/>
          </a:prstGeom>
        </p:spPr>
      </p:pic>
      <p:sp>
        <p:nvSpPr>
          <p:cNvPr id="6" name="Rektangel 5"/>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
        <p:nvSpPr>
          <p:cNvPr id="8" name="Plassholder for innhold 2"/>
          <p:cNvSpPr txBox="1">
            <a:spLocks/>
          </p:cNvSpPr>
          <p:nvPr/>
        </p:nvSpPr>
        <p:spPr>
          <a:xfrm>
            <a:off x="3915359" y="968994"/>
            <a:ext cx="5228641" cy="5335083"/>
          </a:xfrm>
          <a:prstGeom prst="rect">
            <a:avLst/>
          </a:prstGeom>
        </p:spPr>
        <p:txBody>
          <a:bodyPr vert="horz" lIns="0" tIns="0" rIns="0" bIns="0" rtlCol="0">
            <a:noAutofit/>
          </a:bodyPr>
          <a:lstStyle>
            <a:lvl1pPr marL="19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1pPr>
            <a:lvl2pPr marL="64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2pPr>
            <a:lvl3pPr marL="11016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3pPr>
            <a:lvl4pPr marL="1584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70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nb-NO" sz="2000" dirty="0"/>
              <a:t>Kravet til sikker byggegrunn – pbl. § 28-1</a:t>
            </a:r>
          </a:p>
          <a:p>
            <a:pPr>
              <a:spcBef>
                <a:spcPts val="600"/>
              </a:spcBef>
              <a:spcAft>
                <a:spcPts val="600"/>
              </a:spcAft>
            </a:pPr>
            <a:r>
              <a:rPr lang="nb-NO" sz="2000" dirty="0"/>
              <a:t>God kobling mellom sektorregelverket og plan- og bygningsloven viktig dersom skogen skal ivareta en funksjon som sikring mot skred. </a:t>
            </a:r>
          </a:p>
          <a:p>
            <a:pPr>
              <a:spcBef>
                <a:spcPts val="600"/>
              </a:spcBef>
              <a:spcAft>
                <a:spcPts val="600"/>
              </a:spcAft>
            </a:pPr>
            <a:r>
              <a:rPr lang="nb-NO" sz="2000" dirty="0"/>
              <a:t>Faresoner, for eksempel fra en skredfarekartlegging, skal alltid vises som hensynssoner i reguleringsplanen.</a:t>
            </a:r>
          </a:p>
          <a:p>
            <a:pPr>
              <a:spcBef>
                <a:spcPts val="600"/>
              </a:spcBef>
              <a:spcAft>
                <a:spcPts val="600"/>
              </a:spcAft>
            </a:pPr>
            <a:r>
              <a:rPr lang="nb-NO" sz="2000" dirty="0"/>
              <a:t>Ny kunnskap skal legges til grunn når kommunens planer oppdateres, og det kan bli behov for å legge inn faresoner på nye områder. </a:t>
            </a:r>
          </a:p>
          <a:p>
            <a:pPr>
              <a:spcBef>
                <a:spcPts val="600"/>
              </a:spcBef>
              <a:spcAft>
                <a:spcPts val="600"/>
              </a:spcAft>
            </a:pPr>
            <a:r>
              <a:rPr lang="nb-NO" sz="2000" dirty="0"/>
              <a:t>Behov for å avklare om plan- og bygningsloven gir hjemmel til å stille konkrete krav til driften av skogen for å sikre at den opprettholder sin funksjon som sikring mot skred. (§ 12-7 nr. 9)</a:t>
            </a:r>
          </a:p>
          <a:p>
            <a:pPr>
              <a:spcBef>
                <a:spcPts val="600"/>
              </a:spcBef>
              <a:spcAft>
                <a:spcPts val="600"/>
              </a:spcAft>
            </a:pPr>
            <a:endParaRPr lang="nb-NO" sz="2000" dirty="0"/>
          </a:p>
        </p:txBody>
      </p:sp>
    </p:spTree>
    <p:extLst>
      <p:ext uri="{BB962C8B-B14F-4D97-AF65-F5344CB8AC3E}">
        <p14:creationId xmlns:p14="http://schemas.microsoft.com/office/powerpoint/2010/main" val="12740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0EDAB601-3B06-41AF-BDDE-A1BC8F696C49}" type="slidenum">
              <a:rPr lang="nb-NO" smtClean="0"/>
              <a:t>15</a:t>
            </a:fld>
            <a:endParaRPr lang="nb-NO"/>
          </a:p>
        </p:txBody>
      </p:sp>
      <p:pic>
        <p:nvPicPr>
          <p:cNvPr id="5" name="Bild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20933"/>
            <a:ext cx="9144000" cy="5715654"/>
          </a:xfrm>
          <a:prstGeom prst="rect">
            <a:avLst/>
          </a:prstGeom>
        </p:spPr>
      </p:pic>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389" y="524256"/>
            <a:ext cx="8651240" cy="6116386"/>
          </a:xfrm>
          <a:prstGeom prst="rect">
            <a:avLst/>
          </a:prstGeom>
        </p:spPr>
      </p:pic>
      <p:sp>
        <p:nvSpPr>
          <p:cNvPr id="10" name="Frihåndsform 9"/>
          <p:cNvSpPr/>
          <p:nvPr/>
        </p:nvSpPr>
        <p:spPr>
          <a:xfrm>
            <a:off x="2033899" y="1016950"/>
            <a:ext cx="5503492" cy="4742915"/>
          </a:xfrm>
          <a:custGeom>
            <a:avLst/>
            <a:gdLst>
              <a:gd name="connsiteX0" fmla="*/ 5272755 w 5503492"/>
              <a:gd name="connsiteY0" fmla="*/ 4247259 h 4742915"/>
              <a:gd name="connsiteX1" fmla="*/ 5272755 w 5503492"/>
              <a:gd name="connsiteY1" fmla="*/ 4247259 h 4742915"/>
              <a:gd name="connsiteX2" fmla="*/ 5204389 w 5503492"/>
              <a:gd name="connsiteY2" fmla="*/ 4281443 h 4742915"/>
              <a:gd name="connsiteX3" fmla="*/ 5161660 w 5503492"/>
              <a:gd name="connsiteY3" fmla="*/ 4289988 h 4742915"/>
              <a:gd name="connsiteX4" fmla="*/ 5136022 w 5503492"/>
              <a:gd name="connsiteY4" fmla="*/ 4307080 h 4742915"/>
              <a:gd name="connsiteX5" fmla="*/ 5093294 w 5503492"/>
              <a:gd name="connsiteY5" fmla="*/ 4324171 h 4742915"/>
              <a:gd name="connsiteX6" fmla="*/ 5050565 w 5503492"/>
              <a:gd name="connsiteY6" fmla="*/ 4332717 h 4742915"/>
              <a:gd name="connsiteX7" fmla="*/ 4725824 w 5503492"/>
              <a:gd name="connsiteY7" fmla="*/ 4537816 h 4742915"/>
              <a:gd name="connsiteX8" fmla="*/ 4452359 w 5503492"/>
              <a:gd name="connsiteY8" fmla="*/ 4742915 h 4742915"/>
              <a:gd name="connsiteX9" fmla="*/ 4452359 w 5503492"/>
              <a:gd name="connsiteY9" fmla="*/ 4606183 h 4742915"/>
              <a:gd name="connsiteX10" fmla="*/ 4512180 w 5503492"/>
              <a:gd name="connsiteY10" fmla="*/ 4025069 h 4742915"/>
              <a:gd name="connsiteX11" fmla="*/ 4375447 w 5503492"/>
              <a:gd name="connsiteY11" fmla="*/ 3631962 h 4742915"/>
              <a:gd name="connsiteX12" fmla="*/ 4067798 w 5503492"/>
              <a:gd name="connsiteY12" fmla="*/ 3221764 h 4742915"/>
              <a:gd name="connsiteX13" fmla="*/ 3674692 w 5503492"/>
              <a:gd name="connsiteY13" fmla="*/ 2803020 h 4742915"/>
              <a:gd name="connsiteX14" fmla="*/ 3332860 w 5503492"/>
              <a:gd name="connsiteY14" fmla="*/ 2452643 h 4742915"/>
              <a:gd name="connsiteX15" fmla="*/ 3341406 w 5503492"/>
              <a:gd name="connsiteY15" fmla="*/ 2298818 h 4742915"/>
              <a:gd name="connsiteX16" fmla="*/ 3349951 w 5503492"/>
              <a:gd name="connsiteY16" fmla="*/ 2170631 h 4742915"/>
              <a:gd name="connsiteX17" fmla="*/ 3273039 w 5503492"/>
              <a:gd name="connsiteY17" fmla="*/ 2213360 h 4742915"/>
              <a:gd name="connsiteX18" fmla="*/ 3153398 w 5503492"/>
              <a:gd name="connsiteY18" fmla="*/ 2264635 h 4742915"/>
              <a:gd name="connsiteX19" fmla="*/ 2879933 w 5503492"/>
              <a:gd name="connsiteY19" fmla="*/ 2102265 h 4742915"/>
              <a:gd name="connsiteX20" fmla="*/ 2367185 w 5503492"/>
              <a:gd name="connsiteY20" fmla="*/ 1726250 h 4742915"/>
              <a:gd name="connsiteX21" fmla="*/ 1897166 w 5503492"/>
              <a:gd name="connsiteY21" fmla="*/ 1580971 h 4742915"/>
              <a:gd name="connsiteX22" fmla="*/ 1316052 w 5503492"/>
              <a:gd name="connsiteY22" fmla="*/ 1521151 h 4742915"/>
              <a:gd name="connsiteX23" fmla="*/ 940037 w 5503492"/>
              <a:gd name="connsiteY23" fmla="*/ 1512605 h 4742915"/>
              <a:gd name="connsiteX24" fmla="*/ 495656 w 5503492"/>
              <a:gd name="connsiteY24" fmla="*/ 1555334 h 4742915"/>
              <a:gd name="connsiteX25" fmla="*/ 153824 w 5503492"/>
              <a:gd name="connsiteY25" fmla="*/ 1555334 h 4742915"/>
              <a:gd name="connsiteX26" fmla="*/ 42729 w 5503492"/>
              <a:gd name="connsiteY26" fmla="*/ 1632246 h 4742915"/>
              <a:gd name="connsiteX27" fmla="*/ 42729 w 5503492"/>
              <a:gd name="connsiteY27" fmla="*/ 1632246 h 4742915"/>
              <a:gd name="connsiteX28" fmla="*/ 0 w 5503492"/>
              <a:gd name="connsiteY28" fmla="*/ 1452785 h 4742915"/>
              <a:gd name="connsiteX29" fmla="*/ 17092 w 5503492"/>
              <a:gd name="connsiteY29" fmla="*/ 1187865 h 4742915"/>
              <a:gd name="connsiteX30" fmla="*/ 68366 w 5503492"/>
              <a:gd name="connsiteY30" fmla="*/ 837487 h 4742915"/>
              <a:gd name="connsiteX31" fmla="*/ 196553 w 5503492"/>
              <a:gd name="connsiteY31" fmla="*/ 529839 h 4742915"/>
              <a:gd name="connsiteX32" fmla="*/ 358923 w 5503492"/>
              <a:gd name="connsiteY32" fmla="*/ 153824 h 4742915"/>
              <a:gd name="connsiteX33" fmla="*/ 461473 w 5503492"/>
              <a:gd name="connsiteY33" fmla="*/ 0 h 4742915"/>
              <a:gd name="connsiteX34" fmla="*/ 794759 w 5503492"/>
              <a:gd name="connsiteY34" fmla="*/ 102549 h 4742915"/>
              <a:gd name="connsiteX35" fmla="*/ 1350236 w 5503492"/>
              <a:gd name="connsiteY35" fmla="*/ 264919 h 4742915"/>
              <a:gd name="connsiteX36" fmla="*/ 1734796 w 5503492"/>
              <a:gd name="connsiteY36" fmla="*/ 598205 h 4742915"/>
              <a:gd name="connsiteX37" fmla="*/ 2042445 w 5503492"/>
              <a:gd name="connsiteY37" fmla="*/ 820396 h 4742915"/>
              <a:gd name="connsiteX38" fmla="*/ 2367185 w 5503492"/>
              <a:gd name="connsiteY38" fmla="*/ 940037 h 4742915"/>
              <a:gd name="connsiteX39" fmla="*/ 2538101 w 5503492"/>
              <a:gd name="connsiteY39" fmla="*/ 922945 h 4742915"/>
              <a:gd name="connsiteX40" fmla="*/ 2845750 w 5503492"/>
              <a:gd name="connsiteY40" fmla="*/ 1093861 h 4742915"/>
              <a:gd name="connsiteX41" fmla="*/ 3213219 w 5503492"/>
              <a:gd name="connsiteY41" fmla="*/ 1179319 h 4742915"/>
              <a:gd name="connsiteX42" fmla="*/ 3674692 w 5503492"/>
              <a:gd name="connsiteY42" fmla="*/ 1538243 h 4742915"/>
              <a:gd name="connsiteX43" fmla="*/ 4136165 w 5503492"/>
              <a:gd name="connsiteY43" fmla="*/ 2187723 h 4742915"/>
              <a:gd name="connsiteX44" fmla="*/ 4862557 w 5503492"/>
              <a:gd name="connsiteY44" fmla="*/ 2820112 h 4742915"/>
              <a:gd name="connsiteX45" fmla="*/ 5212935 w 5503492"/>
              <a:gd name="connsiteY45" fmla="*/ 3435409 h 4742915"/>
              <a:gd name="connsiteX46" fmla="*/ 5418034 w 5503492"/>
              <a:gd name="connsiteY46" fmla="*/ 3879790 h 4742915"/>
              <a:gd name="connsiteX47" fmla="*/ 5503492 w 5503492"/>
              <a:gd name="connsiteY47" fmla="*/ 4110527 h 4742915"/>
              <a:gd name="connsiteX48" fmla="*/ 5272755 w 5503492"/>
              <a:gd name="connsiteY48" fmla="*/ 4247259 h 47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3492" h="4742915">
                <a:moveTo>
                  <a:pt x="5272755" y="4247259"/>
                </a:moveTo>
                <a:lnTo>
                  <a:pt x="5272755" y="4247259"/>
                </a:lnTo>
                <a:cubicBezTo>
                  <a:pt x="5249966" y="4258654"/>
                  <a:pt x="5228169" y="4272297"/>
                  <a:pt x="5204389" y="4281443"/>
                </a:cubicBezTo>
                <a:cubicBezTo>
                  <a:pt x="5190832" y="4286657"/>
                  <a:pt x="5175260" y="4284888"/>
                  <a:pt x="5161660" y="4289988"/>
                </a:cubicBezTo>
                <a:cubicBezTo>
                  <a:pt x="5152043" y="4293594"/>
                  <a:pt x="5145209" y="4302487"/>
                  <a:pt x="5136022" y="4307080"/>
                </a:cubicBezTo>
                <a:cubicBezTo>
                  <a:pt x="5122302" y="4313940"/>
                  <a:pt x="5107987" y="4319763"/>
                  <a:pt x="5093294" y="4324171"/>
                </a:cubicBezTo>
                <a:cubicBezTo>
                  <a:pt x="5079381" y="4328345"/>
                  <a:pt x="5050565" y="4332717"/>
                  <a:pt x="5050565" y="4332717"/>
                </a:cubicBezTo>
                <a:lnTo>
                  <a:pt x="4725824" y="4537816"/>
                </a:lnTo>
                <a:lnTo>
                  <a:pt x="4452359" y="4742915"/>
                </a:lnTo>
                <a:lnTo>
                  <a:pt x="4452359" y="4606183"/>
                </a:lnTo>
                <a:lnTo>
                  <a:pt x="4512180" y="4025069"/>
                </a:lnTo>
                <a:lnTo>
                  <a:pt x="4375447" y="3631962"/>
                </a:lnTo>
                <a:lnTo>
                  <a:pt x="4067798" y="3221764"/>
                </a:lnTo>
                <a:lnTo>
                  <a:pt x="3674692" y="2803020"/>
                </a:lnTo>
                <a:lnTo>
                  <a:pt x="3332860" y="2452643"/>
                </a:lnTo>
                <a:lnTo>
                  <a:pt x="3341406" y="2298818"/>
                </a:lnTo>
                <a:lnTo>
                  <a:pt x="3349951" y="2170631"/>
                </a:lnTo>
                <a:lnTo>
                  <a:pt x="3273039" y="2213360"/>
                </a:lnTo>
                <a:lnTo>
                  <a:pt x="3153398" y="2264635"/>
                </a:lnTo>
                <a:lnTo>
                  <a:pt x="2879933" y="2102265"/>
                </a:lnTo>
                <a:lnTo>
                  <a:pt x="2367185" y="1726250"/>
                </a:lnTo>
                <a:lnTo>
                  <a:pt x="1897166" y="1580971"/>
                </a:lnTo>
                <a:lnTo>
                  <a:pt x="1316052" y="1521151"/>
                </a:lnTo>
                <a:lnTo>
                  <a:pt x="940037" y="1512605"/>
                </a:lnTo>
                <a:lnTo>
                  <a:pt x="495656" y="1555334"/>
                </a:lnTo>
                <a:lnTo>
                  <a:pt x="153824" y="1555334"/>
                </a:lnTo>
                <a:lnTo>
                  <a:pt x="42729" y="1632246"/>
                </a:lnTo>
                <a:lnTo>
                  <a:pt x="42729" y="1632246"/>
                </a:lnTo>
                <a:lnTo>
                  <a:pt x="0" y="1452785"/>
                </a:lnTo>
                <a:lnTo>
                  <a:pt x="17092" y="1187865"/>
                </a:lnTo>
                <a:lnTo>
                  <a:pt x="68366" y="837487"/>
                </a:lnTo>
                <a:lnTo>
                  <a:pt x="196553" y="529839"/>
                </a:lnTo>
                <a:lnTo>
                  <a:pt x="358923" y="153824"/>
                </a:lnTo>
                <a:lnTo>
                  <a:pt x="461473" y="0"/>
                </a:lnTo>
                <a:lnTo>
                  <a:pt x="794759" y="102549"/>
                </a:lnTo>
                <a:lnTo>
                  <a:pt x="1350236" y="264919"/>
                </a:lnTo>
                <a:lnTo>
                  <a:pt x="1734796" y="598205"/>
                </a:lnTo>
                <a:lnTo>
                  <a:pt x="2042445" y="820396"/>
                </a:lnTo>
                <a:lnTo>
                  <a:pt x="2367185" y="940037"/>
                </a:lnTo>
                <a:lnTo>
                  <a:pt x="2538101" y="922945"/>
                </a:lnTo>
                <a:lnTo>
                  <a:pt x="2845750" y="1093861"/>
                </a:lnTo>
                <a:lnTo>
                  <a:pt x="3213219" y="1179319"/>
                </a:lnTo>
                <a:lnTo>
                  <a:pt x="3674692" y="1538243"/>
                </a:lnTo>
                <a:lnTo>
                  <a:pt x="4136165" y="2187723"/>
                </a:lnTo>
                <a:lnTo>
                  <a:pt x="4862557" y="2820112"/>
                </a:lnTo>
                <a:lnTo>
                  <a:pt x="5212935" y="3435409"/>
                </a:lnTo>
                <a:lnTo>
                  <a:pt x="5418034" y="3879790"/>
                </a:lnTo>
                <a:lnTo>
                  <a:pt x="5503492" y="4110527"/>
                </a:lnTo>
                <a:lnTo>
                  <a:pt x="5272755" y="4247259"/>
                </a:lnTo>
                <a:close/>
              </a:path>
            </a:pathLst>
          </a:custGeom>
          <a:solidFill>
            <a:srgbClr val="00B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p:nvPr/>
        </p:nvPicPr>
        <p:blipFill>
          <a:blip r:embed="rId4" cstate="screen">
            <a:extLst>
              <a:ext uri="{28A0092B-C50C-407E-A947-70E740481C1C}">
                <a14:useLocalDpi xmlns:a14="http://schemas.microsoft.com/office/drawing/2010/main"/>
              </a:ext>
            </a:extLst>
          </a:blip>
          <a:stretch>
            <a:fillRect/>
          </a:stretch>
        </p:blipFill>
        <p:spPr>
          <a:xfrm>
            <a:off x="2411896" y="477077"/>
            <a:ext cx="4341172" cy="6006169"/>
          </a:xfrm>
          <a:prstGeom prst="rect">
            <a:avLst/>
          </a:prstGeom>
          <a:ln>
            <a:solidFill>
              <a:schemeClr val="tx1"/>
            </a:solidFill>
          </a:ln>
          <a:effectLst>
            <a:outerShdw blurRad="50800" dist="38100" dir="2700000" sx="101000" sy="101000" algn="tl" rotWithShape="0">
              <a:prstClr val="black">
                <a:alpha val="40000"/>
              </a:prstClr>
            </a:outerShdw>
          </a:effectLst>
        </p:spPr>
      </p:pic>
      <p:sp>
        <p:nvSpPr>
          <p:cNvPr id="13" name="Rektangel 12"/>
          <p:cNvSpPr/>
          <p:nvPr/>
        </p:nvSpPr>
        <p:spPr>
          <a:xfrm>
            <a:off x="58058" y="116115"/>
            <a:ext cx="9143999" cy="400110"/>
          </a:xfrm>
          <a:prstGeom prst="rect">
            <a:avLst/>
          </a:prstGeom>
        </p:spPr>
        <p:txBody>
          <a:bodyPr wrap="square">
            <a:spAutoFit/>
          </a:bodyPr>
          <a:lstStyle/>
          <a:p>
            <a:pPr algn="ctr"/>
            <a:r>
              <a:rPr lang="nb-NO" sz="2000" dirty="0"/>
              <a:t>Kunnskapsgrunnlag – kartlegging av naturfarer og skog med betydning</a:t>
            </a:r>
          </a:p>
        </p:txBody>
      </p:sp>
      <p:sp>
        <p:nvSpPr>
          <p:cNvPr id="8" name="Rektangel 7"/>
          <p:cNvSpPr/>
          <p:nvPr/>
        </p:nvSpPr>
        <p:spPr>
          <a:xfrm>
            <a:off x="213495" y="0"/>
            <a:ext cx="1887055" cy="246221"/>
          </a:xfrm>
          <a:prstGeom prst="rect">
            <a:avLst/>
          </a:prstGeom>
        </p:spPr>
        <p:txBody>
          <a:bodyPr wrap="none">
            <a:spAutoFit/>
          </a:bodyPr>
          <a:lstStyle/>
          <a:p>
            <a:r>
              <a:rPr lang="nb-NO" sz="1000" b="1" i="1" dirty="0">
                <a:solidFill>
                  <a:srgbClr val="00B050"/>
                </a:solidFill>
              </a:rPr>
              <a:t>2. Skog som vern mot skred</a:t>
            </a:r>
          </a:p>
        </p:txBody>
      </p:sp>
    </p:spTree>
    <p:extLst>
      <p:ext uri="{BB962C8B-B14F-4D97-AF65-F5344CB8AC3E}">
        <p14:creationId xmlns:p14="http://schemas.microsoft.com/office/powerpoint/2010/main" val="375889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25000" y="25000"/>
                                    </p:animScale>
                                  </p:childTnLst>
                                </p:cTn>
                              </p:par>
                              <p:par>
                                <p:cTn id="7" presetID="0" presetClass="path" presetSubtype="0" accel="50000" decel="50000" fill="hold" nodeType="withEffect">
                                  <p:stCondLst>
                                    <p:cond delay="0"/>
                                  </p:stCondLst>
                                  <p:childTnLst>
                                    <p:animMotion origin="layout" path="M 0.00052 -0.00116 L -0.00052 -0.00047 C 0.0059 -0.00278 0.01163 -0.0051 0.01736 -0.00764 C 0.01927 -0.00764 0.01945 -0.00903 0.02118 -0.00949 C 0.03038 -0.01412 0.03889 -0.01806 0.04722 -0.02292 C 0.04931 -0.02338 0.05104 -0.02408 0.05226 -0.02431 C 0.07934 -0.03797 0.08177 -0.03959 0.11024 -0.05533 C 0.11372 -0.05764 0.15729 -0.08218 0.16077 -0.08472 C 0.16702 -0.08959 0.16649 -0.08935 0.17674 -0.09607 C 0.17882 -0.09722 0.18038 -0.09838 0.18177 -0.09931 C 0.2066 -0.11621 0.18629 -0.10209 0.19549 -0.10972 C 0.20261 -0.11597 0.21024 -0.1213 0.21702 -0.12755 C 0.22118 -0.13148 0.22518 -0.13611 0.23004 -0.14005 C 0.24028 -0.14931 0.23264 -0.13797 0.24566 -0.1544 C 0.24774 -0.15672 0.24896 -0.15903 0.25 -0.16135 C 0.26024 -0.1713 0.26997 -0.18172 0.27899 -0.1919 C 0.28316 -0.19584 0.28802 -0.20023 0.29236 -0.20556 C 0.30556 -0.22107 0.30261 -0.21528 0.30608 -0.22269 C 0.30729 -0.22292 0.30781 -0.22431 0.30903 -0.22523 C 0.31024 -0.22662 0.31146 -0.22778 0.31285 -0.22894 C 0.31545 -0.23241 0.31771 -0.23519 0.32014 -0.23866 C 0.33334 -0.25463 0.31962 -0.23635 0.32778 -0.24861 C 0.32865 -0.24954 0.32899 -0.25023 0.32986 -0.25209 C 0.33108 -0.25255 0.33299 -0.25278 0.33316 -0.25371 C 0.33403 -0.25556 0.33368 -0.25579 0.33386 -0.2581 C 0.33577 -0.26435 0.33611 -0.2706 0.34011 -0.27709 C 0.34097 -0.27824 0.34149 -0.2794 0.34236 -0.28102 C 0.34358 -0.28218 0.34566 -0.2831 0.34636 -0.28449 C 0.34774 -0.28565 0.34653 -0.28727 0.34757 -0.28889 C 0.34757 -0.28959 0.34792 -0.29051 0.34844 -0.2919 C 0.34879 -0.2919 0.34948 -0.29213 0.34931 -0.2919 L 0.34948 -0.29213 L 0.34931 -0.2919 " pathEditMode="relative" rAng="4800000" ptsTypes="AAAAAAAAAAAAAAAAAAAAAAAAAAAAAAAAA">
                                      <p:cBhvr>
                                        <p:cTn id="8" dur="2000" fill="hold"/>
                                        <p:tgtEl>
                                          <p:spTgt spid="11"/>
                                        </p:tgtEl>
                                        <p:attrNameLst>
                                          <p:attrName>ppt_x</p:attrName>
                                          <p:attrName>ppt_y</p:attrName>
                                        </p:attrNameLst>
                                      </p:cBhvr>
                                      <p:rCtr x="17396" y="-14514"/>
                                    </p:animMotion>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2000"/>
                                        <p:tgtEl>
                                          <p:spTgt spid="5"/>
                                        </p:tgtEl>
                                      </p:cBhvr>
                                    </p:animEffect>
                                  </p:childTnLst>
                                </p:cTn>
                              </p:par>
                              <p:par>
                                <p:cTn id="17" presetID="6" presetClass="emph" presetSubtype="0" fill="hold" nodeType="withEffect">
                                  <p:stCondLst>
                                    <p:cond delay="0"/>
                                  </p:stCondLst>
                                  <p:childTnLst>
                                    <p:animScale>
                                      <p:cBhvr>
                                        <p:cTn id="18" dur="2000" fill="hold"/>
                                        <p:tgtEl>
                                          <p:spTgt spid="4"/>
                                        </p:tgtEl>
                                      </p:cBhvr>
                                      <p:by x="50000" y="50000"/>
                                    </p:animScale>
                                  </p:childTnLst>
                                </p:cTn>
                              </p:par>
                              <p:par>
                                <p:cTn id="19" presetID="0" presetClass="path" presetSubtype="0" accel="50000" decel="50000" fill="hold" nodeType="withEffect">
                                  <p:stCondLst>
                                    <p:cond delay="0"/>
                                  </p:stCondLst>
                                  <p:childTnLst>
                                    <p:animMotion origin="layout" path="M -2.77778E-7 -2.22222E-6 L -2.77778E-7 -2.22222E-6 C -0.00295 0.00162 -0.00538 0.00394 -0.00816 0.00579 C -0.01111 0.00787 -0.01441 0.00972 -0.01736 0.01204 C -0.01944 0.01366 -0.02153 0.01528 -0.02378 0.01713 C -0.02708 0.01945 -0.03038 0.0213 -0.03368 0.02361 C -0.03958 0.02801 -0.04531 0.03264 -0.05121 0.03704 C -0.0526 0.0382 -0.05399 0.03959 -0.05556 0.04028 C -0.06736 0.04815 -0.07986 0.05463 -0.09149 0.06343 C -0.09306 0.06482 -0.09462 0.06644 -0.09635 0.06736 C -0.10243 0.07199 -0.10955 0.07616 -0.11649 0.08033 C -0.11979 0.08195 -0.12309 0.08357 -0.12621 0.08519 C -0.12743 0.08611 -0.12865 0.08727 -0.13003 0.08797 C -0.13437 0.09074 -0.13889 0.09329 -0.14323 0.09607 C -0.14514 0.09722 -0.1467 0.09861 -0.14861 0.09977 C -0.14948 0.10047 -0.15052 0.10093 -0.15139 0.10162 C -0.15226 0.10209 -0.17448 0.11713 -0.17951 0.12222 C -0.18056 0.12338 -0.18177 0.12454 -0.18281 0.1257 C -0.18333 0.12616 -0.18385 0.12639 -0.18437 0.12685 C -0.18594 0.12847 -0.1875 0.12986 -0.18924 0.13172 C -0.19167 0.13426 -0.19427 0.13681 -0.19653 0.13959 C -0.19705 0.14005 -0.19757 0.14074 -0.19792 0.14144 C -0.19913 0.14283 -0.2 0.14422 -0.20139 0.14584 C -0.20174 0.14653 -0.20191 0.14699 -0.20243 0.14746 C -0.20365 0.14908 -0.20469 0.15047 -0.20573 0.15185 C -0.20642 0.15255 -0.20677 0.15371 -0.20729 0.15417 C -0.2092 0.15764 -0.21094 0.16134 -0.21319 0.16412 C -0.21319 0.16435 -0.22031 0.17384 -0.22153 0.17547 C -0.22378 0.18148 -0.21944 0.17199 -0.22604 0.18426 C -0.2283 0.18866 -0.22691 0.18634 -0.23038 0.19167 C -0.2316 0.19514 -0.23038 0.19236 -0.23333 0.19722 C -0.23403 0.19861 -0.2349 0.20023 -0.23576 0.20162 C -0.23663 0.20347 -0.23767 0.20486 -0.23854 0.20625 C -0.23889 0.20672 -0.23941 0.20741 -0.23958 0.2081 C -0.23993 0.20857 -0.23993 0.20903 -0.2401 0.20949 C -0.24028 0.20996 -0.24028 0.21042 -0.24028 0.21088 L -0.24028 0.21111 " pathEditMode="relative" rAng="0" ptsTypes="AAAAAAAAAAAAAAAAAAAAAAAAAAAAAAAAAAAAA">
                                      <p:cBhvr>
                                        <p:cTn id="20" dur="2000" fill="hold"/>
                                        <p:tgtEl>
                                          <p:spTgt spid="4"/>
                                        </p:tgtEl>
                                        <p:attrNameLst>
                                          <p:attrName>ppt_x</p:attrName>
                                          <p:attrName>ppt_y</p:attrName>
                                        </p:attrNameLst>
                                      </p:cBhvr>
                                      <p:rCtr x="-12014" y="10556"/>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3860" y="413621"/>
            <a:ext cx="8297034" cy="387798"/>
          </a:xfrm>
        </p:spPr>
        <p:txBody>
          <a:bodyPr/>
          <a:lstStyle/>
          <a:p>
            <a:r>
              <a:rPr lang="nb-NO" sz="2800" dirty="0"/>
              <a:t>Naturskadeloven § 21</a:t>
            </a:r>
          </a:p>
        </p:txBody>
      </p:sp>
      <p:sp>
        <p:nvSpPr>
          <p:cNvPr id="3" name="Plassholder for innhold 2"/>
          <p:cNvSpPr>
            <a:spLocks noGrp="1"/>
          </p:cNvSpPr>
          <p:nvPr>
            <p:ph idx="1"/>
          </p:nvPr>
        </p:nvSpPr>
        <p:spPr>
          <a:xfrm>
            <a:off x="443286" y="1177954"/>
            <a:ext cx="3801168" cy="4758822"/>
          </a:xfrm>
        </p:spPr>
        <p:txBody>
          <a:bodyPr>
            <a:noAutofit/>
          </a:bodyPr>
          <a:lstStyle/>
          <a:p>
            <a:pPr marL="0" indent="0">
              <a:spcBef>
                <a:spcPts val="1200"/>
              </a:spcBef>
              <a:buNone/>
            </a:pPr>
            <a:r>
              <a:rPr lang="nb-NO" sz="2000" dirty="0"/>
              <a:t>Hvis skogen i seg selv kan bidra til å redusere naturfare, må det gjøres en nærmere vurdering av om bestemmelsen kan brukes som grunnlag for å nekte hogst. </a:t>
            </a:r>
          </a:p>
          <a:p>
            <a:pPr marL="0" indent="0">
              <a:spcBef>
                <a:spcPts val="1200"/>
              </a:spcBef>
              <a:buNone/>
            </a:pPr>
            <a:endParaRPr lang="nb-NO" sz="2000" dirty="0"/>
          </a:p>
          <a:p>
            <a:pPr marL="0" indent="0">
              <a:spcBef>
                <a:spcPts val="1200"/>
              </a:spcBef>
              <a:buNone/>
            </a:pPr>
            <a:r>
              <a:rPr lang="nb-NO" sz="2000" dirty="0"/>
              <a:t>En mulig løsning er å betrakte skogen i seg selv som et sikringstiltak, og stille særlige krav til skjøtsel og vedlikehold.</a:t>
            </a:r>
          </a:p>
          <a:p>
            <a:pPr marL="0" indent="0">
              <a:spcBef>
                <a:spcPts val="1200"/>
              </a:spcBef>
              <a:buNone/>
            </a:pPr>
            <a:endParaRPr lang="nb-NO" sz="2000" dirty="0"/>
          </a:p>
          <a:p>
            <a:pPr marL="0" indent="0" algn="ctr">
              <a:spcBef>
                <a:spcPts val="1200"/>
              </a:spcBef>
              <a:buNone/>
            </a:pPr>
            <a:r>
              <a:rPr lang="nb-NO" sz="3200" dirty="0"/>
              <a:t>???</a:t>
            </a:r>
            <a:endParaRPr lang="nb-NO" sz="2000" dirty="0"/>
          </a:p>
          <a:p>
            <a:pPr>
              <a:spcBef>
                <a:spcPts val="1200"/>
              </a:spcBef>
            </a:pPr>
            <a:endParaRPr lang="nb-NO" sz="2000" dirty="0"/>
          </a:p>
        </p:txBody>
      </p:sp>
      <p:sp>
        <p:nvSpPr>
          <p:cNvPr id="4" name="Plassholder for lysbildenummer 3"/>
          <p:cNvSpPr>
            <a:spLocks noGrp="1"/>
          </p:cNvSpPr>
          <p:nvPr>
            <p:ph type="sldNum" sz="quarter" idx="12"/>
          </p:nvPr>
        </p:nvSpPr>
        <p:spPr/>
        <p:txBody>
          <a:bodyPr/>
          <a:lstStyle/>
          <a:p>
            <a:fld id="{0EDAB601-3B06-41AF-BDDE-A1BC8F696C49}" type="slidenum">
              <a:rPr lang="nb-NO" smtClean="0"/>
              <a:t>16</a:t>
            </a:fld>
            <a:endParaRPr lang="nb-NO"/>
          </a:p>
        </p:txBody>
      </p:sp>
      <p:sp>
        <p:nvSpPr>
          <p:cNvPr id="5" name="Rektangel 4"/>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pic>
        <p:nvPicPr>
          <p:cNvPr id="7" name="Bil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2126" y="961571"/>
            <a:ext cx="3614930" cy="5294088"/>
          </a:xfrm>
          <a:prstGeom prst="rect">
            <a:avLst/>
          </a:prstGeom>
        </p:spPr>
      </p:pic>
    </p:spTree>
    <p:extLst>
      <p:ext uri="{BB962C8B-B14F-4D97-AF65-F5344CB8AC3E}">
        <p14:creationId xmlns:p14="http://schemas.microsoft.com/office/powerpoint/2010/main" val="61662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8972" y="318945"/>
            <a:ext cx="8297034" cy="387798"/>
          </a:xfrm>
        </p:spPr>
        <p:txBody>
          <a:bodyPr/>
          <a:lstStyle/>
          <a:p>
            <a:r>
              <a:rPr lang="nb-NO" sz="2800" dirty="0"/>
              <a:t>Skogbruksloven</a:t>
            </a:r>
          </a:p>
        </p:txBody>
      </p:sp>
      <p:sp>
        <p:nvSpPr>
          <p:cNvPr id="3" name="Plassholder for innhold 2"/>
          <p:cNvSpPr>
            <a:spLocks noGrp="1"/>
          </p:cNvSpPr>
          <p:nvPr>
            <p:ph idx="1"/>
          </p:nvPr>
        </p:nvSpPr>
        <p:spPr>
          <a:xfrm>
            <a:off x="689495" y="1235665"/>
            <a:ext cx="8017776" cy="1084455"/>
          </a:xfrm>
        </p:spPr>
        <p:txBody>
          <a:bodyPr>
            <a:normAutofit/>
          </a:bodyPr>
          <a:lstStyle/>
          <a:p>
            <a:pPr>
              <a:spcBef>
                <a:spcPts val="600"/>
              </a:spcBef>
              <a:spcAft>
                <a:spcPts val="600"/>
              </a:spcAft>
            </a:pPr>
            <a:r>
              <a:rPr lang="nb-NO" sz="2000" dirty="0"/>
              <a:t>Næringslov: Aktiv verdiskaping tuftet på bærekraftig forvaltning.</a:t>
            </a:r>
          </a:p>
          <a:p>
            <a:pPr>
              <a:spcBef>
                <a:spcPts val="600"/>
              </a:spcBef>
              <a:spcAft>
                <a:spcPts val="600"/>
              </a:spcAft>
            </a:pPr>
            <a:r>
              <a:rPr lang="nb-NO" sz="2000" dirty="0"/>
              <a:t>Skogeieren forvalter skogen sin med frihet under ansvar. </a:t>
            </a:r>
          </a:p>
          <a:p>
            <a:pPr>
              <a:spcBef>
                <a:spcPts val="600"/>
              </a:spcBef>
              <a:spcAft>
                <a:spcPts val="600"/>
              </a:spcAft>
            </a:pPr>
            <a:endParaRPr lang="nb-NO" sz="1600" dirty="0"/>
          </a:p>
        </p:txBody>
      </p:sp>
      <p:sp>
        <p:nvSpPr>
          <p:cNvPr id="4" name="Plassholder for lysbildenummer 3"/>
          <p:cNvSpPr>
            <a:spLocks noGrp="1"/>
          </p:cNvSpPr>
          <p:nvPr>
            <p:ph type="sldNum" sz="quarter" idx="12"/>
          </p:nvPr>
        </p:nvSpPr>
        <p:spPr/>
        <p:txBody>
          <a:bodyPr/>
          <a:lstStyle/>
          <a:p>
            <a:fld id="{0EDAB601-3B06-41AF-BDDE-A1BC8F696C49}" type="slidenum">
              <a:rPr lang="nb-NO" smtClean="0"/>
              <a:t>17</a:t>
            </a:fld>
            <a:endParaRPr lang="nb-NO"/>
          </a:p>
        </p:txBody>
      </p:sp>
      <p:pic>
        <p:nvPicPr>
          <p:cNvPr id="7" name="Bilde 6"/>
          <p:cNvPicPr>
            <a:picLocks noChangeAspect="1"/>
          </p:cNvPicPr>
          <p:nvPr/>
        </p:nvPicPr>
        <p:blipFill>
          <a:blip r:embed="rId2"/>
          <a:stretch>
            <a:fillRect/>
          </a:stretch>
        </p:blipFill>
        <p:spPr>
          <a:xfrm>
            <a:off x="1399240" y="2765512"/>
            <a:ext cx="5328817" cy="3717173"/>
          </a:xfrm>
          <a:prstGeom prst="rect">
            <a:avLst/>
          </a:prstGeom>
        </p:spPr>
      </p:pic>
      <p:sp>
        <p:nvSpPr>
          <p:cNvPr id="10" name="Rektangel 9"/>
          <p:cNvSpPr/>
          <p:nvPr/>
        </p:nvSpPr>
        <p:spPr>
          <a:xfrm rot="19746289">
            <a:off x="883709" y="4585926"/>
            <a:ext cx="7924728"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nb-NO" sz="3600" b="1" dirty="0">
                <a:solidFill>
                  <a:srgbClr val="FF0000"/>
                </a:solidFill>
              </a:rPr>
              <a:t>Skogeier er alltid ansvarlig!</a:t>
            </a:r>
          </a:p>
        </p:txBody>
      </p:sp>
      <p:sp>
        <p:nvSpPr>
          <p:cNvPr id="11" name="Rektangel 10"/>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Tree>
    <p:extLst>
      <p:ext uri="{BB962C8B-B14F-4D97-AF65-F5344CB8AC3E}">
        <p14:creationId xmlns:p14="http://schemas.microsoft.com/office/powerpoint/2010/main" val="97403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500"/>
                            </p:stCondLst>
                            <p:childTnLst>
                              <p:par>
                                <p:cTn id="15" presetID="45" presetClass="entr" presetSubtype="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8972" y="100581"/>
            <a:ext cx="8297034" cy="387798"/>
          </a:xfrm>
        </p:spPr>
        <p:txBody>
          <a:bodyPr/>
          <a:lstStyle/>
          <a:p>
            <a:r>
              <a:rPr lang="nb-NO" sz="2800" dirty="0"/>
              <a:t>Skogbruksloven § 12.Vernskog: </a:t>
            </a:r>
          </a:p>
        </p:txBody>
      </p:sp>
      <p:sp>
        <p:nvSpPr>
          <p:cNvPr id="3" name="Plassholder for innhold 2"/>
          <p:cNvSpPr>
            <a:spLocks noGrp="1"/>
          </p:cNvSpPr>
          <p:nvPr>
            <p:ph idx="1"/>
          </p:nvPr>
        </p:nvSpPr>
        <p:spPr>
          <a:xfrm>
            <a:off x="518614" y="635164"/>
            <a:ext cx="8475261" cy="6052240"/>
          </a:xfrm>
        </p:spPr>
        <p:txBody>
          <a:bodyPr>
            <a:noAutofit/>
          </a:bodyPr>
          <a:lstStyle/>
          <a:p>
            <a:pPr>
              <a:spcBef>
                <a:spcPts val="600"/>
              </a:spcBef>
              <a:spcAft>
                <a:spcPts val="600"/>
              </a:spcAft>
            </a:pPr>
            <a:r>
              <a:rPr lang="nb-NO" sz="2000" dirty="0"/>
              <a:t>Vern mot hva?</a:t>
            </a:r>
          </a:p>
          <a:p>
            <a:pPr lvl="1">
              <a:spcBef>
                <a:spcPts val="600"/>
              </a:spcBef>
              <a:spcAft>
                <a:spcPts val="600"/>
              </a:spcAft>
            </a:pPr>
            <a:r>
              <a:rPr lang="nb-NO" sz="2000" dirty="0"/>
              <a:t>Vern for annen skog</a:t>
            </a:r>
          </a:p>
          <a:p>
            <a:pPr lvl="1">
              <a:spcBef>
                <a:spcPts val="600"/>
              </a:spcBef>
              <a:spcAft>
                <a:spcPts val="600"/>
              </a:spcAft>
            </a:pPr>
            <a:r>
              <a:rPr lang="nb-NO" sz="2000" dirty="0"/>
              <a:t>Vern mot </a:t>
            </a:r>
            <a:r>
              <a:rPr lang="nb-NO" sz="2000" b="1" u="sng" dirty="0"/>
              <a:t>naturskader</a:t>
            </a:r>
            <a:endParaRPr lang="nb-NO" sz="2000" dirty="0"/>
          </a:p>
          <a:p>
            <a:pPr lvl="1">
              <a:spcBef>
                <a:spcPts val="600"/>
              </a:spcBef>
              <a:spcAft>
                <a:spcPts val="600"/>
              </a:spcAft>
            </a:pPr>
            <a:r>
              <a:rPr lang="nb-NO" sz="2000" dirty="0"/>
              <a:t>Vern mot at den selv blir ødelagt. </a:t>
            </a:r>
          </a:p>
          <a:p>
            <a:pPr>
              <a:spcBef>
                <a:spcPts val="600"/>
              </a:spcBef>
              <a:spcAft>
                <a:spcPts val="600"/>
              </a:spcAft>
            </a:pPr>
            <a:r>
              <a:rPr lang="nb-NO" sz="2000" dirty="0"/>
              <a:t>«Vernskog» et formelt begrep – fastsettes i lokal forskrift av Fylkesmannen.</a:t>
            </a:r>
          </a:p>
          <a:p>
            <a:pPr>
              <a:spcBef>
                <a:spcPts val="600"/>
              </a:spcBef>
              <a:spcAft>
                <a:spcPts val="600"/>
              </a:spcAft>
            </a:pPr>
            <a:r>
              <a:rPr lang="nb-NO" sz="2000" dirty="0"/>
              <a:t>«Vern mot naturskader» ikke et nærings­messig formål</a:t>
            </a:r>
          </a:p>
          <a:p>
            <a:pPr>
              <a:spcBef>
                <a:spcPts val="600"/>
              </a:spcBef>
              <a:spcAft>
                <a:spcPts val="600"/>
              </a:spcAft>
            </a:pPr>
            <a:r>
              <a:rPr lang="nb-NO" sz="2000" dirty="0"/>
              <a:t>Pålegg og innskrenking av skogeiers råderett etter skogbruksloven</a:t>
            </a:r>
          </a:p>
          <a:p>
            <a:pPr lvl="1">
              <a:spcBef>
                <a:spcPts val="600"/>
              </a:spcBef>
              <a:spcAft>
                <a:spcPts val="600"/>
              </a:spcAft>
            </a:pPr>
            <a:r>
              <a:rPr lang="nb-NO" dirty="0"/>
              <a:t>utspring i skogbruksloven primære formål om å sikre produksjonspotensialet </a:t>
            </a:r>
          </a:p>
          <a:p>
            <a:pPr lvl="1">
              <a:spcBef>
                <a:spcPts val="600"/>
              </a:spcBef>
              <a:spcAft>
                <a:spcPts val="600"/>
              </a:spcAft>
            </a:pPr>
            <a:r>
              <a:rPr lang="nb-NO" dirty="0"/>
              <a:t>kommer som en følge av skogbruksaktiviteter (hensyn til miljøverdier)</a:t>
            </a:r>
          </a:p>
          <a:p>
            <a:pPr lvl="1">
              <a:spcBef>
                <a:spcPts val="600"/>
              </a:spcBef>
              <a:spcAft>
                <a:spcPts val="600"/>
              </a:spcAft>
            </a:pPr>
            <a:r>
              <a:rPr lang="nb-NO" dirty="0"/>
              <a:t>§ 12 åpner for å forskriftsfeste forvaltningsregler i vernskogen </a:t>
            </a:r>
          </a:p>
          <a:p>
            <a:pPr>
              <a:spcBef>
                <a:spcPts val="600"/>
              </a:spcBef>
              <a:spcAft>
                <a:spcPts val="600"/>
              </a:spcAft>
            </a:pPr>
            <a:r>
              <a:rPr lang="nb-NO" sz="2000" dirty="0"/>
              <a:t>Kontroll med skogbruksaktiviteten</a:t>
            </a:r>
          </a:p>
          <a:p>
            <a:pPr lvl="1">
              <a:spcBef>
                <a:spcPts val="600"/>
              </a:spcBef>
              <a:spcAft>
                <a:spcPts val="600"/>
              </a:spcAft>
            </a:pPr>
            <a:r>
              <a:rPr lang="nb-NO" dirty="0"/>
              <a:t>restriksjoner og pålegg for hvordan hogst skal gjennomføres (se over) </a:t>
            </a:r>
          </a:p>
          <a:p>
            <a:pPr lvl="1">
              <a:spcBef>
                <a:spcPts val="600"/>
              </a:spcBef>
              <a:spcAft>
                <a:spcPts val="600"/>
              </a:spcAft>
            </a:pPr>
            <a:r>
              <a:rPr lang="nb-NO" dirty="0"/>
              <a:t>meldeplikt. </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18</a:t>
            </a:fld>
            <a:endParaRPr lang="nb-NO"/>
          </a:p>
        </p:txBody>
      </p:sp>
      <p:sp>
        <p:nvSpPr>
          <p:cNvPr id="11" name="Rektangel 10"/>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Tree>
    <p:extLst>
      <p:ext uri="{BB962C8B-B14F-4D97-AF65-F5344CB8AC3E}">
        <p14:creationId xmlns:p14="http://schemas.microsoft.com/office/powerpoint/2010/main" val="416345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059022" y="622935"/>
            <a:ext cx="3852779" cy="5812077"/>
          </a:xfrm>
        </p:spPr>
        <p:txBody>
          <a:bodyPr>
            <a:normAutofit/>
          </a:bodyPr>
          <a:lstStyle/>
          <a:p>
            <a:pPr marL="0" indent="0">
              <a:spcBef>
                <a:spcPts val="600"/>
              </a:spcBef>
              <a:spcAft>
                <a:spcPts val="600"/>
              </a:spcAft>
              <a:buNone/>
            </a:pPr>
            <a:r>
              <a:rPr lang="nb-NO" sz="2000" dirty="0">
                <a:solidFill>
                  <a:srgbClr val="00B050"/>
                </a:solidFill>
              </a:rPr>
              <a:t>«Skogen påvirkes i seg selv av klimaendringer …, </a:t>
            </a:r>
          </a:p>
          <a:p>
            <a:pPr marL="0" indent="0">
              <a:spcBef>
                <a:spcPts val="600"/>
              </a:spcBef>
              <a:spcAft>
                <a:spcPts val="600"/>
              </a:spcAft>
              <a:buNone/>
            </a:pPr>
            <a:endParaRPr lang="nb-NO" sz="2000" dirty="0">
              <a:solidFill>
                <a:srgbClr val="00B050"/>
              </a:solidFill>
            </a:endParaRPr>
          </a:p>
          <a:p>
            <a:pPr marL="0" indent="0">
              <a:spcBef>
                <a:spcPts val="600"/>
              </a:spcBef>
              <a:spcAft>
                <a:spcPts val="600"/>
              </a:spcAft>
              <a:buNone/>
            </a:pPr>
            <a:r>
              <a:rPr lang="nb-NO" sz="2000" dirty="0">
                <a:solidFill>
                  <a:srgbClr val="00B050"/>
                </a:solidFill>
              </a:rPr>
              <a:t>men i tillegg har skog flere viktige reguleringsfunksjoner som har betydning for områder utenfor skogen, og der skogens nytteverdi kan bli viktigere i et endret klima. </a:t>
            </a:r>
          </a:p>
          <a:p>
            <a:pPr marL="0" indent="0">
              <a:spcBef>
                <a:spcPts val="600"/>
              </a:spcBef>
              <a:spcAft>
                <a:spcPts val="600"/>
              </a:spcAft>
              <a:buNone/>
            </a:pPr>
            <a:endParaRPr lang="nb-NO" sz="2000" dirty="0">
              <a:solidFill>
                <a:srgbClr val="00B050"/>
              </a:solidFill>
            </a:endParaRPr>
          </a:p>
          <a:p>
            <a:pPr marL="0" indent="0">
              <a:spcBef>
                <a:spcPts val="600"/>
              </a:spcBef>
              <a:spcAft>
                <a:spcPts val="600"/>
              </a:spcAft>
              <a:buNone/>
            </a:pPr>
            <a:r>
              <a:rPr lang="nb-NO" sz="2000" dirty="0">
                <a:solidFill>
                  <a:srgbClr val="00B050"/>
                </a:solidFill>
              </a:rPr>
              <a:t>Skog verner for vind og nedbør. Spesielt i bratt terreng, er skogen avgjørende for risiko for ras, flom og skred. … </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19</a:t>
            </a:fld>
            <a:endParaRPr lang="nb-NO"/>
          </a:p>
        </p:txBody>
      </p:sp>
      <p:pic>
        <p:nvPicPr>
          <p:cNvPr id="9" name="Bild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994" y="483721"/>
            <a:ext cx="3985180" cy="5637300"/>
          </a:xfrm>
          <a:prstGeom prst="rect">
            <a:avLst/>
          </a:prstGeom>
          <a:ln>
            <a:solidFill>
              <a:schemeClr val="accent1"/>
            </a:solidFill>
          </a:ln>
          <a:effectLst>
            <a:outerShdw blurRad="50800" dist="38100" dir="2700000" algn="tl" rotWithShape="0">
              <a:prstClr val="black">
                <a:alpha val="40000"/>
              </a:prstClr>
            </a:outerShdw>
          </a:effectLst>
        </p:spPr>
      </p:pic>
      <p:sp>
        <p:nvSpPr>
          <p:cNvPr id="11" name="Rektangel 10"/>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Tree>
    <p:extLst>
      <p:ext uri="{BB962C8B-B14F-4D97-AF65-F5344CB8AC3E}">
        <p14:creationId xmlns:p14="http://schemas.microsoft.com/office/powerpoint/2010/main" val="25173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1543" y="219889"/>
            <a:ext cx="7968342" cy="664797"/>
          </a:xfrm>
        </p:spPr>
        <p:txBody>
          <a:bodyPr/>
          <a:lstStyle/>
          <a:p>
            <a:r>
              <a:rPr lang="nb-NO" sz="2400" dirty="0"/>
              <a:t>«snøskredets hundreår»</a:t>
            </a:r>
            <a:br>
              <a:rPr lang="nb-NO" sz="2400" dirty="0"/>
            </a:br>
            <a:r>
              <a:rPr lang="nb-NO" sz="2400" dirty="0"/>
              <a:t>den verste skredperioden vi kjenner til</a:t>
            </a:r>
          </a:p>
        </p:txBody>
      </p:sp>
      <p:sp>
        <p:nvSpPr>
          <p:cNvPr id="3" name="Plassholder for lysbildenummer 2"/>
          <p:cNvSpPr>
            <a:spLocks noGrp="1"/>
          </p:cNvSpPr>
          <p:nvPr>
            <p:ph type="sldNum" sz="quarter" idx="12"/>
          </p:nvPr>
        </p:nvSpPr>
        <p:spPr/>
        <p:txBody>
          <a:bodyPr/>
          <a:lstStyle/>
          <a:p>
            <a:fld id="{0EDAB601-3B06-41AF-BDDE-A1BC8F696C49}" type="slidenum">
              <a:rPr lang="nb-NO" smtClean="0"/>
              <a:t>2</a:t>
            </a:fld>
            <a:endParaRPr lang="nb-NO"/>
          </a:p>
        </p:txBody>
      </p:sp>
      <p:pic>
        <p:nvPicPr>
          <p:cNvPr id="4" name="Bild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647" y="1159304"/>
            <a:ext cx="3526394" cy="2459660"/>
          </a:xfrm>
          <a:prstGeom prst="rect">
            <a:avLst/>
          </a:prstGeom>
        </p:spPr>
      </p:pic>
      <p:sp>
        <p:nvSpPr>
          <p:cNvPr id="6" name="Plassholder for innhold 2"/>
          <p:cNvSpPr txBox="1">
            <a:spLocks/>
          </p:cNvSpPr>
          <p:nvPr/>
        </p:nvSpPr>
        <p:spPr>
          <a:xfrm>
            <a:off x="235241" y="3861663"/>
            <a:ext cx="2185988" cy="942157"/>
          </a:xfrm>
          <a:prstGeom prst="rect">
            <a:avLst/>
          </a:prstGeom>
        </p:spPr>
        <p:txBody>
          <a:bodyPr/>
          <a:lstStyle>
            <a:lvl1pPr marL="19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1pPr>
            <a:lvl2pPr marL="64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2pPr>
            <a:lvl3pPr marL="11016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3pPr>
            <a:lvl4pPr marL="1584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70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b-NO" sz="800" dirty="0"/>
              <a:t>«Ras og skred var hverdagen for folk i Sunndal tinglag før i tiden. Ikke bare Sunndal og </a:t>
            </a:r>
            <a:r>
              <a:rPr lang="nb-NO" sz="800" dirty="0" err="1"/>
              <a:t>Litj</a:t>
            </a:r>
            <a:r>
              <a:rPr lang="nb-NO" sz="800" dirty="0"/>
              <a:t>-dalen med sine bratte fjellsider, men også </a:t>
            </a:r>
            <a:r>
              <a:rPr lang="nb-NO" sz="800" dirty="0" err="1"/>
              <a:t>Øksendalen</a:t>
            </a:r>
            <a:r>
              <a:rPr lang="nb-NO" sz="800" dirty="0"/>
              <a:t> og </a:t>
            </a:r>
            <a:r>
              <a:rPr lang="nb-NO" sz="800" dirty="0" err="1"/>
              <a:t>Virumdalen</a:t>
            </a:r>
            <a:r>
              <a:rPr lang="nb-NO" sz="800" dirty="0"/>
              <a:t>. Enkelte overleveringer vi har fra rasulykker slik som den av I. H. Løchen fra Brandstad i Øksendal viser at rasfaren var en jevnlig fare for liv og eiendom»</a:t>
            </a:r>
          </a:p>
        </p:txBody>
      </p:sp>
      <p:pic>
        <p:nvPicPr>
          <p:cNvPr id="5" name="Bil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9905" y="4119288"/>
            <a:ext cx="2853125" cy="2139844"/>
          </a:xfrm>
          <a:prstGeom prst="rect">
            <a:avLst/>
          </a:prstGeom>
        </p:spPr>
      </p:pic>
      <p:sp>
        <p:nvSpPr>
          <p:cNvPr id="7" name="Rektangel 6"/>
          <p:cNvSpPr/>
          <p:nvPr/>
        </p:nvSpPr>
        <p:spPr>
          <a:xfrm>
            <a:off x="7128397" y="3241543"/>
            <a:ext cx="1848177" cy="707886"/>
          </a:xfrm>
          <a:prstGeom prst="rect">
            <a:avLst/>
          </a:prstGeom>
        </p:spPr>
        <p:txBody>
          <a:bodyPr wrap="square">
            <a:spAutoFit/>
          </a:bodyPr>
          <a:lstStyle/>
          <a:p>
            <a:r>
              <a:rPr lang="nb-NO" sz="800" dirty="0"/>
              <a:t>Etter snøskred 22. februar 1907 i </a:t>
            </a:r>
            <a:r>
              <a:rPr lang="nb-NO" sz="800" dirty="0" err="1"/>
              <a:t>Oaldsbygda</a:t>
            </a:r>
            <a:r>
              <a:rPr lang="nb-NO" sz="800" dirty="0"/>
              <a:t> på Sunnmøre, der hjelpe-komiteen er </a:t>
            </a:r>
            <a:r>
              <a:rPr lang="nb-NO" sz="800" dirty="0" err="1"/>
              <a:t>komen</a:t>
            </a:r>
            <a:r>
              <a:rPr lang="nb-NO" sz="800" dirty="0"/>
              <a:t> på staden for å registrere </a:t>
            </a:r>
            <a:r>
              <a:rPr lang="nb-NO" sz="800" dirty="0" err="1"/>
              <a:t>skadane</a:t>
            </a:r>
            <a:r>
              <a:rPr lang="nb-NO" sz="800" dirty="0"/>
              <a:t> (postkort, Astor Furseth sitt fotoarkiv). </a:t>
            </a:r>
          </a:p>
        </p:txBody>
      </p:sp>
      <p:pic>
        <p:nvPicPr>
          <p:cNvPr id="8" name="Bilde 7"/>
          <p:cNvPicPr>
            <a:picLocks noChangeAspect="1"/>
          </p:cNvPicPr>
          <p:nvPr/>
        </p:nvPicPr>
        <p:blipFill>
          <a:blip r:embed="rId4"/>
          <a:stretch>
            <a:fillRect/>
          </a:stretch>
        </p:blipFill>
        <p:spPr>
          <a:xfrm>
            <a:off x="4141274" y="1191109"/>
            <a:ext cx="2917962" cy="2839977"/>
          </a:xfrm>
          <a:prstGeom prst="rect">
            <a:avLst/>
          </a:prstGeom>
        </p:spPr>
      </p:pic>
      <p:sp>
        <p:nvSpPr>
          <p:cNvPr id="9" name="Rektangel 8"/>
          <p:cNvSpPr/>
          <p:nvPr/>
        </p:nvSpPr>
        <p:spPr>
          <a:xfrm>
            <a:off x="7137144" y="1136895"/>
            <a:ext cx="1890947" cy="584775"/>
          </a:xfrm>
          <a:prstGeom prst="rect">
            <a:avLst/>
          </a:prstGeom>
        </p:spPr>
        <p:txBody>
          <a:bodyPr wrap="square">
            <a:spAutoFit/>
          </a:bodyPr>
          <a:lstStyle/>
          <a:p>
            <a:r>
              <a:rPr lang="nb-NO" sz="800" dirty="0"/>
              <a:t>Aftenposten </a:t>
            </a:r>
            <a:r>
              <a:rPr lang="nb-NO" sz="800" dirty="0" err="1"/>
              <a:t>aftennr</a:t>
            </a:r>
            <a:r>
              <a:rPr lang="nb-NO" sz="800" dirty="0"/>
              <a:t>. 18.3. 1913 med ei grundig skildring av Skjåkulykka i 1913 der 13 menneske omkom (Astor Furseth sitt fotoarkiv)</a:t>
            </a:r>
          </a:p>
        </p:txBody>
      </p:sp>
      <p:sp>
        <p:nvSpPr>
          <p:cNvPr id="10" name="Rektangel 9"/>
          <p:cNvSpPr/>
          <p:nvPr/>
        </p:nvSpPr>
        <p:spPr>
          <a:xfrm>
            <a:off x="6799943" y="6235467"/>
            <a:ext cx="2260696" cy="323165"/>
          </a:xfrm>
          <a:prstGeom prst="rect">
            <a:avLst/>
          </a:prstGeom>
        </p:spPr>
        <p:txBody>
          <a:bodyPr wrap="square">
            <a:spAutoFit/>
          </a:bodyPr>
          <a:lstStyle/>
          <a:p>
            <a:pPr algn="r"/>
            <a:r>
              <a:rPr lang="nb-NO" sz="500" dirty="0">
                <a:hlinkClick r:id="rId5"/>
              </a:rPr>
              <a:t>https://digitaltmuseum.no/011085439781/ras-og-skred-var-hverdagen</a:t>
            </a:r>
            <a:endParaRPr lang="nb-NO" sz="500" dirty="0"/>
          </a:p>
          <a:p>
            <a:pPr algn="r"/>
            <a:r>
              <a:rPr lang="nb-NO" sz="500" dirty="0">
                <a:hlinkClick r:id="rId6"/>
              </a:rPr>
              <a:t>https://norskred.wordpress.com/2018/01/17/snoskred-gjennom-tidene/</a:t>
            </a:r>
            <a:endParaRPr lang="nb-NO" sz="500" dirty="0"/>
          </a:p>
          <a:p>
            <a:pPr algn="r"/>
            <a:r>
              <a:rPr lang="nb-NO" sz="500" dirty="0">
                <a:hlinkClick r:id="rId7"/>
              </a:rPr>
              <a:t>https://www.geo365.no/geofarer/skredulykker-i-noreg/</a:t>
            </a:r>
            <a:r>
              <a:rPr lang="nb-NO" sz="500" dirty="0"/>
              <a:t> </a:t>
            </a:r>
          </a:p>
        </p:txBody>
      </p:sp>
      <p:pic>
        <p:nvPicPr>
          <p:cNvPr id="12" name="Bild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41498" y="4085004"/>
            <a:ext cx="2917372" cy="2016949"/>
          </a:xfrm>
          <a:prstGeom prst="rect">
            <a:avLst/>
          </a:prstGeom>
        </p:spPr>
      </p:pic>
      <p:sp>
        <p:nvSpPr>
          <p:cNvPr id="13" name="Rektangel 12"/>
          <p:cNvSpPr/>
          <p:nvPr/>
        </p:nvSpPr>
        <p:spPr>
          <a:xfrm>
            <a:off x="2545519" y="6114584"/>
            <a:ext cx="3713613" cy="461665"/>
          </a:xfrm>
          <a:prstGeom prst="rect">
            <a:avLst/>
          </a:prstGeom>
        </p:spPr>
        <p:txBody>
          <a:bodyPr wrap="square">
            <a:spAutoFit/>
          </a:bodyPr>
          <a:lstStyle/>
          <a:p>
            <a:r>
              <a:rPr lang="nn-NO" sz="800" dirty="0"/>
              <a:t>Natt til 13. mars 1913 losna to snøskred på Nordberg i Skjåk. Det eine tok Øvre </a:t>
            </a:r>
            <a:r>
              <a:rPr lang="nn-NO" sz="800" dirty="0" err="1"/>
              <a:t>Eisar</a:t>
            </a:r>
            <a:r>
              <a:rPr lang="nn-NO" sz="800" dirty="0"/>
              <a:t> og </a:t>
            </a:r>
            <a:r>
              <a:rPr lang="nn-NO" sz="800" dirty="0" err="1"/>
              <a:t>Prestgardsøygarden</a:t>
            </a:r>
            <a:r>
              <a:rPr lang="nn-NO" sz="800" dirty="0"/>
              <a:t>, og det andre tok Nørdre </a:t>
            </a:r>
            <a:r>
              <a:rPr lang="nn-NO" sz="800" dirty="0" err="1"/>
              <a:t>Skjåkøygarden</a:t>
            </a:r>
            <a:r>
              <a:rPr lang="nn-NO" sz="800" dirty="0"/>
              <a:t>. 13 døde i desse hendingane (foto: Norddalsarkivet, Skjåk).</a:t>
            </a:r>
            <a:endParaRPr lang="nb-NO" sz="800" dirty="0"/>
          </a:p>
        </p:txBody>
      </p:sp>
      <p:sp>
        <p:nvSpPr>
          <p:cNvPr id="22" name="Rektangel 21"/>
          <p:cNvSpPr/>
          <p:nvPr/>
        </p:nvSpPr>
        <p:spPr>
          <a:xfrm rot="19845951">
            <a:off x="-176895" y="4967770"/>
            <a:ext cx="3486852" cy="923330"/>
          </a:xfrm>
          <a:prstGeom prst="rect">
            <a:avLst/>
          </a:prstGeom>
          <a:noFill/>
        </p:spPr>
        <p:txBody>
          <a:bodyPr wrap="none" lIns="91440" tIns="45720" rIns="91440" bIns="45720">
            <a:spAutoFit/>
          </a:bodyPr>
          <a:lstStyle/>
          <a:p>
            <a:pPr algn="ctr"/>
            <a:r>
              <a:rPr lang="nb-NO" sz="5400" spc="50" dirty="0">
                <a:ln w="9525" cmpd="sng">
                  <a:solidFill>
                    <a:schemeClr val="accent1"/>
                  </a:solidFill>
                  <a:prstDash val="solid"/>
                </a:ln>
                <a:solidFill>
                  <a:srgbClr val="70AD47">
                    <a:tint val="1000"/>
                  </a:srgbClr>
                </a:solidFill>
                <a:effectLst>
                  <a:glow rad="38100">
                    <a:schemeClr val="accent1">
                      <a:alpha val="40000"/>
                    </a:schemeClr>
                  </a:glow>
                </a:effectLst>
              </a:rPr>
              <a:t>1800-tallet</a:t>
            </a:r>
          </a:p>
        </p:txBody>
      </p:sp>
      <p:sp>
        <p:nvSpPr>
          <p:cNvPr id="24" name="Rektangel 23"/>
          <p:cNvSpPr/>
          <p:nvPr/>
        </p:nvSpPr>
        <p:spPr>
          <a:xfrm>
            <a:off x="126409" y="65314"/>
            <a:ext cx="1887055" cy="246221"/>
          </a:xfrm>
          <a:prstGeom prst="rect">
            <a:avLst/>
          </a:prstGeom>
        </p:spPr>
        <p:txBody>
          <a:bodyPr wrap="none">
            <a:spAutoFit/>
          </a:bodyPr>
          <a:lstStyle/>
          <a:p>
            <a:r>
              <a:rPr lang="nb-NO" sz="1000" b="1" i="1" dirty="0">
                <a:solidFill>
                  <a:srgbClr val="00B050"/>
                </a:solidFill>
              </a:rPr>
              <a:t>2. Skog som vern mot skred</a:t>
            </a:r>
          </a:p>
        </p:txBody>
      </p:sp>
    </p:spTree>
    <p:extLst>
      <p:ext uri="{BB962C8B-B14F-4D97-AF65-F5344CB8AC3E}">
        <p14:creationId xmlns:p14="http://schemas.microsoft.com/office/powerpoint/2010/main" val="187793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3"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8027" y="273563"/>
            <a:ext cx="8297034" cy="387798"/>
          </a:xfrm>
        </p:spPr>
        <p:txBody>
          <a:bodyPr/>
          <a:lstStyle/>
          <a:p>
            <a:r>
              <a:rPr lang="nb-NO" sz="2800" dirty="0"/>
              <a:t>Meld. St. 6</a:t>
            </a:r>
          </a:p>
        </p:txBody>
      </p:sp>
      <p:sp>
        <p:nvSpPr>
          <p:cNvPr id="3" name="Plassholder for innhold 2"/>
          <p:cNvSpPr>
            <a:spLocks noGrp="1"/>
          </p:cNvSpPr>
          <p:nvPr>
            <p:ph idx="1"/>
          </p:nvPr>
        </p:nvSpPr>
        <p:spPr>
          <a:xfrm>
            <a:off x="900751" y="709684"/>
            <a:ext cx="7451679" cy="1378423"/>
          </a:xfrm>
        </p:spPr>
        <p:txBody>
          <a:bodyPr>
            <a:noAutofit/>
          </a:bodyPr>
          <a:lstStyle/>
          <a:p>
            <a:pPr marL="0" indent="0">
              <a:spcBef>
                <a:spcPts val="600"/>
              </a:spcBef>
              <a:spcAft>
                <a:spcPts val="600"/>
              </a:spcAft>
              <a:buNone/>
            </a:pPr>
            <a:r>
              <a:rPr lang="nb-NO" sz="2000" dirty="0">
                <a:solidFill>
                  <a:srgbClr val="00B050"/>
                </a:solidFill>
              </a:rPr>
              <a:t> … Skogbruksloven har egne bestemmelser om skogens vernfunksjoner og en hjemmel til å legge ut skog med slike funksjoner som vernskog. …</a:t>
            </a:r>
          </a:p>
          <a:p>
            <a:pPr marL="0" indent="0">
              <a:spcBef>
                <a:spcPts val="600"/>
              </a:spcBef>
              <a:spcAft>
                <a:spcPts val="600"/>
              </a:spcAft>
              <a:buNone/>
            </a:pPr>
            <a:endParaRPr lang="nb-NO" sz="2000" dirty="0"/>
          </a:p>
          <a:p>
            <a:pPr marL="0" indent="0">
              <a:spcBef>
                <a:spcPts val="600"/>
              </a:spcBef>
              <a:spcAft>
                <a:spcPts val="600"/>
              </a:spcAft>
              <a:buNone/>
            </a:pPr>
            <a:endParaRPr lang="nb-NO" sz="2000" dirty="0"/>
          </a:p>
          <a:p>
            <a:pPr>
              <a:spcBef>
                <a:spcPts val="600"/>
              </a:spcBef>
              <a:spcAft>
                <a:spcPts val="600"/>
              </a:spcAft>
              <a:buFont typeface="Wingdings" panose="05000000000000000000" pitchFamily="2" charset="2"/>
              <a:buChar char="Ø"/>
            </a:pPr>
            <a:r>
              <a:rPr lang="nb-NO" sz="2000" dirty="0"/>
              <a:t>Fylkesmannen må vurdere om vernskogbestemmelsen skal benyttes og om nødvendig anvende den, dersom dette er nødvendig for å sikre at skogbruket tar tilstrekkelig hensyn til naturskader. </a:t>
            </a:r>
          </a:p>
          <a:p>
            <a:pPr>
              <a:spcBef>
                <a:spcPts val="600"/>
              </a:spcBef>
              <a:spcAft>
                <a:spcPts val="600"/>
              </a:spcAft>
              <a:buFont typeface="Wingdings" panose="05000000000000000000" pitchFamily="2" charset="2"/>
              <a:buChar char="Ø"/>
            </a:pPr>
            <a:endParaRPr lang="nb-NO" sz="2000" dirty="0"/>
          </a:p>
          <a:p>
            <a:pPr>
              <a:spcBef>
                <a:spcPts val="600"/>
              </a:spcBef>
              <a:spcAft>
                <a:spcPts val="600"/>
              </a:spcAft>
              <a:buFont typeface="Wingdings" panose="05000000000000000000" pitchFamily="2" charset="2"/>
              <a:buChar char="Ø"/>
            </a:pPr>
            <a:r>
              <a:rPr lang="nb-NO" sz="2000" dirty="0"/>
              <a:t>Fylkesmannen kan også anvende vernskogbestemmelsen selv om dette hensynet helt eller delvis blir ivaretatt på andre måter.</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20</a:t>
            </a:fld>
            <a:endParaRPr lang="nb-NO"/>
          </a:p>
        </p:txBody>
      </p:sp>
      <p:sp>
        <p:nvSpPr>
          <p:cNvPr id="5" name="Rektangel 4"/>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Tree>
    <p:extLst>
      <p:ext uri="{BB962C8B-B14F-4D97-AF65-F5344CB8AC3E}">
        <p14:creationId xmlns:p14="http://schemas.microsoft.com/office/powerpoint/2010/main" val="33746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8027" y="273563"/>
            <a:ext cx="8297034" cy="387798"/>
          </a:xfrm>
        </p:spPr>
        <p:txBody>
          <a:bodyPr/>
          <a:lstStyle/>
          <a:p>
            <a:r>
              <a:rPr lang="nb-NO" sz="2800" dirty="0"/>
              <a:t>MELD. ST. 6</a:t>
            </a:r>
          </a:p>
        </p:txBody>
      </p:sp>
      <p:sp>
        <p:nvSpPr>
          <p:cNvPr id="3" name="Plassholder for innhold 2"/>
          <p:cNvSpPr>
            <a:spLocks noGrp="1"/>
          </p:cNvSpPr>
          <p:nvPr>
            <p:ph idx="1"/>
          </p:nvPr>
        </p:nvSpPr>
        <p:spPr>
          <a:xfrm>
            <a:off x="341195" y="709684"/>
            <a:ext cx="4162566" cy="1555844"/>
          </a:xfrm>
        </p:spPr>
        <p:txBody>
          <a:bodyPr>
            <a:noAutofit/>
          </a:bodyPr>
          <a:lstStyle/>
          <a:p>
            <a:pPr marL="0" indent="0">
              <a:spcBef>
                <a:spcPts val="600"/>
              </a:spcBef>
              <a:spcAft>
                <a:spcPts val="600"/>
              </a:spcAft>
              <a:buNone/>
            </a:pPr>
            <a:r>
              <a:rPr lang="nb-NO" sz="2000" dirty="0"/>
              <a:t>…</a:t>
            </a:r>
            <a:r>
              <a:rPr lang="nb-NO" sz="2000" dirty="0">
                <a:solidFill>
                  <a:srgbClr val="00B050"/>
                </a:solidFill>
              </a:rPr>
              <a:t>Skogbruket må benytte den offentlig tilgjengelige informasjonen som finnes om skredfare når skogsdrift planlegges, og ta særlige hensyn i skog utlagt som vernskog»</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21</a:t>
            </a:fld>
            <a:endParaRPr lang="nb-NO"/>
          </a:p>
        </p:txBody>
      </p:sp>
      <p:sp>
        <p:nvSpPr>
          <p:cNvPr id="5" name="Rektangel 4"/>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pic>
        <p:nvPicPr>
          <p:cNvPr id="6" name="Bild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013" y="2279176"/>
            <a:ext cx="4155623" cy="2299500"/>
          </a:xfrm>
          <a:prstGeom prst="rect">
            <a:avLst/>
          </a:prstGeom>
        </p:spPr>
      </p:pic>
      <p:pic>
        <p:nvPicPr>
          <p:cNvPr id="7" name="Bil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6848" y="3207224"/>
            <a:ext cx="1915879" cy="3118513"/>
          </a:xfrm>
          <a:prstGeom prst="rect">
            <a:avLst/>
          </a:prstGeom>
          <a:ln>
            <a:solidFill>
              <a:schemeClr val="tx1"/>
            </a:solidFill>
          </a:ln>
          <a:effectLst>
            <a:outerShdw blurRad="50800" dist="38100" dir="2700000" sx="101000" sy="101000" algn="tl" rotWithShape="0">
              <a:prstClr val="black">
                <a:alpha val="40000"/>
              </a:prstClr>
            </a:outerShdw>
          </a:effectLst>
        </p:spPr>
      </p:pic>
      <p:pic>
        <p:nvPicPr>
          <p:cNvPr id="8" name="Bil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0662" y="805218"/>
            <a:ext cx="3921923" cy="5547816"/>
          </a:xfrm>
          <a:prstGeom prst="rect">
            <a:avLst/>
          </a:prstGeom>
        </p:spPr>
      </p:pic>
      <p:pic>
        <p:nvPicPr>
          <p:cNvPr id="9" name="Bilde 8"/>
          <p:cNvPicPr>
            <a:picLocks noChangeAspect="1"/>
          </p:cNvPicPr>
          <p:nvPr/>
        </p:nvPicPr>
        <p:blipFill>
          <a:blip r:embed="rId5"/>
          <a:stretch>
            <a:fillRect/>
          </a:stretch>
        </p:blipFill>
        <p:spPr>
          <a:xfrm>
            <a:off x="739813" y="4444140"/>
            <a:ext cx="2139881" cy="268247"/>
          </a:xfrm>
          <a:prstGeom prst="rect">
            <a:avLst/>
          </a:prstGeom>
        </p:spPr>
      </p:pic>
    </p:spTree>
    <p:extLst>
      <p:ext uri="{BB962C8B-B14F-4D97-AF65-F5344CB8AC3E}">
        <p14:creationId xmlns:p14="http://schemas.microsoft.com/office/powerpoint/2010/main" val="21340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93961" y="2317315"/>
            <a:ext cx="7998496" cy="2650470"/>
          </a:xfrm>
        </p:spPr>
        <p:txBody>
          <a:bodyPr>
            <a:normAutofit/>
          </a:bodyPr>
          <a:lstStyle/>
          <a:p>
            <a:pPr marL="0" indent="0" algn="ctr">
              <a:spcBef>
                <a:spcPts val="600"/>
              </a:spcBef>
              <a:spcAft>
                <a:spcPts val="600"/>
              </a:spcAft>
              <a:buNone/>
            </a:pPr>
            <a:r>
              <a:rPr lang="nb-NO" sz="2800" dirty="0" err="1"/>
              <a:t>Bærekraftigforskriften</a:t>
            </a:r>
            <a:r>
              <a:rPr lang="nb-NO" sz="2800" dirty="0"/>
              <a:t> &lt;-&gt; Skogsertifisering </a:t>
            </a:r>
          </a:p>
          <a:p>
            <a:pPr marL="0" indent="0" algn="ctr">
              <a:spcBef>
                <a:spcPts val="600"/>
              </a:spcBef>
              <a:spcAft>
                <a:spcPts val="600"/>
              </a:spcAft>
              <a:buNone/>
            </a:pPr>
            <a:endParaRPr lang="nb-NO" sz="2000" dirty="0"/>
          </a:p>
          <a:p>
            <a:pPr marL="0" indent="0" algn="ctr">
              <a:spcBef>
                <a:spcPts val="600"/>
              </a:spcBef>
              <a:spcAft>
                <a:spcPts val="600"/>
              </a:spcAft>
              <a:buNone/>
            </a:pPr>
            <a:r>
              <a:rPr lang="nb-NO" sz="2000" dirty="0"/>
              <a:t>PEFC / FSC ikke innarbeidet eller er krav på et svært overordnet og generelt nivå </a:t>
            </a:r>
          </a:p>
          <a:p>
            <a:pPr marL="0" indent="0" algn="ctr">
              <a:spcBef>
                <a:spcPts val="600"/>
              </a:spcBef>
              <a:spcAft>
                <a:spcPts val="600"/>
              </a:spcAft>
              <a:buNone/>
            </a:pPr>
            <a:endParaRPr lang="nb-NO" sz="2000" dirty="0"/>
          </a:p>
          <a:p>
            <a:pPr marL="0" indent="0" algn="ctr">
              <a:spcBef>
                <a:spcPts val="600"/>
              </a:spcBef>
              <a:spcAft>
                <a:spcPts val="600"/>
              </a:spcAft>
              <a:buNone/>
            </a:pPr>
            <a:r>
              <a:rPr lang="nb-NO" sz="2000" dirty="0"/>
              <a:t>… også internasjonalt. Eksempel på unntak: FSC Tyskland</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22</a:t>
            </a:fld>
            <a:endParaRPr lang="nb-NO"/>
          </a:p>
        </p:txBody>
      </p:sp>
      <p:sp>
        <p:nvSpPr>
          <p:cNvPr id="11" name="Rektangel 10"/>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
        <p:nvSpPr>
          <p:cNvPr id="5" name="Tittel 4"/>
          <p:cNvSpPr>
            <a:spLocks noGrp="1"/>
          </p:cNvSpPr>
          <p:nvPr>
            <p:ph type="title"/>
          </p:nvPr>
        </p:nvSpPr>
        <p:spPr>
          <a:xfrm>
            <a:off x="468000" y="460883"/>
            <a:ext cx="8297034" cy="886397"/>
          </a:xfrm>
        </p:spPr>
        <p:txBody>
          <a:bodyPr/>
          <a:lstStyle/>
          <a:p>
            <a:r>
              <a:rPr lang="en-GB" dirty="0" err="1"/>
              <a:t>Forskrift</a:t>
            </a:r>
            <a:r>
              <a:rPr lang="en-GB" dirty="0"/>
              <a:t> om </a:t>
            </a:r>
            <a:r>
              <a:rPr lang="en-GB" dirty="0" err="1"/>
              <a:t>bÆrekraftig</a:t>
            </a:r>
            <a:r>
              <a:rPr lang="en-GB" dirty="0"/>
              <a:t> </a:t>
            </a:r>
            <a:r>
              <a:rPr lang="en-GB" dirty="0" err="1"/>
              <a:t>skogbruk</a:t>
            </a:r>
            <a:endParaRPr lang="en-GB" dirty="0"/>
          </a:p>
        </p:txBody>
      </p:sp>
    </p:spTree>
    <p:extLst>
      <p:ext uri="{BB962C8B-B14F-4D97-AF65-F5344CB8AC3E}">
        <p14:creationId xmlns:p14="http://schemas.microsoft.com/office/powerpoint/2010/main" val="338229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3860" y="413621"/>
            <a:ext cx="8297034" cy="387798"/>
          </a:xfrm>
        </p:spPr>
        <p:txBody>
          <a:bodyPr/>
          <a:lstStyle/>
          <a:p>
            <a:r>
              <a:rPr lang="nb-NO" sz="2800" dirty="0"/>
              <a:t>Privatrettslige avtaler og servitutter</a:t>
            </a:r>
          </a:p>
        </p:txBody>
      </p:sp>
      <p:sp>
        <p:nvSpPr>
          <p:cNvPr id="3" name="Plassholder for innhold 2"/>
          <p:cNvSpPr>
            <a:spLocks noGrp="1"/>
          </p:cNvSpPr>
          <p:nvPr>
            <p:ph idx="1"/>
          </p:nvPr>
        </p:nvSpPr>
        <p:spPr>
          <a:xfrm>
            <a:off x="443286" y="1328080"/>
            <a:ext cx="8305297" cy="2029269"/>
          </a:xfrm>
        </p:spPr>
        <p:txBody>
          <a:bodyPr>
            <a:normAutofit/>
          </a:bodyPr>
          <a:lstStyle/>
          <a:p>
            <a:pPr>
              <a:spcBef>
                <a:spcPts val="1200"/>
              </a:spcBef>
            </a:pPr>
            <a:r>
              <a:rPr lang="nb-NO" dirty="0"/>
              <a:t>En servitutt vil ofte være økonomisk tyngende, og vil som regel forutsette et økonomisk oppgjør mellom grunneieren og de som nyter godt av avtalen. </a:t>
            </a:r>
          </a:p>
          <a:p>
            <a:pPr>
              <a:spcBef>
                <a:spcPts val="1200"/>
              </a:spcBef>
            </a:pPr>
            <a:r>
              <a:rPr lang="nb-NO" dirty="0"/>
              <a:t>Eksempel: I Tinn kommune ble det i 2013 inngått avtaler mellom kommunen og to grunneiere om frivillig meldeplikt om hogst i et område. Avtalene gjelder frem til det blir fastsatt permanent forskrift om vernskog i medhold av skogbruksloven. Disse avtalene var et vilkår for at kommunen skulle kunne godkjenne bygging av en barnehage</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23</a:t>
            </a:fld>
            <a:endParaRPr lang="nb-NO"/>
          </a:p>
        </p:txBody>
      </p:sp>
      <p:sp>
        <p:nvSpPr>
          <p:cNvPr id="5" name="Rektangel 4"/>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Tree>
    <p:extLst>
      <p:ext uri="{BB962C8B-B14F-4D97-AF65-F5344CB8AC3E}">
        <p14:creationId xmlns:p14="http://schemas.microsoft.com/office/powerpoint/2010/main" val="339927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3860" y="219722"/>
            <a:ext cx="8297034" cy="775597"/>
          </a:xfrm>
        </p:spPr>
        <p:txBody>
          <a:bodyPr/>
          <a:lstStyle/>
          <a:p>
            <a:r>
              <a:rPr lang="nb-NO" sz="2800" dirty="0"/>
              <a:t>Hva utløser Behovet for å regulere et skogområde?</a:t>
            </a:r>
          </a:p>
        </p:txBody>
      </p:sp>
      <p:sp>
        <p:nvSpPr>
          <p:cNvPr id="3" name="Plassholder for innhold 2"/>
          <p:cNvSpPr>
            <a:spLocks noGrp="1"/>
          </p:cNvSpPr>
          <p:nvPr>
            <p:ph idx="1"/>
          </p:nvPr>
        </p:nvSpPr>
        <p:spPr>
          <a:xfrm>
            <a:off x="443286" y="1328080"/>
            <a:ext cx="8305297" cy="4340333"/>
          </a:xfrm>
        </p:spPr>
        <p:txBody>
          <a:bodyPr>
            <a:normAutofit/>
          </a:bodyPr>
          <a:lstStyle/>
          <a:p>
            <a:pPr marL="0" indent="0">
              <a:spcBef>
                <a:spcPts val="1200"/>
              </a:spcBef>
              <a:buNone/>
            </a:pPr>
            <a:endParaRPr lang="nb-NO" dirty="0"/>
          </a:p>
          <a:p>
            <a:pPr marL="342900" indent="-342900">
              <a:spcBef>
                <a:spcPts val="1200"/>
              </a:spcBef>
              <a:buFont typeface="+mj-lt"/>
              <a:buAutoNum type="arabicPeriod"/>
            </a:pPr>
            <a:r>
              <a:rPr lang="nb-NO" dirty="0"/>
              <a:t>planlegging av ny bebyggelse etter plan- og bygningsloven og med prosess fram mot at </a:t>
            </a:r>
          </a:p>
          <a:p>
            <a:pPr marL="850050" lvl="1" indent="-400050">
              <a:spcBef>
                <a:spcPts val="1200"/>
              </a:spcBef>
              <a:buFont typeface="+mj-lt"/>
              <a:buAutoNum type="romanLcPeriod"/>
            </a:pPr>
            <a:r>
              <a:rPr lang="nb-NO" dirty="0"/>
              <a:t>utbygging blir godkjent med et opplegg for å ha kontroll med skogbruksaktivitetene </a:t>
            </a:r>
          </a:p>
          <a:p>
            <a:pPr marL="850050" lvl="1" indent="-400050">
              <a:spcBef>
                <a:spcPts val="1200"/>
              </a:spcBef>
              <a:buFont typeface="+mj-lt"/>
              <a:buAutoNum type="romanLcPeriod"/>
            </a:pPr>
            <a:r>
              <a:rPr lang="nb-NO" dirty="0"/>
              <a:t>at utbyggingsplanene blir stoppet</a:t>
            </a:r>
          </a:p>
          <a:p>
            <a:pPr marL="342900" indent="-342900">
              <a:spcBef>
                <a:spcPts val="1200"/>
              </a:spcBef>
              <a:buFont typeface="+mj-lt"/>
              <a:buAutoNum type="arabicPeriod"/>
            </a:pPr>
            <a:r>
              <a:rPr lang="nb-NO" dirty="0"/>
              <a:t>bebyggelse etablert før plan- og bygningsloven forutsetter at det blir foretatt en risikovurdering og eventuelt laget et opplegg for å sikre vern-funksjonen. </a:t>
            </a:r>
          </a:p>
          <a:p>
            <a:pPr marL="850050" lvl="1" indent="-400050">
              <a:spcBef>
                <a:spcPts val="1200"/>
              </a:spcBef>
              <a:buFont typeface="+mj-lt"/>
              <a:buAutoNum type="romanLcPeriod"/>
            </a:pPr>
            <a:r>
              <a:rPr lang="nb-NO" dirty="0"/>
              <a:t>Kommunens ansvar for dette er klart definert i plan- og bygningsloven. </a:t>
            </a:r>
          </a:p>
          <a:p>
            <a:pPr marL="850050" lvl="1" indent="-400050">
              <a:spcBef>
                <a:spcPts val="1200"/>
              </a:spcBef>
              <a:buFont typeface="+mj-lt"/>
              <a:buAutoNum type="romanLcPeriod"/>
            </a:pPr>
            <a:r>
              <a:rPr lang="nb-NO" dirty="0"/>
              <a:t>Vernskogbestemmelsen i skogbruksloven har ikke et slikt klart definert ansvar, men skogbrukets generelle sektoransvar medfører at også denne bestemmelsen kommer til anvendelse. </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24</a:t>
            </a:fld>
            <a:endParaRPr lang="nb-NO"/>
          </a:p>
        </p:txBody>
      </p:sp>
    </p:spTree>
    <p:extLst>
      <p:ext uri="{BB962C8B-B14F-4D97-AF65-F5344CB8AC3E}">
        <p14:creationId xmlns:p14="http://schemas.microsoft.com/office/powerpoint/2010/main" val="38388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4456" y="100583"/>
            <a:ext cx="8297034" cy="387798"/>
          </a:xfrm>
        </p:spPr>
        <p:txBody>
          <a:bodyPr/>
          <a:lstStyle/>
          <a:p>
            <a:r>
              <a:rPr lang="nb-NO" sz="2800" dirty="0"/>
              <a:t>Forslag til videre arbeid</a:t>
            </a:r>
          </a:p>
        </p:txBody>
      </p:sp>
      <p:sp>
        <p:nvSpPr>
          <p:cNvPr id="3" name="Plassholder for innhold 2"/>
          <p:cNvSpPr>
            <a:spLocks noGrp="1"/>
          </p:cNvSpPr>
          <p:nvPr>
            <p:ph idx="1"/>
          </p:nvPr>
        </p:nvSpPr>
        <p:spPr>
          <a:xfrm>
            <a:off x="460744" y="762000"/>
            <a:ext cx="8297034" cy="6096000"/>
          </a:xfrm>
        </p:spPr>
        <p:txBody>
          <a:bodyPr>
            <a:normAutofit fontScale="92500" lnSpcReduction="10000"/>
          </a:bodyPr>
          <a:lstStyle/>
          <a:p>
            <a:pPr>
              <a:spcBef>
                <a:spcPts val="600"/>
              </a:spcBef>
            </a:pPr>
            <a:r>
              <a:rPr lang="nb-NO" b="1" dirty="0"/>
              <a:t>Avklare begreper </a:t>
            </a:r>
          </a:p>
          <a:p>
            <a:pPr marL="450000" lvl="1" indent="0">
              <a:spcBef>
                <a:spcPts val="600"/>
              </a:spcBef>
              <a:buNone/>
            </a:pPr>
            <a:r>
              <a:rPr lang="nb-NO" sz="1500" dirty="0"/>
              <a:t>felles bruk og forståelse av hva sentrale begreper innebærer</a:t>
            </a:r>
          </a:p>
          <a:p>
            <a:pPr marL="450000" lvl="1" indent="0">
              <a:spcBef>
                <a:spcPts val="600"/>
              </a:spcBef>
              <a:buNone/>
            </a:pPr>
            <a:r>
              <a:rPr lang="nb-NO" sz="1500" dirty="0"/>
              <a:t>hva helt konkret skal legges til grunn for når vernskogeffekten er av vesentlig betydning. </a:t>
            </a:r>
          </a:p>
          <a:p>
            <a:pPr>
              <a:spcBef>
                <a:spcPts val="600"/>
              </a:spcBef>
            </a:pPr>
            <a:r>
              <a:rPr lang="nb-NO" b="1" dirty="0"/>
              <a:t>Beskrivelsen av skog i faresonekartlegging bør systematiseres</a:t>
            </a:r>
          </a:p>
          <a:p>
            <a:pPr marL="450000" lvl="1" indent="0">
              <a:spcBef>
                <a:spcPts val="600"/>
              </a:spcBef>
              <a:buNone/>
            </a:pPr>
            <a:r>
              <a:rPr lang="nb-NO" sz="1400" dirty="0"/>
              <a:t>type- og beskrivelsessystemet Natur i Norge (NiN)</a:t>
            </a:r>
          </a:p>
          <a:p>
            <a:pPr>
              <a:spcBef>
                <a:spcPts val="600"/>
              </a:spcBef>
            </a:pPr>
            <a:r>
              <a:rPr lang="nb-NO" b="1" dirty="0"/>
              <a:t>Politisk avklaring </a:t>
            </a:r>
          </a:p>
          <a:p>
            <a:pPr marL="450000" lvl="1" indent="0">
              <a:spcBef>
                <a:spcPts val="600"/>
              </a:spcBef>
              <a:buNone/>
            </a:pPr>
            <a:r>
              <a:rPr lang="nb-NO" sz="1500" dirty="0"/>
              <a:t>Kommunal- og moderniseringsdepartementet og Landbruks- og matdepartementet</a:t>
            </a:r>
          </a:p>
          <a:p>
            <a:pPr>
              <a:spcBef>
                <a:spcPts val="600"/>
              </a:spcBef>
            </a:pPr>
            <a:r>
              <a:rPr lang="nb-NO" b="1" dirty="0"/>
              <a:t>Kvantifisere berørt skogareal</a:t>
            </a:r>
          </a:p>
          <a:p>
            <a:pPr marL="450000" lvl="1" indent="0">
              <a:spcBef>
                <a:spcPts val="600"/>
              </a:spcBef>
              <a:buNone/>
            </a:pPr>
            <a:r>
              <a:rPr lang="nb-NO" sz="1500" dirty="0"/>
              <a:t>hvilke skogressurser er eller kan tenkes å bli omfattet av faresonekartleggingen</a:t>
            </a:r>
          </a:p>
          <a:p>
            <a:pPr>
              <a:spcBef>
                <a:spcPts val="600"/>
              </a:spcBef>
            </a:pPr>
            <a:r>
              <a:rPr lang="nb-NO" b="1" dirty="0"/>
              <a:t>Vernskog vs. sikringstiltak – samfunnsøkonomisk analyse/konsekvensutredning</a:t>
            </a:r>
          </a:p>
          <a:p>
            <a:pPr marL="450000" lvl="1" indent="0">
              <a:spcBef>
                <a:spcPts val="600"/>
              </a:spcBef>
              <a:buNone/>
            </a:pPr>
            <a:r>
              <a:rPr lang="nb-NO" sz="1500" dirty="0"/>
              <a:t>kostnadene med å bruke skog som sikringstiltak sammenlignet med tradisjonelle sikringstiltak</a:t>
            </a:r>
          </a:p>
          <a:p>
            <a:pPr>
              <a:spcBef>
                <a:spcPts val="600"/>
              </a:spcBef>
            </a:pPr>
            <a:r>
              <a:rPr lang="nb-NO" b="1" dirty="0"/>
              <a:t>Veileder for hvordan lovverket skal praktiseres</a:t>
            </a:r>
          </a:p>
          <a:p>
            <a:pPr marL="450000" lvl="1" indent="0">
              <a:spcBef>
                <a:spcPts val="600"/>
              </a:spcBef>
              <a:buNone/>
            </a:pPr>
            <a:r>
              <a:rPr lang="nb-NO" sz="1500" dirty="0"/>
              <a:t>felles (NVE, KMD og Landbruksdirektoratet )veiledning om skog som vern mot naturskader</a:t>
            </a:r>
          </a:p>
          <a:p>
            <a:pPr>
              <a:spcBef>
                <a:spcPts val="600"/>
              </a:spcBef>
            </a:pPr>
            <a:r>
              <a:rPr lang="nb-NO" b="1" dirty="0"/>
              <a:t>Kompetanseoppbygging</a:t>
            </a:r>
          </a:p>
          <a:p>
            <a:pPr marL="450000" lvl="1" indent="0">
              <a:spcBef>
                <a:spcPts val="600"/>
              </a:spcBef>
              <a:buNone/>
            </a:pPr>
            <a:r>
              <a:rPr lang="nb-NO" sz="1500" dirty="0"/>
              <a:t>skogbruksmetoder som er anvendbare for skog som vern mot naturskader. </a:t>
            </a:r>
          </a:p>
          <a:p>
            <a:pPr>
              <a:spcBef>
                <a:spcPts val="600"/>
              </a:spcBef>
            </a:pPr>
            <a:r>
              <a:rPr lang="nb-NO" b="1" dirty="0"/>
              <a:t>Tilskuddsordning </a:t>
            </a:r>
          </a:p>
          <a:p>
            <a:pPr marL="450000" lvl="1" indent="0">
              <a:spcBef>
                <a:spcPts val="600"/>
              </a:spcBef>
              <a:buNone/>
            </a:pPr>
            <a:r>
              <a:rPr lang="nb-NO" sz="1500" dirty="0"/>
              <a:t>En tilskuddsordning til drift, skjøtsel og vedlikehold av vernskog vil kunne gjøre det enklere å få til løsninger.  Hensikten med en slik ordning vil være todelt:</a:t>
            </a:r>
          </a:p>
          <a:p>
            <a:pPr marL="450000" lvl="1" indent="0">
              <a:spcBef>
                <a:spcPts val="600"/>
              </a:spcBef>
              <a:buNone/>
            </a:pPr>
            <a:r>
              <a:rPr lang="nb-NO" sz="1500" dirty="0"/>
              <a:t>-	Stimulere til målrettet skjøtsel for å opprettholde og/eller forbedre vern-effekten.</a:t>
            </a:r>
          </a:p>
          <a:p>
            <a:pPr marL="450000" lvl="1" indent="0">
              <a:spcBef>
                <a:spcPts val="600"/>
              </a:spcBef>
              <a:buNone/>
            </a:pPr>
            <a:r>
              <a:rPr lang="nb-NO" sz="1500" dirty="0"/>
              <a:t>-	Gjøre det mulig å drifte skogen med fortjeneste for skogeier.</a:t>
            </a:r>
          </a:p>
          <a:p>
            <a:pPr marL="450000" lvl="1" indent="0">
              <a:spcBef>
                <a:spcPts val="600"/>
              </a:spcBef>
              <a:buNone/>
            </a:pPr>
            <a:r>
              <a:rPr lang="nb-NO" sz="1500" dirty="0"/>
              <a:t>Tilskuddsordningen bør gjelde uavhengig av om det er satt begrensninger etter pbl. eller skogbruksloven. Ordningen må etter vårt syn være en del av fellesskapets samfunnsansvar. </a:t>
            </a:r>
          </a:p>
        </p:txBody>
      </p:sp>
      <p:sp>
        <p:nvSpPr>
          <p:cNvPr id="4" name="Plassholder for lysbildenummer 3"/>
          <p:cNvSpPr>
            <a:spLocks noGrp="1"/>
          </p:cNvSpPr>
          <p:nvPr>
            <p:ph type="sldNum" sz="quarter" idx="12"/>
          </p:nvPr>
        </p:nvSpPr>
        <p:spPr/>
        <p:txBody>
          <a:bodyPr/>
          <a:lstStyle/>
          <a:p>
            <a:fld id="{0EDAB601-3B06-41AF-BDDE-A1BC8F696C49}" type="slidenum">
              <a:rPr lang="nb-NO" smtClean="0"/>
              <a:t>25</a:t>
            </a:fld>
            <a:endParaRPr lang="nb-NO"/>
          </a:p>
        </p:txBody>
      </p:sp>
      <p:sp>
        <p:nvSpPr>
          <p:cNvPr id="5" name="Rektangel 4"/>
          <p:cNvSpPr/>
          <p:nvPr/>
        </p:nvSpPr>
        <p:spPr>
          <a:xfrm>
            <a:off x="126409" y="65314"/>
            <a:ext cx="928459" cy="246221"/>
          </a:xfrm>
          <a:prstGeom prst="rect">
            <a:avLst/>
          </a:prstGeom>
        </p:spPr>
        <p:txBody>
          <a:bodyPr wrap="none">
            <a:spAutoFit/>
          </a:bodyPr>
          <a:lstStyle/>
          <a:p>
            <a:r>
              <a:rPr lang="nb-NO" sz="1000" b="1" i="1" dirty="0">
                <a:solidFill>
                  <a:srgbClr val="00B050"/>
                </a:solidFill>
              </a:rPr>
              <a:t>2. Lovverket</a:t>
            </a:r>
          </a:p>
        </p:txBody>
      </p:sp>
    </p:spTree>
    <p:extLst>
      <p:ext uri="{BB962C8B-B14F-4D97-AF65-F5344CB8AC3E}">
        <p14:creationId xmlns:p14="http://schemas.microsoft.com/office/powerpoint/2010/main" val="417573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0EDAB601-3B06-41AF-BDDE-A1BC8F696C49}" type="slidenum">
              <a:rPr lang="nb-NO" smtClean="0"/>
              <a:t>26</a:t>
            </a:fld>
            <a:endParaRPr lang="nb-NO"/>
          </a:p>
        </p:txBody>
      </p:sp>
      <p:pic>
        <p:nvPicPr>
          <p:cNvPr id="5" name="Bild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7305" y="228965"/>
            <a:ext cx="4301107" cy="6629035"/>
          </a:xfrm>
          <a:prstGeom prst="rect">
            <a:avLst/>
          </a:prstGeom>
        </p:spPr>
      </p:pic>
      <p:pic>
        <p:nvPicPr>
          <p:cNvPr id="6" name="Bild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719" y="0"/>
            <a:ext cx="10501926" cy="6858000"/>
          </a:xfrm>
          <a:prstGeom prst="rect">
            <a:avLst/>
          </a:prstGeom>
        </p:spPr>
      </p:pic>
      <p:sp>
        <p:nvSpPr>
          <p:cNvPr id="7" name="Rektangel 6"/>
          <p:cNvSpPr/>
          <p:nvPr/>
        </p:nvSpPr>
        <p:spPr>
          <a:xfrm>
            <a:off x="-68650" y="5069090"/>
            <a:ext cx="9212650" cy="923330"/>
          </a:xfrm>
          <a:prstGeom prst="rect">
            <a:avLst/>
          </a:prstGeom>
          <a:noFill/>
        </p:spPr>
        <p:txBody>
          <a:bodyPr wrap="none" lIns="91440" tIns="45720" rIns="91440" bIns="45720">
            <a:spAutoFit/>
          </a:bodyPr>
          <a:lstStyle/>
          <a:p>
            <a:pPr algn="ctr"/>
            <a:r>
              <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Takk for oppmerksomheten</a:t>
            </a:r>
          </a:p>
        </p:txBody>
      </p:sp>
    </p:spTree>
    <p:extLst>
      <p:ext uri="{BB962C8B-B14F-4D97-AF65-F5344CB8AC3E}">
        <p14:creationId xmlns:p14="http://schemas.microsoft.com/office/powerpoint/2010/main" val="112484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1543" y="386088"/>
            <a:ext cx="7968342" cy="332399"/>
          </a:xfrm>
        </p:spPr>
        <p:txBody>
          <a:bodyPr/>
          <a:lstStyle/>
          <a:p>
            <a:r>
              <a:rPr lang="nb-NO" sz="2400" dirty="0"/>
              <a:t>1900-tallet nedgang</a:t>
            </a:r>
          </a:p>
        </p:txBody>
      </p:sp>
      <p:sp>
        <p:nvSpPr>
          <p:cNvPr id="3" name="Plassholder for lysbildenummer 2"/>
          <p:cNvSpPr>
            <a:spLocks noGrp="1"/>
          </p:cNvSpPr>
          <p:nvPr>
            <p:ph type="sldNum" sz="quarter" idx="12"/>
          </p:nvPr>
        </p:nvSpPr>
        <p:spPr/>
        <p:txBody>
          <a:bodyPr/>
          <a:lstStyle/>
          <a:p>
            <a:fld id="{0EDAB601-3B06-41AF-BDDE-A1BC8F696C49}" type="slidenum">
              <a:rPr lang="nb-NO" smtClean="0"/>
              <a:t>3</a:t>
            </a:fld>
            <a:endParaRPr lang="nb-NO"/>
          </a:p>
        </p:txBody>
      </p:sp>
      <p:sp>
        <p:nvSpPr>
          <p:cNvPr id="18" name="Rektangel 17"/>
          <p:cNvSpPr/>
          <p:nvPr/>
        </p:nvSpPr>
        <p:spPr>
          <a:xfrm>
            <a:off x="690846" y="1404761"/>
            <a:ext cx="8023538" cy="3477875"/>
          </a:xfrm>
          <a:prstGeom prst="rect">
            <a:avLst/>
          </a:prstGeom>
        </p:spPr>
        <p:txBody>
          <a:bodyPr wrap="square">
            <a:spAutoFit/>
          </a:bodyPr>
          <a:lstStyle/>
          <a:p>
            <a:r>
              <a:rPr lang="nb-NO" sz="2000" dirty="0"/>
              <a:t>I dag flere fritidsulykker</a:t>
            </a:r>
          </a:p>
          <a:p>
            <a:endParaRPr lang="nb-NO" sz="2000" dirty="0"/>
          </a:p>
          <a:p>
            <a:r>
              <a:rPr lang="nb-NO" sz="2000" dirty="0"/>
              <a:t>Endret bostedsmønster</a:t>
            </a:r>
          </a:p>
          <a:p>
            <a:endParaRPr lang="nb-NO" sz="2000" dirty="0"/>
          </a:p>
          <a:p>
            <a:r>
              <a:rPr lang="nb-NO" sz="2000" dirty="0"/>
              <a:t>Omfattende </a:t>
            </a:r>
            <a:r>
              <a:rPr lang="nb-NO" sz="2000" dirty="0" err="1"/>
              <a:t>påskoging</a:t>
            </a:r>
            <a:endParaRPr lang="nb-NO" sz="2000" dirty="0"/>
          </a:p>
          <a:p>
            <a:pPr marL="742950" lvl="1" indent="-285750">
              <a:buFont typeface="Wingdings" panose="05000000000000000000" pitchFamily="2" charset="2"/>
              <a:buChar char="Ø"/>
            </a:pPr>
            <a:r>
              <a:rPr lang="nb-NO" sz="2000" dirty="0"/>
              <a:t>Endret arealbruk</a:t>
            </a:r>
          </a:p>
          <a:p>
            <a:pPr marL="742950" lvl="1" indent="-285750">
              <a:buFont typeface="Wingdings" panose="05000000000000000000" pitchFamily="2" charset="2"/>
              <a:buChar char="Ø"/>
            </a:pPr>
            <a:r>
              <a:rPr lang="nb-NO" sz="2000" dirty="0"/>
              <a:t>Slutt på beiting</a:t>
            </a:r>
          </a:p>
          <a:p>
            <a:pPr marL="742950" lvl="1" indent="-285750">
              <a:buFont typeface="Wingdings" panose="05000000000000000000" pitchFamily="2" charset="2"/>
              <a:buChar char="Ø"/>
            </a:pPr>
            <a:r>
              <a:rPr lang="nb-NO" sz="2000" dirty="0"/>
              <a:t>Langsiktig </a:t>
            </a:r>
            <a:r>
              <a:rPr lang="nb-NO" sz="2000" dirty="0" err="1"/>
              <a:t>skogpolitisk</a:t>
            </a:r>
            <a:r>
              <a:rPr lang="nb-NO" sz="2000" dirty="0"/>
              <a:t> målsetning (Lov om Værnskogens Bevarelse og mod Skogenes Ødeleggelse av 1893)</a:t>
            </a:r>
          </a:p>
          <a:p>
            <a:pPr marL="742950" lvl="1" indent="-285750">
              <a:buFont typeface="Wingdings" panose="05000000000000000000" pitchFamily="2" charset="2"/>
              <a:buChar char="Ø"/>
            </a:pPr>
            <a:endParaRPr lang="nb-NO" sz="2000" dirty="0"/>
          </a:p>
          <a:p>
            <a:pPr marL="285750" indent="-285750">
              <a:buFont typeface="Wingdings" panose="05000000000000000000" pitchFamily="2" charset="2"/>
              <a:buChar char="Ø"/>
            </a:pPr>
            <a:r>
              <a:rPr lang="nb-NO" sz="2000" dirty="0"/>
              <a:t>Men det kommer fortsatt ras …..</a:t>
            </a:r>
          </a:p>
        </p:txBody>
      </p:sp>
      <p:sp>
        <p:nvSpPr>
          <p:cNvPr id="24" name="Rektangel 23"/>
          <p:cNvSpPr/>
          <p:nvPr/>
        </p:nvSpPr>
        <p:spPr>
          <a:xfrm>
            <a:off x="126409" y="65314"/>
            <a:ext cx="1887055" cy="246221"/>
          </a:xfrm>
          <a:prstGeom prst="rect">
            <a:avLst/>
          </a:prstGeom>
        </p:spPr>
        <p:txBody>
          <a:bodyPr wrap="none">
            <a:spAutoFit/>
          </a:bodyPr>
          <a:lstStyle/>
          <a:p>
            <a:r>
              <a:rPr lang="nb-NO" sz="1000" b="1" i="1" dirty="0">
                <a:solidFill>
                  <a:srgbClr val="00B050"/>
                </a:solidFill>
              </a:rPr>
              <a:t>2. Skog som vern mot skred</a:t>
            </a:r>
          </a:p>
        </p:txBody>
      </p:sp>
    </p:spTree>
    <p:extLst>
      <p:ext uri="{BB962C8B-B14F-4D97-AF65-F5344CB8AC3E}">
        <p14:creationId xmlns:p14="http://schemas.microsoft.com/office/powerpoint/2010/main" val="25629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0EDAB601-3B06-41AF-BDDE-A1BC8F696C49}" type="slidenum">
              <a:rPr lang="nb-NO" smtClean="0"/>
              <a:t>4</a:t>
            </a:fld>
            <a:endParaRPr lang="nb-NO"/>
          </a:p>
        </p:txBody>
      </p:sp>
      <p:pic>
        <p:nvPicPr>
          <p:cNvPr id="21" name="Bilde 20"/>
          <p:cNvPicPr>
            <a:picLocks noChangeAspect="1"/>
          </p:cNvPicPr>
          <p:nvPr/>
        </p:nvPicPr>
        <p:blipFill>
          <a:blip r:embed="rId2">
            <a:biLevel thresh="75000"/>
          </a:blip>
          <a:stretch>
            <a:fillRect/>
          </a:stretch>
        </p:blipFill>
        <p:spPr>
          <a:xfrm>
            <a:off x="910095" y="1403798"/>
            <a:ext cx="7442571" cy="3444013"/>
          </a:xfrm>
          <a:prstGeom prst="rect">
            <a:avLst/>
          </a:prstGeom>
          <a:ln w="15875">
            <a:solidFill>
              <a:schemeClr val="accent1"/>
            </a:solidFill>
          </a:ln>
        </p:spPr>
      </p:pic>
      <p:sp>
        <p:nvSpPr>
          <p:cNvPr id="24" name="Rektangel 23"/>
          <p:cNvSpPr/>
          <p:nvPr/>
        </p:nvSpPr>
        <p:spPr>
          <a:xfrm>
            <a:off x="126409" y="65314"/>
            <a:ext cx="1887055" cy="246221"/>
          </a:xfrm>
          <a:prstGeom prst="rect">
            <a:avLst/>
          </a:prstGeom>
        </p:spPr>
        <p:txBody>
          <a:bodyPr wrap="none">
            <a:spAutoFit/>
          </a:bodyPr>
          <a:lstStyle/>
          <a:p>
            <a:r>
              <a:rPr lang="nb-NO" sz="1000" b="1" i="1" dirty="0">
                <a:solidFill>
                  <a:srgbClr val="00B050"/>
                </a:solidFill>
              </a:rPr>
              <a:t>2. Skog som vern mot skred</a:t>
            </a:r>
          </a:p>
        </p:txBody>
      </p:sp>
      <p:sp>
        <p:nvSpPr>
          <p:cNvPr id="4" name="Tittel 3"/>
          <p:cNvSpPr>
            <a:spLocks noGrp="1"/>
          </p:cNvSpPr>
          <p:nvPr>
            <p:ph type="title"/>
          </p:nvPr>
        </p:nvSpPr>
        <p:spPr>
          <a:xfrm>
            <a:off x="468000" y="460884"/>
            <a:ext cx="8297034" cy="886397"/>
          </a:xfrm>
        </p:spPr>
        <p:txBody>
          <a:bodyPr/>
          <a:lstStyle/>
          <a:p>
            <a:r>
              <a:rPr lang="en-GB" dirty="0" err="1"/>
              <a:t>Lov</a:t>
            </a:r>
            <a:r>
              <a:rPr lang="en-GB" dirty="0"/>
              <a:t> om Værnskogens </a:t>
            </a:r>
            <a:r>
              <a:rPr lang="en-GB" dirty="0" err="1"/>
              <a:t>Bevarelse</a:t>
            </a:r>
            <a:r>
              <a:rPr lang="en-GB" dirty="0"/>
              <a:t> og mod </a:t>
            </a:r>
            <a:r>
              <a:rPr lang="en-GB" dirty="0" err="1"/>
              <a:t>Skogenes</a:t>
            </a:r>
            <a:r>
              <a:rPr lang="en-GB" dirty="0"/>
              <a:t> </a:t>
            </a:r>
            <a:r>
              <a:rPr lang="en-GB" dirty="0" err="1"/>
              <a:t>Ødeleggelse</a:t>
            </a:r>
            <a:endParaRPr lang="en-GB" dirty="0"/>
          </a:p>
        </p:txBody>
      </p:sp>
      <p:sp>
        <p:nvSpPr>
          <p:cNvPr id="9" name="Rektangel 8"/>
          <p:cNvSpPr/>
          <p:nvPr/>
        </p:nvSpPr>
        <p:spPr>
          <a:xfrm>
            <a:off x="875763" y="4969263"/>
            <a:ext cx="7778839" cy="1569660"/>
          </a:xfrm>
          <a:prstGeom prst="rect">
            <a:avLst/>
          </a:prstGeom>
        </p:spPr>
        <p:txBody>
          <a:bodyPr wrap="square">
            <a:spAutoFit/>
          </a:bodyPr>
          <a:lstStyle/>
          <a:p>
            <a:r>
              <a:rPr lang="nb-NO" sz="1600" dirty="0"/>
              <a:t>§1 ...  Skog, der skjønnes at Tjene til at </a:t>
            </a:r>
            <a:r>
              <a:rPr lang="nb-NO" sz="1600" b="1" dirty="0"/>
              <a:t>Verne mod Snøskred, Steinskred, Elvebrudd eller </a:t>
            </a:r>
            <a:r>
              <a:rPr lang="nb-NO" sz="1400" b="1" dirty="0"/>
              <a:t>Sandflukt</a:t>
            </a:r>
            <a:r>
              <a:rPr lang="nb-NO" sz="1600" dirty="0"/>
              <a:t> eller til særlig Beskyttelse for anden Skog eller bebygget Land, videre Grenseskog og Fjellskog, som på grunn av sin beliggenhet opp imot Høyfjellet, ut imot Havet eller langt mot Nord har så liten Veksterlighet, at den skjønnes at ville legges øde, om den mishandles eller </a:t>
            </a:r>
            <a:r>
              <a:rPr lang="nb-NO" sz="1600" dirty="0" err="1"/>
              <a:t>feilhugges</a:t>
            </a:r>
            <a:r>
              <a:rPr lang="nb-NO" sz="1600" dirty="0"/>
              <a:t>. ... også Mark som nå er snau, når denne skjønnes med tiden at kunne få betydning som Vernskog. </a:t>
            </a:r>
          </a:p>
        </p:txBody>
      </p:sp>
    </p:spTree>
    <p:extLst>
      <p:ext uri="{BB962C8B-B14F-4D97-AF65-F5344CB8AC3E}">
        <p14:creationId xmlns:p14="http://schemas.microsoft.com/office/powerpoint/2010/main" val="6226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7848" y="164670"/>
            <a:ext cx="8297034" cy="886397"/>
          </a:xfrm>
        </p:spPr>
        <p:txBody>
          <a:bodyPr/>
          <a:lstStyle/>
          <a:p>
            <a:r>
              <a:rPr lang="nb-NO" dirty="0"/>
              <a:t>Vernskogbestemmelsen beholdt i all senere skoglovgiving</a:t>
            </a:r>
          </a:p>
        </p:txBody>
      </p:sp>
      <p:sp>
        <p:nvSpPr>
          <p:cNvPr id="3" name="Plassholder for lysbildenummer 2"/>
          <p:cNvSpPr>
            <a:spLocks noGrp="1"/>
          </p:cNvSpPr>
          <p:nvPr>
            <p:ph type="sldNum" sz="quarter" idx="12"/>
          </p:nvPr>
        </p:nvSpPr>
        <p:spPr/>
        <p:txBody>
          <a:bodyPr/>
          <a:lstStyle/>
          <a:p>
            <a:fld id="{0EDAB601-3B06-41AF-BDDE-A1BC8F696C49}" type="slidenum">
              <a:rPr lang="nb-NO" smtClean="0"/>
              <a:t>5</a:t>
            </a:fld>
            <a:endParaRPr lang="nb-NO"/>
          </a:p>
        </p:txBody>
      </p:sp>
      <p:sp>
        <p:nvSpPr>
          <p:cNvPr id="4" name="Rektangel 3"/>
          <p:cNvSpPr/>
          <p:nvPr/>
        </p:nvSpPr>
        <p:spPr>
          <a:xfrm>
            <a:off x="377615" y="2169100"/>
            <a:ext cx="8276493" cy="369332"/>
          </a:xfrm>
          <a:prstGeom prst="rect">
            <a:avLst/>
          </a:prstGeom>
        </p:spPr>
        <p:txBody>
          <a:bodyPr wrap="square">
            <a:spAutoFit/>
          </a:bodyPr>
          <a:lstStyle/>
          <a:p>
            <a:r>
              <a:rPr lang="nb-NO" dirty="0">
                <a:solidFill>
                  <a:schemeClr val="accent5">
                    <a:lumMod val="50000"/>
                  </a:schemeClr>
                </a:solidFill>
              </a:rPr>
              <a:t>Lov om Værnskogens Bevarelse og mod Skogenes Ødeleggelse av 1893</a:t>
            </a:r>
          </a:p>
        </p:txBody>
      </p:sp>
      <p:sp>
        <p:nvSpPr>
          <p:cNvPr id="6" name="Rektangel 5"/>
          <p:cNvSpPr/>
          <p:nvPr/>
        </p:nvSpPr>
        <p:spPr>
          <a:xfrm>
            <a:off x="390904" y="2689373"/>
            <a:ext cx="7795846" cy="369332"/>
          </a:xfrm>
          <a:prstGeom prst="rect">
            <a:avLst/>
          </a:prstGeom>
        </p:spPr>
        <p:txBody>
          <a:bodyPr wrap="square">
            <a:spAutoFit/>
          </a:bodyPr>
          <a:lstStyle/>
          <a:p>
            <a:r>
              <a:rPr lang="nb-NO" dirty="0">
                <a:solidFill>
                  <a:schemeClr val="accent4">
                    <a:lumMod val="50000"/>
                  </a:schemeClr>
                </a:solidFill>
              </a:rPr>
              <a:t>Lov om skogvern av 1908.</a:t>
            </a:r>
          </a:p>
        </p:txBody>
      </p:sp>
      <p:sp>
        <p:nvSpPr>
          <p:cNvPr id="8" name="Rektangel 7"/>
          <p:cNvSpPr/>
          <p:nvPr/>
        </p:nvSpPr>
        <p:spPr>
          <a:xfrm>
            <a:off x="398499" y="3218973"/>
            <a:ext cx="8203842" cy="369332"/>
          </a:xfrm>
          <a:prstGeom prst="rect">
            <a:avLst/>
          </a:prstGeom>
        </p:spPr>
        <p:txBody>
          <a:bodyPr wrap="square">
            <a:spAutoFit/>
          </a:bodyPr>
          <a:lstStyle/>
          <a:p>
            <a:r>
              <a:rPr lang="nb-NO" dirty="0">
                <a:solidFill>
                  <a:srgbClr val="002060"/>
                </a:solidFill>
              </a:rPr>
              <a:t>Lov om skogbruk og skogvern (1965)</a:t>
            </a:r>
          </a:p>
        </p:txBody>
      </p:sp>
      <p:sp>
        <p:nvSpPr>
          <p:cNvPr id="10" name="Rektangel 9"/>
          <p:cNvSpPr/>
          <p:nvPr/>
        </p:nvSpPr>
        <p:spPr>
          <a:xfrm>
            <a:off x="477078" y="4482137"/>
            <a:ext cx="8113690" cy="830997"/>
          </a:xfrm>
          <a:prstGeom prst="rect">
            <a:avLst/>
          </a:prstGeom>
        </p:spPr>
        <p:txBody>
          <a:bodyPr wrap="square">
            <a:spAutoFit/>
          </a:bodyPr>
          <a:lstStyle/>
          <a:p>
            <a:r>
              <a:rPr lang="nb-NO" sz="1600" dirty="0">
                <a:solidFill>
                  <a:srgbClr val="C00000"/>
                </a:solidFill>
              </a:rPr>
              <a:t>§ 12. ...  skogen </a:t>
            </a:r>
            <a:r>
              <a:rPr lang="nb-NO" sz="1600" dirty="0" err="1">
                <a:solidFill>
                  <a:srgbClr val="C00000"/>
                </a:solidFill>
              </a:rPr>
              <a:t>tener</a:t>
            </a:r>
            <a:r>
              <a:rPr lang="nb-NO" sz="1600" dirty="0">
                <a:solidFill>
                  <a:srgbClr val="C00000"/>
                </a:solidFill>
              </a:rPr>
              <a:t> som vern for </a:t>
            </a:r>
            <a:r>
              <a:rPr lang="nb-NO" sz="1600" dirty="0" err="1">
                <a:solidFill>
                  <a:srgbClr val="C00000"/>
                </a:solidFill>
              </a:rPr>
              <a:t>annan</a:t>
            </a:r>
            <a:r>
              <a:rPr lang="nb-NO" sz="1600" dirty="0">
                <a:solidFill>
                  <a:srgbClr val="C00000"/>
                </a:solidFill>
              </a:rPr>
              <a:t> skog eller gir vern mot </a:t>
            </a:r>
            <a:r>
              <a:rPr lang="nb-NO" sz="1600" b="1" u="sng" dirty="0" err="1">
                <a:solidFill>
                  <a:srgbClr val="C00000"/>
                </a:solidFill>
              </a:rPr>
              <a:t>naturskadar</a:t>
            </a:r>
            <a:r>
              <a:rPr lang="nb-NO" sz="1600" dirty="0">
                <a:solidFill>
                  <a:srgbClr val="C00000"/>
                </a:solidFill>
              </a:rPr>
              <a:t>. Det same gjeld område opp mot fjellet eller ut mot havet der skogen er sårbar og kan bli øydelagt ved feil skogbehandling.</a:t>
            </a:r>
          </a:p>
        </p:txBody>
      </p:sp>
      <p:sp>
        <p:nvSpPr>
          <p:cNvPr id="11" name="Rektangel 10"/>
          <p:cNvSpPr/>
          <p:nvPr/>
        </p:nvSpPr>
        <p:spPr>
          <a:xfrm>
            <a:off x="402385" y="3682216"/>
            <a:ext cx="2672526" cy="369332"/>
          </a:xfrm>
          <a:prstGeom prst="rect">
            <a:avLst/>
          </a:prstGeom>
        </p:spPr>
        <p:txBody>
          <a:bodyPr wrap="none">
            <a:spAutoFit/>
          </a:bodyPr>
          <a:lstStyle/>
          <a:p>
            <a:r>
              <a:rPr lang="nb-NO" dirty="0">
                <a:solidFill>
                  <a:srgbClr val="C00000"/>
                </a:solidFill>
              </a:rPr>
              <a:t>Lov om skogbruk (2005)</a:t>
            </a:r>
          </a:p>
        </p:txBody>
      </p:sp>
    </p:spTree>
    <p:extLst>
      <p:ext uri="{BB962C8B-B14F-4D97-AF65-F5344CB8AC3E}">
        <p14:creationId xmlns:p14="http://schemas.microsoft.com/office/powerpoint/2010/main" val="335342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0EDAB601-3B06-41AF-BDDE-A1BC8F696C49}" type="slidenum">
              <a:rPr lang="nb-NO" smtClean="0"/>
              <a:t>6</a:t>
            </a:fld>
            <a:endParaRPr lang="nb-NO"/>
          </a:p>
        </p:txBody>
      </p:sp>
      <p:pic>
        <p:nvPicPr>
          <p:cNvPr id="4" name="Bild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6314" y="228662"/>
            <a:ext cx="4135904" cy="2067952"/>
          </a:xfrm>
          <a:prstGeom prst="rect">
            <a:avLst/>
          </a:prstGeom>
          <a:ln>
            <a:solidFill>
              <a:schemeClr val="accent1">
                <a:shade val="50000"/>
              </a:schemeClr>
            </a:solidFill>
          </a:ln>
          <a:effectLst>
            <a:outerShdw blurRad="50800" dist="38100" dir="2700000" algn="tl" rotWithShape="0">
              <a:prstClr val="black">
                <a:alpha val="40000"/>
              </a:prstClr>
            </a:outerShdw>
          </a:effectLst>
        </p:spPr>
      </p:pic>
      <p:sp>
        <p:nvSpPr>
          <p:cNvPr id="5" name="Rektangel 4"/>
          <p:cNvSpPr/>
          <p:nvPr/>
        </p:nvSpPr>
        <p:spPr>
          <a:xfrm>
            <a:off x="6967470" y="283335"/>
            <a:ext cx="1842575" cy="1569660"/>
          </a:xfrm>
          <a:prstGeom prst="rect">
            <a:avLst/>
          </a:prstGeom>
        </p:spPr>
        <p:txBody>
          <a:bodyPr wrap="square">
            <a:spAutoFit/>
          </a:bodyPr>
          <a:lstStyle/>
          <a:p>
            <a:r>
              <a:rPr lang="nb-NO" sz="1200" i="1" dirty="0"/>
              <a:t>Naturfareforum er etablert for å styrke samarbeidet mellom nasjonale, regionale og lokale aktører for å redusere vår sårbarhet for uønskede naturhendelser.</a:t>
            </a:r>
          </a:p>
        </p:txBody>
      </p:sp>
      <p:sp>
        <p:nvSpPr>
          <p:cNvPr id="2" name="Rektangel 1"/>
          <p:cNvSpPr/>
          <p:nvPr/>
        </p:nvSpPr>
        <p:spPr>
          <a:xfrm>
            <a:off x="7641215" y="2681889"/>
            <a:ext cx="1258678" cy="954107"/>
          </a:xfrm>
          <a:prstGeom prst="rect">
            <a:avLst/>
          </a:prstGeom>
          <a:solidFill>
            <a:schemeClr val="bg1"/>
          </a:solidFill>
          <a:ln>
            <a:solidFill>
              <a:schemeClr val="accent1"/>
            </a:solidFill>
          </a:ln>
        </p:spPr>
        <p:txBody>
          <a:bodyPr wrap="none">
            <a:spAutoFit/>
          </a:bodyPr>
          <a:lstStyle/>
          <a:p>
            <a:r>
              <a:rPr lang="nb-NO" sz="1400" b="1" dirty="0"/>
              <a:t>Helhetlig </a:t>
            </a:r>
          </a:p>
          <a:p>
            <a:r>
              <a:rPr lang="nb-NO" sz="1400" b="1" dirty="0"/>
              <a:t>risikostyring</a:t>
            </a:r>
          </a:p>
          <a:p>
            <a:r>
              <a:rPr lang="nb-NO" sz="1400" b="1" dirty="0"/>
              <a:t>i små </a:t>
            </a:r>
          </a:p>
          <a:p>
            <a:r>
              <a:rPr lang="nb-NO" sz="1400" b="1" dirty="0"/>
              <a:t>nedbørfelt.</a:t>
            </a:r>
          </a:p>
        </p:txBody>
      </p:sp>
      <p:sp>
        <p:nvSpPr>
          <p:cNvPr id="6" name="Rektangel 5"/>
          <p:cNvSpPr/>
          <p:nvPr/>
        </p:nvSpPr>
        <p:spPr>
          <a:xfrm>
            <a:off x="137463" y="2690541"/>
            <a:ext cx="1555234" cy="276999"/>
          </a:xfrm>
          <a:prstGeom prst="rect">
            <a:avLst/>
          </a:prstGeom>
          <a:ln>
            <a:solidFill>
              <a:schemeClr val="accent1"/>
            </a:solidFill>
          </a:ln>
        </p:spPr>
        <p:txBody>
          <a:bodyPr wrap="none">
            <a:spAutoFit/>
          </a:bodyPr>
          <a:lstStyle/>
          <a:p>
            <a:r>
              <a:rPr lang="nb-NO" sz="1200" dirty="0"/>
              <a:t>Kvikkleiresamarbeid</a:t>
            </a:r>
          </a:p>
        </p:txBody>
      </p:sp>
      <p:sp>
        <p:nvSpPr>
          <p:cNvPr id="8" name="Rektangel 7"/>
          <p:cNvSpPr/>
          <p:nvPr/>
        </p:nvSpPr>
        <p:spPr>
          <a:xfrm>
            <a:off x="1832541" y="2703422"/>
            <a:ext cx="2026517" cy="276999"/>
          </a:xfrm>
          <a:prstGeom prst="rect">
            <a:avLst/>
          </a:prstGeom>
          <a:ln>
            <a:solidFill>
              <a:schemeClr val="accent1"/>
            </a:solidFill>
          </a:ln>
        </p:spPr>
        <p:txBody>
          <a:bodyPr wrap="none">
            <a:spAutoFit/>
          </a:bodyPr>
          <a:lstStyle/>
          <a:p>
            <a:r>
              <a:rPr lang="nb-NO" sz="1200" dirty="0"/>
              <a:t>Læring knyttet til hendelser</a:t>
            </a:r>
          </a:p>
        </p:txBody>
      </p:sp>
      <p:sp>
        <p:nvSpPr>
          <p:cNvPr id="9" name="Rektangel 8"/>
          <p:cNvSpPr/>
          <p:nvPr/>
        </p:nvSpPr>
        <p:spPr>
          <a:xfrm>
            <a:off x="3981012" y="2716300"/>
            <a:ext cx="1308371" cy="276999"/>
          </a:xfrm>
          <a:prstGeom prst="rect">
            <a:avLst/>
          </a:prstGeom>
          <a:ln>
            <a:solidFill>
              <a:schemeClr val="accent1"/>
            </a:solidFill>
          </a:ln>
        </p:spPr>
        <p:txBody>
          <a:bodyPr wrap="none">
            <a:spAutoFit/>
          </a:bodyPr>
          <a:lstStyle/>
          <a:p>
            <a:r>
              <a:rPr lang="nb-NO" sz="1200" dirty="0"/>
              <a:t>Datasamordning</a:t>
            </a:r>
          </a:p>
        </p:txBody>
      </p:sp>
      <p:sp>
        <p:nvSpPr>
          <p:cNvPr id="10" name="Rektangel 9"/>
          <p:cNvSpPr/>
          <p:nvPr/>
        </p:nvSpPr>
        <p:spPr>
          <a:xfrm>
            <a:off x="206061" y="3408177"/>
            <a:ext cx="2163651" cy="2677656"/>
          </a:xfrm>
          <a:prstGeom prst="rect">
            <a:avLst/>
          </a:prstGeom>
          <a:solidFill>
            <a:schemeClr val="bg1"/>
          </a:solidFill>
          <a:ln>
            <a:solidFill>
              <a:schemeClr val="accent1"/>
            </a:solidFill>
          </a:ln>
        </p:spPr>
        <p:txBody>
          <a:bodyPr wrap="square">
            <a:spAutoFit/>
          </a:bodyPr>
          <a:lstStyle/>
          <a:p>
            <a:r>
              <a:rPr lang="nb-NO" sz="1200" dirty="0"/>
              <a:t>Prosjektgruppe sammensatt av representanter fra NVE, DSB, SVV, Bane NOR, MET, Landbruksdirektoratet, Miljø-direktoratet, KS og Bondelaget. </a:t>
            </a:r>
          </a:p>
          <a:p>
            <a:endParaRPr lang="nb-NO" sz="1200" dirty="0"/>
          </a:p>
          <a:p>
            <a:endParaRPr lang="nb-NO" sz="1200" dirty="0"/>
          </a:p>
          <a:p>
            <a:endParaRPr lang="nb-NO" sz="1200" dirty="0"/>
          </a:p>
          <a:p>
            <a:r>
              <a:rPr lang="nb-NO" sz="1200" dirty="0"/>
              <a:t>Prosjektgruppa tar initiativ til aktiviteter og prosjekter som skal bidra til å løse deler av den over-ordnete problemstillingen.</a:t>
            </a:r>
          </a:p>
        </p:txBody>
      </p:sp>
      <p:cxnSp>
        <p:nvCxnSpPr>
          <p:cNvPr id="12" name="Vinkel 11"/>
          <p:cNvCxnSpPr>
            <a:stCxn id="4" idx="2"/>
            <a:endCxn id="2" idx="0"/>
          </p:cNvCxnSpPr>
          <p:nvPr/>
        </p:nvCxnSpPr>
        <p:spPr>
          <a:xfrm rot="16200000" flipH="1">
            <a:off x="6264773" y="676107"/>
            <a:ext cx="385275" cy="36262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4" name="Vinkel 13"/>
          <p:cNvCxnSpPr/>
          <p:nvPr/>
        </p:nvCxnSpPr>
        <p:spPr>
          <a:xfrm rot="5400000">
            <a:off x="7962379" y="3993368"/>
            <a:ext cx="665548" cy="231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 name="Vinkel 15"/>
          <p:cNvCxnSpPr>
            <a:stCxn id="10" idx="0"/>
            <a:endCxn id="2" idx="1"/>
          </p:cNvCxnSpPr>
          <p:nvPr/>
        </p:nvCxnSpPr>
        <p:spPr>
          <a:xfrm rot="5400000" flipH="1" flipV="1">
            <a:off x="4339934" y="106896"/>
            <a:ext cx="249234" cy="635332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8" name="Vinkel 27"/>
          <p:cNvCxnSpPr>
            <a:stCxn id="4" idx="2"/>
            <a:endCxn id="9" idx="0"/>
          </p:cNvCxnSpPr>
          <p:nvPr/>
        </p:nvCxnSpPr>
        <p:spPr>
          <a:xfrm rot="5400000">
            <a:off x="4429889" y="2501923"/>
            <a:ext cx="419686" cy="906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0" name="Vinkel 29"/>
          <p:cNvCxnSpPr>
            <a:stCxn id="4" idx="2"/>
            <a:endCxn id="8" idx="0"/>
          </p:cNvCxnSpPr>
          <p:nvPr/>
        </p:nvCxnSpPr>
        <p:spPr>
          <a:xfrm rot="5400000">
            <a:off x="3541629" y="1600785"/>
            <a:ext cx="406808" cy="179846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2" name="Vinkel 31"/>
          <p:cNvCxnSpPr>
            <a:stCxn id="4" idx="2"/>
            <a:endCxn id="6" idx="0"/>
          </p:cNvCxnSpPr>
          <p:nvPr/>
        </p:nvCxnSpPr>
        <p:spPr>
          <a:xfrm rot="5400000">
            <a:off x="2582710" y="628984"/>
            <a:ext cx="393927" cy="3729186"/>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42" name="Bild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018" y="90152"/>
            <a:ext cx="2211574" cy="2233823"/>
          </a:xfrm>
          <a:prstGeom prst="rect">
            <a:avLst/>
          </a:prstGeom>
        </p:spPr>
      </p:pic>
      <p:sp>
        <p:nvSpPr>
          <p:cNvPr id="63" name="TekstSylinder 62"/>
          <p:cNvSpPr txBox="1"/>
          <p:nvPr/>
        </p:nvSpPr>
        <p:spPr>
          <a:xfrm>
            <a:off x="7405353" y="4301544"/>
            <a:ext cx="1519707" cy="738664"/>
          </a:xfrm>
          <a:prstGeom prst="rect">
            <a:avLst/>
          </a:prstGeom>
          <a:solidFill>
            <a:schemeClr val="bg1"/>
          </a:solidFill>
          <a:ln>
            <a:solidFill>
              <a:schemeClr val="accent1"/>
            </a:solidFill>
          </a:ln>
        </p:spPr>
        <p:txBody>
          <a:bodyPr wrap="square" rtlCol="0">
            <a:spAutoFit/>
          </a:bodyPr>
          <a:lstStyle/>
          <a:p>
            <a:r>
              <a:rPr lang="nb-NO" sz="1400" b="1" dirty="0" err="1"/>
              <a:t>Fareindikatorer</a:t>
            </a:r>
            <a:r>
              <a:rPr lang="nb-NO" sz="1400" b="1" dirty="0"/>
              <a:t> ved skogsveg-bygging.</a:t>
            </a:r>
          </a:p>
        </p:txBody>
      </p:sp>
      <p:cxnSp>
        <p:nvCxnSpPr>
          <p:cNvPr id="68" name="Vinkel 67"/>
          <p:cNvCxnSpPr>
            <a:stCxn id="20" idx="3"/>
          </p:cNvCxnSpPr>
          <p:nvPr/>
        </p:nvCxnSpPr>
        <p:spPr>
          <a:xfrm flipV="1">
            <a:off x="5692462" y="3863662"/>
            <a:ext cx="2614411" cy="115957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pic>
        <p:nvPicPr>
          <p:cNvPr id="20" name="Bild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2782" y="3270676"/>
            <a:ext cx="2479680" cy="350511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367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0EDAB601-3B06-41AF-BDDE-A1BC8F696C49}" type="slidenum">
              <a:rPr lang="nb-NO" smtClean="0"/>
              <a:t>7</a:t>
            </a:fld>
            <a:endParaRPr lang="nb-NO"/>
          </a:p>
        </p:txBody>
      </p:sp>
      <p:sp>
        <p:nvSpPr>
          <p:cNvPr id="3" name="Rektangel 2"/>
          <p:cNvSpPr/>
          <p:nvPr/>
        </p:nvSpPr>
        <p:spPr>
          <a:xfrm>
            <a:off x="551542" y="1304620"/>
            <a:ext cx="8193213" cy="3785652"/>
          </a:xfrm>
          <a:prstGeom prst="rect">
            <a:avLst/>
          </a:prstGeom>
        </p:spPr>
        <p:txBody>
          <a:bodyPr wrap="square">
            <a:spAutoFit/>
          </a:bodyPr>
          <a:lstStyle/>
          <a:p>
            <a:pPr marL="285750" indent="-285750">
              <a:lnSpc>
                <a:spcPct val="150000"/>
              </a:lnSpc>
              <a:buFont typeface="Arial" panose="020B0604020202020204" pitchFamily="34" charset="0"/>
              <a:buChar char="•"/>
            </a:pPr>
            <a:r>
              <a:rPr lang="nb-NO" sz="2000" dirty="0"/>
              <a:t>Juridisk betenkning </a:t>
            </a:r>
          </a:p>
          <a:p>
            <a:pPr marL="285750" indent="-285750">
              <a:lnSpc>
                <a:spcPct val="150000"/>
              </a:lnSpc>
              <a:buFont typeface="Arial" panose="020B0604020202020204" pitchFamily="34" charset="0"/>
              <a:buChar char="•"/>
            </a:pPr>
            <a:r>
              <a:rPr lang="nb-NO" sz="2000" dirty="0"/>
              <a:t>Muligheter og begrensninger som ligger i dagens regelverk.</a:t>
            </a:r>
          </a:p>
          <a:p>
            <a:pPr marL="285750" indent="-285750">
              <a:lnSpc>
                <a:spcPct val="150000"/>
              </a:lnSpc>
              <a:buFont typeface="Arial" panose="020B0604020202020204" pitchFamily="34" charset="0"/>
              <a:buChar char="•"/>
            </a:pPr>
            <a:r>
              <a:rPr lang="nb-NO" sz="2000" dirty="0"/>
              <a:t>Informasjon om dagens praksis, belyst gjennom eksempler.</a:t>
            </a:r>
          </a:p>
          <a:p>
            <a:pPr marL="285750" indent="-285750">
              <a:lnSpc>
                <a:spcPct val="150000"/>
              </a:lnSpc>
              <a:buFont typeface="Arial" panose="020B0604020202020204" pitchFamily="34" charset="0"/>
              <a:buChar char="•"/>
            </a:pPr>
            <a:r>
              <a:rPr lang="nb-NO" sz="2000" dirty="0"/>
              <a:t>Grunnlag for videre arbeid med utvikling av veiledning knyttet til de respektive lovverk. </a:t>
            </a:r>
          </a:p>
          <a:p>
            <a:pPr marL="285750" indent="-285750">
              <a:lnSpc>
                <a:spcPct val="150000"/>
              </a:lnSpc>
              <a:buFont typeface="Arial" panose="020B0604020202020204" pitchFamily="34" charset="0"/>
              <a:buChar char="•"/>
            </a:pPr>
            <a:r>
              <a:rPr lang="nb-NO" sz="2000" dirty="0"/>
              <a:t>Avhengig av konklusjoner </a:t>
            </a:r>
            <a:r>
              <a:rPr lang="nb-NO" sz="2000" dirty="0" err="1"/>
              <a:t>mht</a:t>
            </a:r>
            <a:r>
              <a:rPr lang="nb-NO" sz="2000" dirty="0"/>
              <a:t> begrensninger i dagens regelverk, kan det også danne grunnlag for initiativ til endring eller supplering av regelverket.</a:t>
            </a:r>
          </a:p>
        </p:txBody>
      </p:sp>
      <p:sp>
        <p:nvSpPr>
          <p:cNvPr id="4" name="Tittel 1"/>
          <p:cNvSpPr txBox="1">
            <a:spLocks/>
          </p:cNvSpPr>
          <p:nvPr/>
        </p:nvSpPr>
        <p:spPr>
          <a:xfrm>
            <a:off x="409943" y="384940"/>
            <a:ext cx="8297034" cy="443198"/>
          </a:xfrm>
          <a:prstGeom prst="rect">
            <a:avLst/>
          </a:prstGeom>
        </p:spPr>
        <p:txBody>
          <a:bodyPr/>
          <a:lstStyle>
            <a:lvl1pPr algn="ctr" defTabSz="914400" rtl="0" eaLnBrk="1" latinLnBrk="0" hangingPunct="1">
              <a:lnSpc>
                <a:spcPct val="90000"/>
              </a:lnSpc>
              <a:spcBef>
                <a:spcPct val="0"/>
              </a:spcBef>
              <a:buNone/>
              <a:defRPr sz="3200" kern="1200" cap="all" baseline="0">
                <a:solidFill>
                  <a:schemeClr val="accent1"/>
                </a:solidFill>
                <a:latin typeface="+mj-lt"/>
                <a:ea typeface="+mj-ea"/>
                <a:cs typeface="+mj-cs"/>
              </a:defRPr>
            </a:lvl1pPr>
          </a:lstStyle>
          <a:p>
            <a:r>
              <a:rPr lang="nb-NO" dirty="0"/>
              <a:t>Mandatet</a:t>
            </a:r>
          </a:p>
        </p:txBody>
      </p:sp>
      <p:sp>
        <p:nvSpPr>
          <p:cNvPr id="5" name="Rektangel 4"/>
          <p:cNvSpPr/>
          <p:nvPr/>
        </p:nvSpPr>
        <p:spPr>
          <a:xfrm>
            <a:off x="198980" y="0"/>
            <a:ext cx="973343" cy="246221"/>
          </a:xfrm>
          <a:prstGeom prst="rect">
            <a:avLst/>
          </a:prstGeom>
        </p:spPr>
        <p:txBody>
          <a:bodyPr wrap="none">
            <a:spAutoFit/>
          </a:bodyPr>
          <a:lstStyle/>
          <a:p>
            <a:r>
              <a:rPr lang="nb-NO" sz="1000" b="1" i="1" dirty="0">
                <a:solidFill>
                  <a:srgbClr val="00B050"/>
                </a:solidFill>
              </a:rPr>
              <a:t>1. Innledning</a:t>
            </a:r>
          </a:p>
        </p:txBody>
      </p:sp>
    </p:spTree>
    <p:extLst>
      <p:ext uri="{BB962C8B-B14F-4D97-AF65-F5344CB8AC3E}">
        <p14:creationId xmlns:p14="http://schemas.microsoft.com/office/powerpoint/2010/main" val="292185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0EDAB601-3B06-41AF-BDDE-A1BC8F696C49}" type="slidenum">
              <a:rPr lang="nb-NO" smtClean="0"/>
              <a:t>8</a:t>
            </a:fld>
            <a:endParaRPr lang="nb-NO"/>
          </a:p>
        </p:txBody>
      </p:sp>
      <p:sp>
        <p:nvSpPr>
          <p:cNvPr id="3" name="Tittel 1"/>
          <p:cNvSpPr txBox="1">
            <a:spLocks/>
          </p:cNvSpPr>
          <p:nvPr/>
        </p:nvSpPr>
        <p:spPr>
          <a:xfrm>
            <a:off x="409943" y="384940"/>
            <a:ext cx="8297034" cy="443198"/>
          </a:xfrm>
          <a:prstGeom prst="rect">
            <a:avLst/>
          </a:prstGeom>
        </p:spPr>
        <p:txBody>
          <a:bodyPr/>
          <a:lstStyle>
            <a:lvl1pPr algn="ctr" defTabSz="914400" rtl="0" eaLnBrk="1" latinLnBrk="0" hangingPunct="1">
              <a:lnSpc>
                <a:spcPct val="90000"/>
              </a:lnSpc>
              <a:spcBef>
                <a:spcPct val="0"/>
              </a:spcBef>
              <a:buNone/>
              <a:defRPr sz="3200" kern="1200" cap="all" baseline="0">
                <a:solidFill>
                  <a:schemeClr val="accent1"/>
                </a:solidFill>
                <a:latin typeface="+mj-lt"/>
                <a:ea typeface="+mj-ea"/>
                <a:cs typeface="+mj-cs"/>
              </a:defRPr>
            </a:lvl1pPr>
          </a:lstStyle>
          <a:p>
            <a:r>
              <a:rPr lang="nb-NO" dirty="0"/>
              <a:t>Rapportens oppbygging</a:t>
            </a:r>
          </a:p>
        </p:txBody>
      </p:sp>
      <p:sp>
        <p:nvSpPr>
          <p:cNvPr id="4" name="Plassholder for innhold 2"/>
          <p:cNvSpPr txBox="1">
            <a:spLocks/>
          </p:cNvSpPr>
          <p:nvPr/>
        </p:nvSpPr>
        <p:spPr>
          <a:xfrm>
            <a:off x="395785" y="1400628"/>
            <a:ext cx="4056741" cy="5457372"/>
          </a:xfrm>
          <a:prstGeom prst="rect">
            <a:avLst/>
          </a:prstGeom>
        </p:spPr>
        <p:txBody>
          <a:bodyPr>
            <a:normAutofit/>
          </a:bodyPr>
          <a:lstStyle>
            <a:lvl1pPr marL="19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1pPr>
            <a:lvl2pPr marL="648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2pPr>
            <a:lvl3pPr marL="11016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3pPr>
            <a:lvl4pPr marL="1584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70000" indent="-198000" algn="l" defTabSz="914400" rtl="0" eaLnBrk="1" latinLnBrk="0" hangingPunct="1">
              <a:lnSpc>
                <a:spcPct val="90000"/>
              </a:lnSpc>
              <a:spcBef>
                <a:spcPts val="24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 indent="0">
              <a:buNone/>
            </a:pPr>
            <a:r>
              <a:rPr lang="nb-NO" dirty="0">
                <a:solidFill>
                  <a:schemeClr val="tx1"/>
                </a:solidFill>
              </a:rPr>
              <a:t>Skog som vern mot skred (Bakgrunnsinformasjon).</a:t>
            </a:r>
          </a:p>
          <a:p>
            <a:pPr marL="7200" indent="0">
              <a:buNone/>
            </a:pPr>
            <a:r>
              <a:rPr lang="nb-NO" dirty="0">
                <a:solidFill>
                  <a:schemeClr val="tx1"/>
                </a:solidFill>
              </a:rPr>
              <a:t>Generelt om ansvarsområder</a:t>
            </a:r>
          </a:p>
          <a:p>
            <a:pPr marL="7200" indent="0">
              <a:buNone/>
            </a:pPr>
            <a:r>
              <a:rPr lang="nb-NO" dirty="0">
                <a:solidFill>
                  <a:schemeClr val="tx1"/>
                </a:solidFill>
              </a:rPr>
              <a:t>Lovverk</a:t>
            </a:r>
          </a:p>
          <a:p>
            <a:pPr marL="457200" lvl="1" indent="0">
              <a:buNone/>
            </a:pPr>
            <a:r>
              <a:rPr lang="nb-NO" dirty="0">
                <a:solidFill>
                  <a:schemeClr val="tx1"/>
                </a:solidFill>
              </a:rPr>
              <a:t>Plan- og bygningsloven</a:t>
            </a:r>
          </a:p>
          <a:p>
            <a:pPr marL="457200" lvl="1" indent="0">
              <a:buNone/>
            </a:pPr>
            <a:r>
              <a:rPr lang="nb-NO" dirty="0">
                <a:solidFill>
                  <a:schemeClr val="tx1"/>
                </a:solidFill>
              </a:rPr>
              <a:t>Naturskadeloven § 21</a:t>
            </a:r>
          </a:p>
          <a:p>
            <a:pPr marL="457200" lvl="1" indent="0">
              <a:buNone/>
            </a:pPr>
            <a:r>
              <a:rPr lang="nb-NO" dirty="0">
                <a:solidFill>
                  <a:schemeClr val="tx1"/>
                </a:solidFill>
              </a:rPr>
              <a:t>Privatrettslige avtaler og servitutter</a:t>
            </a:r>
          </a:p>
          <a:p>
            <a:pPr marL="457200" lvl="1" indent="0">
              <a:buNone/>
            </a:pPr>
            <a:r>
              <a:rPr lang="nb-NO" dirty="0">
                <a:solidFill>
                  <a:schemeClr val="tx1"/>
                </a:solidFill>
              </a:rPr>
              <a:t>Skogbruksloven</a:t>
            </a:r>
          </a:p>
          <a:p>
            <a:pPr marL="7200" indent="0">
              <a:buNone/>
            </a:pPr>
            <a:r>
              <a:rPr lang="nb-NO" dirty="0">
                <a:solidFill>
                  <a:schemeClr val="tx1"/>
                </a:solidFill>
              </a:rPr>
              <a:t>Muligheter og begrensninger som ligger i dagens regelverk</a:t>
            </a:r>
          </a:p>
        </p:txBody>
      </p:sp>
      <p:sp>
        <p:nvSpPr>
          <p:cNvPr id="5" name="Plassholder for lysbildenummer 3"/>
          <p:cNvSpPr txBox="1">
            <a:spLocks/>
          </p:cNvSpPr>
          <p:nvPr/>
        </p:nvSpPr>
        <p:spPr>
          <a:xfrm>
            <a:off x="8640000" y="6647148"/>
            <a:ext cx="125034" cy="123111"/>
          </a:xfrm>
          <a:prstGeom prst="rect">
            <a:avLst/>
          </a:prstGeom>
        </p:spPr>
        <p:txBody>
          <a:bodyPr vert="horz" wrap="none" lIns="0" tIns="0" rIns="0" bIns="0" rtlCol="0" anchor="ctr">
            <a:spAutoFit/>
          </a:bodyPr>
          <a:lstStyle>
            <a:defPPr>
              <a:defRPr lang="nb-NO"/>
            </a:defPPr>
            <a:lvl1pPr marL="0" algn="r" defTabSz="914400" rtl="0" eaLnBrk="1" latinLnBrk="0" hangingPunct="1">
              <a:defRPr sz="800" b="1"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DAB601-3B06-41AF-BDDE-A1BC8F696C49}" type="slidenum">
              <a:rPr lang="nb-NO" smtClean="0"/>
              <a:pPr/>
              <a:t>8</a:t>
            </a:fld>
            <a:endParaRPr lang="nb-NO"/>
          </a:p>
        </p:txBody>
      </p:sp>
      <p:pic>
        <p:nvPicPr>
          <p:cNvPr id="6" name="Plassholder for bild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884862" y="1464356"/>
            <a:ext cx="3960000" cy="4321175"/>
          </a:xfrm>
          <a:prstGeom prst="rect">
            <a:avLst/>
          </a:prstGeom>
        </p:spPr>
      </p:pic>
      <p:sp>
        <p:nvSpPr>
          <p:cNvPr id="7" name="Rektangel 6"/>
          <p:cNvSpPr/>
          <p:nvPr/>
        </p:nvSpPr>
        <p:spPr>
          <a:xfrm>
            <a:off x="6506322" y="5903337"/>
            <a:ext cx="2372498" cy="230832"/>
          </a:xfrm>
          <a:prstGeom prst="rect">
            <a:avLst/>
          </a:prstGeom>
        </p:spPr>
        <p:txBody>
          <a:bodyPr wrap="square">
            <a:spAutoFit/>
          </a:bodyPr>
          <a:lstStyle/>
          <a:p>
            <a:pPr algn="r"/>
            <a:r>
              <a:rPr lang="nb-NO" sz="900" dirty="0"/>
              <a:t>Kongevegen over Filefjell</a:t>
            </a:r>
          </a:p>
        </p:txBody>
      </p:sp>
    </p:spTree>
    <p:extLst>
      <p:ext uri="{BB962C8B-B14F-4D97-AF65-F5344CB8AC3E}">
        <p14:creationId xmlns:p14="http://schemas.microsoft.com/office/powerpoint/2010/main" val="424862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7200" y="354684"/>
            <a:ext cx="8297034" cy="276999"/>
          </a:xfrm>
        </p:spPr>
        <p:txBody>
          <a:bodyPr/>
          <a:lstStyle/>
          <a:p>
            <a:r>
              <a:rPr lang="nb-NO" sz="2000" dirty="0"/>
              <a:t>Typer naturfarer</a:t>
            </a:r>
          </a:p>
        </p:txBody>
      </p:sp>
      <p:sp>
        <p:nvSpPr>
          <p:cNvPr id="3" name="Plassholder for lysbildenummer 2"/>
          <p:cNvSpPr>
            <a:spLocks noGrp="1"/>
          </p:cNvSpPr>
          <p:nvPr>
            <p:ph type="sldNum" sz="quarter" idx="12"/>
          </p:nvPr>
        </p:nvSpPr>
        <p:spPr/>
        <p:txBody>
          <a:bodyPr/>
          <a:lstStyle/>
          <a:p>
            <a:fld id="{0EDAB601-3B06-41AF-BDDE-A1BC8F696C49}" type="slidenum">
              <a:rPr lang="nb-NO" smtClean="0"/>
              <a:t>9</a:t>
            </a:fld>
            <a:endParaRPr lang="nb-NO"/>
          </a:p>
        </p:txBody>
      </p:sp>
      <p:sp>
        <p:nvSpPr>
          <p:cNvPr id="11" name="Rektangel 10"/>
          <p:cNvSpPr/>
          <p:nvPr/>
        </p:nvSpPr>
        <p:spPr>
          <a:xfrm>
            <a:off x="126409" y="65314"/>
            <a:ext cx="1887055" cy="246221"/>
          </a:xfrm>
          <a:prstGeom prst="rect">
            <a:avLst/>
          </a:prstGeom>
        </p:spPr>
        <p:txBody>
          <a:bodyPr wrap="none">
            <a:spAutoFit/>
          </a:bodyPr>
          <a:lstStyle/>
          <a:p>
            <a:r>
              <a:rPr lang="nb-NO" sz="1000" b="1" i="1" dirty="0">
                <a:solidFill>
                  <a:srgbClr val="00B050"/>
                </a:solidFill>
              </a:rPr>
              <a:t>2. Skog som vern mot skred</a:t>
            </a:r>
          </a:p>
        </p:txBody>
      </p:sp>
      <p:pic>
        <p:nvPicPr>
          <p:cNvPr id="12" name="Bild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2299" y="2773878"/>
            <a:ext cx="2665926" cy="1784386"/>
          </a:xfrm>
          <a:prstGeom prst="rect">
            <a:avLst/>
          </a:prstGeom>
        </p:spPr>
      </p:pic>
      <p:sp>
        <p:nvSpPr>
          <p:cNvPr id="13" name="TekstSylinder 12"/>
          <p:cNvSpPr txBox="1"/>
          <p:nvPr/>
        </p:nvSpPr>
        <p:spPr>
          <a:xfrm>
            <a:off x="389104" y="2688296"/>
            <a:ext cx="3165465" cy="1446550"/>
          </a:xfrm>
          <a:prstGeom prst="rect">
            <a:avLst/>
          </a:prstGeom>
          <a:noFill/>
        </p:spPr>
        <p:txBody>
          <a:bodyPr wrap="square" rtlCol="0">
            <a:spAutoFit/>
          </a:bodyPr>
          <a:lstStyle/>
          <a:p>
            <a:r>
              <a:rPr lang="nb-NO" sz="2400" dirty="0"/>
              <a:t>STEINSPRANG </a:t>
            </a:r>
          </a:p>
          <a:p>
            <a:r>
              <a:rPr lang="nb-NO" sz="1600" dirty="0"/>
              <a:t>En viss beskyttelse avhengig av: Kombinasjon blokkstørrelse, tre-diameter, antall trær per arealenhet, lende i fallretning.</a:t>
            </a:r>
          </a:p>
        </p:txBody>
      </p:sp>
      <p:sp>
        <p:nvSpPr>
          <p:cNvPr id="14" name="Rektangel 13"/>
          <p:cNvSpPr/>
          <p:nvPr/>
        </p:nvSpPr>
        <p:spPr>
          <a:xfrm>
            <a:off x="353388" y="4606068"/>
            <a:ext cx="5570893" cy="1938992"/>
          </a:xfrm>
          <a:prstGeom prst="rect">
            <a:avLst/>
          </a:prstGeom>
        </p:spPr>
        <p:txBody>
          <a:bodyPr wrap="square">
            <a:spAutoFit/>
          </a:bodyPr>
          <a:lstStyle/>
          <a:p>
            <a:r>
              <a:rPr lang="nb-NO" sz="2400" dirty="0"/>
              <a:t>JORDSKRED og FLOM</a:t>
            </a:r>
          </a:p>
          <a:p>
            <a:r>
              <a:rPr lang="nb-NO" sz="1600" dirty="0"/>
              <a:t>Hogst reduserer stabiliteten av </a:t>
            </a:r>
            <a:r>
              <a:rPr lang="nb-NO" sz="1600" dirty="0" err="1"/>
              <a:t>løsmassedekket</a:t>
            </a:r>
            <a:r>
              <a:rPr lang="nb-NO" sz="1600" dirty="0"/>
              <a:t> i kildeområdene, men kan også føre til at skred får lengre utløp fordi skredmassene i mindre grad blir bremset opp nedover i skredbanen. Hogst i seg selv gir ikke skred, men arealene er mer utsatt for skred når ekstreme nedbørepisoder inntreffer.</a:t>
            </a:r>
          </a:p>
        </p:txBody>
      </p:sp>
      <p:pic>
        <p:nvPicPr>
          <p:cNvPr id="15" name="Bild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8677" y="4738472"/>
            <a:ext cx="2744630" cy="1829753"/>
          </a:xfrm>
          <a:prstGeom prst="rect">
            <a:avLst/>
          </a:prstGeom>
        </p:spPr>
      </p:pic>
      <p:sp>
        <p:nvSpPr>
          <p:cNvPr id="16" name="Rektangel 15"/>
          <p:cNvSpPr/>
          <p:nvPr/>
        </p:nvSpPr>
        <p:spPr>
          <a:xfrm>
            <a:off x="401068" y="1098919"/>
            <a:ext cx="2805772" cy="954107"/>
          </a:xfrm>
          <a:prstGeom prst="rect">
            <a:avLst/>
          </a:prstGeom>
        </p:spPr>
        <p:txBody>
          <a:bodyPr wrap="square">
            <a:spAutoFit/>
          </a:bodyPr>
          <a:lstStyle/>
          <a:p>
            <a:r>
              <a:rPr lang="nb-NO" sz="2400" dirty="0"/>
              <a:t>SNØSKRED</a:t>
            </a:r>
          </a:p>
          <a:p>
            <a:r>
              <a:rPr lang="nb-NO" sz="1600" dirty="0"/>
              <a:t>Skog </a:t>
            </a:r>
            <a:r>
              <a:rPr lang="nb-NO" sz="1600" b="1" i="1" dirty="0"/>
              <a:t>kan</a:t>
            </a:r>
            <a:r>
              <a:rPr lang="nb-NO" sz="1600" dirty="0"/>
              <a:t> gi tilnærmet full vern mot snøskred.</a:t>
            </a:r>
          </a:p>
        </p:txBody>
      </p:sp>
      <p:pic>
        <p:nvPicPr>
          <p:cNvPr id="17" name="Bild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6518" y="940158"/>
            <a:ext cx="2620303" cy="1731677"/>
          </a:xfrm>
          <a:prstGeom prst="rect">
            <a:avLst/>
          </a:prstGeom>
        </p:spPr>
      </p:pic>
      <p:pic>
        <p:nvPicPr>
          <p:cNvPr id="4" name="Bilde 3"/>
          <p:cNvPicPr>
            <a:picLocks noChangeAspect="1"/>
          </p:cNvPicPr>
          <p:nvPr/>
        </p:nvPicPr>
        <p:blipFill>
          <a:blip r:embed="rId5"/>
          <a:stretch>
            <a:fillRect/>
          </a:stretch>
        </p:blipFill>
        <p:spPr>
          <a:xfrm rot="20895947">
            <a:off x="6014233" y="666614"/>
            <a:ext cx="2768910" cy="3885312"/>
          </a:xfrm>
          <a:prstGeom prst="rect">
            <a:avLst/>
          </a:prstGeom>
          <a:ln>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8774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theme/theme1.xml><?xml version="1.0" encoding="utf-8"?>
<a:theme xmlns:a="http://schemas.openxmlformats.org/drawingml/2006/main" name="Landbruksdirektoratet_PPT">
  <a:themeElements>
    <a:clrScheme name="Landbruksdirektoratet">
      <a:dk1>
        <a:sysClr val="windowText" lastClr="000000"/>
      </a:dk1>
      <a:lt1>
        <a:sysClr val="window" lastClr="FFFFFF"/>
      </a:lt1>
      <a:dk2>
        <a:srgbClr val="44546A"/>
      </a:dk2>
      <a:lt2>
        <a:srgbClr val="E7E6E6"/>
      </a:lt2>
      <a:accent1>
        <a:srgbClr val="3A2618"/>
      </a:accent1>
      <a:accent2>
        <a:srgbClr val="00AFD7"/>
      </a:accent2>
      <a:accent3>
        <a:srgbClr val="D9D9D6"/>
      </a:accent3>
      <a:accent4>
        <a:srgbClr val="D22630"/>
      </a:accent4>
      <a:accent5>
        <a:srgbClr val="6ECEB2"/>
      </a:accent5>
      <a:accent6>
        <a:srgbClr val="F2F3F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dbruksdirektoratet_PPT.potx" id="{372906E5-FFE6-4539-9511-1A62EB586135}" vid="{149CD68A-B749-4896-991B-2D122F557D0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Landbruksdirektoratet_PPT</Template>
  <TotalTime>4138</TotalTime>
  <Words>2055</Words>
  <Application>Microsoft Office PowerPoint</Application>
  <PresentationFormat>Skjermfremvisning (4:3)</PresentationFormat>
  <Paragraphs>253</Paragraphs>
  <Slides>26</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26</vt:i4>
      </vt:variant>
    </vt:vector>
  </HeadingPairs>
  <TitlesOfParts>
    <vt:vector size="30" baseType="lpstr">
      <vt:lpstr>Arial</vt:lpstr>
      <vt:lpstr>Calibri</vt:lpstr>
      <vt:lpstr>Wingdings</vt:lpstr>
      <vt:lpstr>Landbruksdirektoratet_PPT</vt:lpstr>
      <vt:lpstr>Skog som vern mot skred: juridisk betenkning </vt:lpstr>
      <vt:lpstr>«snøskredets hundreår» den verste skredperioden vi kjenner til</vt:lpstr>
      <vt:lpstr>1900-tallet nedgang</vt:lpstr>
      <vt:lpstr>Lov om Værnskogens Bevarelse og mod Skogenes Ødeleggelse</vt:lpstr>
      <vt:lpstr>Vernskogbestemmelsen beholdt i all senere skoglovgiving</vt:lpstr>
      <vt:lpstr>PowerPoint-presentasjon</vt:lpstr>
      <vt:lpstr>PowerPoint-presentasjon</vt:lpstr>
      <vt:lpstr>PowerPoint-presentasjon</vt:lpstr>
      <vt:lpstr>Typer naturfarer</vt:lpstr>
      <vt:lpstr>Praktisk skogbruk Utfordringer med skjøtsel, driftsteknikk og økonomi</vt:lpstr>
      <vt:lpstr>Generelt om ansvarsområder</vt:lpstr>
      <vt:lpstr>Relevant Lovverk</vt:lpstr>
      <vt:lpstr>Generelt</vt:lpstr>
      <vt:lpstr>Plan- og bygningsloven</vt:lpstr>
      <vt:lpstr>PowerPoint-presentasjon</vt:lpstr>
      <vt:lpstr>Naturskadeloven § 21</vt:lpstr>
      <vt:lpstr>Skogbruksloven</vt:lpstr>
      <vt:lpstr>Skogbruksloven § 12.Vernskog: </vt:lpstr>
      <vt:lpstr>PowerPoint-presentasjon</vt:lpstr>
      <vt:lpstr>Meld. St. 6</vt:lpstr>
      <vt:lpstr>MELD. ST. 6</vt:lpstr>
      <vt:lpstr>Forskrift om bÆrekraftig skogbruk</vt:lpstr>
      <vt:lpstr>Privatrettslige avtaler og servitutter</vt:lpstr>
      <vt:lpstr>Hva utløser Behovet for å regulere et skogområde?</vt:lpstr>
      <vt:lpstr>Forslag til videre arbeid</vt:lpstr>
      <vt:lpstr>PowerPoint-presentasjon</vt:lpstr>
    </vt:vector>
  </TitlesOfParts>
  <Company>Landbruksdirektoratet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Nordrum, Rune</dc:creator>
  <dc:description>Template by addpoint.no</dc:description>
  <cp:lastModifiedBy>Wolff, Simon Rudolf</cp:lastModifiedBy>
  <cp:revision>211</cp:revision>
  <dcterms:created xsi:type="dcterms:W3CDTF">2017-11-28T13:32:13Z</dcterms:created>
  <dcterms:modified xsi:type="dcterms:W3CDTF">2019-03-04T12:02:16Z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