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93" r:id="rId4"/>
    <p:sldId id="260" r:id="rId5"/>
    <p:sldId id="292" r:id="rId6"/>
    <p:sldId id="261" r:id="rId7"/>
    <p:sldId id="259" r:id="rId8"/>
    <p:sldId id="257" r:id="rId9"/>
    <p:sldId id="266" r:id="rId10"/>
    <p:sldId id="274" r:id="rId11"/>
    <p:sldId id="275" r:id="rId12"/>
    <p:sldId id="276" r:id="rId13"/>
    <p:sldId id="263" r:id="rId14"/>
    <p:sldId id="264" r:id="rId15"/>
    <p:sldId id="258" r:id="rId16"/>
    <p:sldId id="282" r:id="rId17"/>
    <p:sldId id="265" r:id="rId18"/>
    <p:sldId id="278" r:id="rId19"/>
    <p:sldId id="267" r:id="rId20"/>
    <p:sldId id="270" r:id="rId21"/>
    <p:sldId id="271" r:id="rId22"/>
    <p:sldId id="272" r:id="rId23"/>
    <p:sldId id="273" r:id="rId24"/>
    <p:sldId id="277" r:id="rId25"/>
    <p:sldId id="279" r:id="rId26"/>
    <p:sldId id="280" r:id="rId27"/>
    <p:sldId id="269" r:id="rId28"/>
    <p:sldId id="290" r:id="rId29"/>
    <p:sldId id="281" r:id="rId30"/>
    <p:sldId id="283" r:id="rId31"/>
    <p:sldId id="284" r:id="rId32"/>
    <p:sldId id="285" r:id="rId33"/>
    <p:sldId id="286" r:id="rId34"/>
    <p:sldId id="28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0" autoAdjust="0"/>
    <p:restoredTop sz="94660"/>
  </p:normalViewPr>
  <p:slideViewPr>
    <p:cSldViewPr snapToGrid="0">
      <p:cViewPr>
        <p:scale>
          <a:sx n="104" d="100"/>
          <a:sy n="104" d="100"/>
        </p:scale>
        <p:origin x="7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E2A6-C770-42A7-BD4F-E274C532ACC6}" type="datetimeFigureOut">
              <a:rPr lang="nb-NO" smtClean="0"/>
              <a:t>30.10.2017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93D5-A2AB-4F01-B033-316CAF225CC3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88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E2A6-C770-42A7-BD4F-E274C532ACC6}" type="datetimeFigureOut">
              <a:rPr lang="nb-NO" smtClean="0"/>
              <a:t>30.10.2017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93D5-A2AB-4F01-B033-316CAF225C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336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E2A6-C770-42A7-BD4F-E274C532ACC6}" type="datetimeFigureOut">
              <a:rPr lang="nb-NO" smtClean="0"/>
              <a:t>30.10.2017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93D5-A2AB-4F01-B033-316CAF225C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0218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52000" y="6195600"/>
            <a:ext cx="960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900" baseline="0">
                <a:solidFill>
                  <a:srgbClr val="E17926"/>
                </a:solidFill>
                <a:latin typeface="Calibri" pitchFamily="34" charset="0"/>
              </a:defRPr>
            </a:lvl1pPr>
          </a:lstStyle>
          <a:p>
            <a:fld id="{C0C450C8-620A-4854-8E8D-268B99C0A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Arial" panose="020B0604020202020204" pitchFamily="34" charset="0"/>
              <a:buChar char="•"/>
              <a:defRPr/>
            </a:lvl1pPr>
            <a:lvl2pPr marL="742950" indent="-285750">
              <a:buClrTx/>
              <a:buFont typeface="Arial" panose="020B0604020202020204" pitchFamily="34" charset="0"/>
              <a:buChar char="•"/>
              <a:defRPr/>
            </a:lvl2pPr>
            <a:lvl3pPr marL="1143000" indent="-228600">
              <a:buClrTx/>
              <a:buFont typeface="Arial" panose="020B0604020202020204" pitchFamily="34" charset="0"/>
              <a:buChar char="•"/>
              <a:defRPr/>
            </a:lvl3pPr>
            <a:lvl4pPr marL="1600200" indent="-228600">
              <a:buClrTx/>
              <a:buFont typeface="Arial" panose="020B0604020202020204" pitchFamily="34" charset="0"/>
              <a:buChar char="•"/>
              <a:defRPr/>
            </a:lvl4pPr>
            <a:lvl5pPr marL="2057400" indent="-228600">
              <a:buClrTx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890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E2A6-C770-42A7-BD4F-E274C532ACC6}" type="datetimeFigureOut">
              <a:rPr lang="nb-NO" smtClean="0"/>
              <a:t>30.10.2017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93D5-A2AB-4F01-B033-316CAF225C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893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E2A6-C770-42A7-BD4F-E274C532ACC6}" type="datetimeFigureOut">
              <a:rPr lang="nb-NO" smtClean="0"/>
              <a:t>30.10.2017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93D5-A2AB-4F01-B033-316CAF225CC3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02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E2A6-C770-42A7-BD4F-E274C532ACC6}" type="datetimeFigureOut">
              <a:rPr lang="nb-NO" smtClean="0"/>
              <a:t>30.10.2017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93D5-A2AB-4F01-B033-316CAF225C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799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E2A6-C770-42A7-BD4F-E274C532ACC6}" type="datetimeFigureOut">
              <a:rPr lang="nb-NO" smtClean="0"/>
              <a:t>30.10.2017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93D5-A2AB-4F01-B033-316CAF225C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153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E2A6-C770-42A7-BD4F-E274C532ACC6}" type="datetimeFigureOut">
              <a:rPr lang="nb-NO" smtClean="0"/>
              <a:t>30.10.2017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93D5-A2AB-4F01-B033-316CAF225C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500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E2A6-C770-42A7-BD4F-E274C532ACC6}" type="datetimeFigureOut">
              <a:rPr lang="nb-NO" smtClean="0"/>
              <a:t>30.10.2017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93D5-A2AB-4F01-B033-316CAF225C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122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6FBE2A6-C770-42A7-BD4F-E274C532ACC6}" type="datetimeFigureOut">
              <a:rPr lang="nb-NO" smtClean="0"/>
              <a:t>30.10.2017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3B93D5-A2AB-4F01-B033-316CAF225C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585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E2A6-C770-42A7-BD4F-E274C532ACC6}" type="datetimeFigureOut">
              <a:rPr lang="nb-NO" smtClean="0"/>
              <a:t>30.10.2017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93D5-A2AB-4F01-B033-316CAF225C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164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6FBE2A6-C770-42A7-BD4F-E274C532ACC6}" type="datetimeFigureOut">
              <a:rPr lang="nb-NO" smtClean="0"/>
              <a:t>30.10.2017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83B93D5-A2AB-4F01-B033-316CAF225CC3}" type="slidenum">
              <a:rPr lang="nb-NO" smtClean="0"/>
              <a:t>‹#›</a:t>
            </a:fld>
            <a:endParaRPr lang="nb-NO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74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Rutine</a:t>
            </a:r>
            <a:r>
              <a:rPr lang="nb-NO" dirty="0" smtClean="0"/>
              <a:t>situasjoner </a:t>
            </a:r>
            <a:r>
              <a:rPr lang="nb-NO" dirty="0" smtClean="0"/>
              <a:t>i barnehagen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Kultur for læring, 31/10-2017</a:t>
            </a:r>
          </a:p>
          <a:p>
            <a:r>
              <a:rPr lang="nb-NO" dirty="0" smtClean="0"/>
              <a:t>May Britt Drugli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0962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C450C8-620A-4854-8E8D-268B99C0AD9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Comic Sans MS" panose="030F0702030302020204" pitchFamily="66" charset="0"/>
              </a:rPr>
              <a:t>God organisering</a:t>
            </a:r>
            <a:endParaRPr lang="nb-NO" dirty="0">
              <a:latin typeface="Comic Sans MS" panose="030F0702030302020204" pitchFamily="66" charset="0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609600" y="1804086"/>
            <a:ext cx="9415849" cy="4391514"/>
          </a:xfrm>
        </p:spPr>
        <p:txBody>
          <a:bodyPr>
            <a:noAutofit/>
          </a:bodyPr>
          <a:lstStyle/>
          <a:p>
            <a:r>
              <a:rPr lang="nb-NO" sz="3600" dirty="0" smtClean="0"/>
              <a:t>God organisering av rutinesituasjonene - god ramme for positivt samspill</a:t>
            </a:r>
          </a:p>
          <a:p>
            <a:pPr lvl="1"/>
            <a:r>
              <a:rPr lang="nb-NO" sz="2800" dirty="0" smtClean="0"/>
              <a:t>Dagen = ”velsmurt maskineri”</a:t>
            </a:r>
            <a:endParaRPr lang="nb-NO" sz="2800" dirty="0" smtClean="0"/>
          </a:p>
          <a:p>
            <a:pPr lvl="1"/>
            <a:r>
              <a:rPr lang="nb-NO" sz="2800" dirty="0" smtClean="0"/>
              <a:t>Forutsigbarhet </a:t>
            </a:r>
            <a:endParaRPr lang="nb-NO" sz="2800" dirty="0"/>
          </a:p>
          <a:p>
            <a:pPr lvl="2"/>
            <a:r>
              <a:rPr lang="nb-NO" sz="2400" dirty="0"/>
              <a:t>Y</a:t>
            </a:r>
            <a:r>
              <a:rPr lang="nb-NO" sz="2400" dirty="0" smtClean="0"/>
              <a:t>tre form for trygghet </a:t>
            </a:r>
            <a:endParaRPr lang="nb-NO" sz="2400" dirty="0" smtClean="0"/>
          </a:p>
          <a:p>
            <a:pPr lvl="2"/>
            <a:r>
              <a:rPr lang="nb-NO" sz="2400" dirty="0"/>
              <a:t>Små barn – rutiner er deres </a:t>
            </a:r>
            <a:r>
              <a:rPr lang="nb-NO" sz="2400" dirty="0" smtClean="0"/>
              <a:t>”klokke”</a:t>
            </a:r>
            <a:endParaRPr lang="nb-NO" sz="2400" dirty="0" smtClean="0"/>
          </a:p>
          <a:p>
            <a:pPr lvl="1"/>
            <a:r>
              <a:rPr lang="nb-NO" sz="2800" dirty="0" smtClean="0"/>
              <a:t>Fremmer barnas mestring </a:t>
            </a:r>
            <a:r>
              <a:rPr lang="mr-IN" sz="2800" dirty="0" smtClean="0"/>
              <a:t>–</a:t>
            </a:r>
            <a:r>
              <a:rPr lang="nb-NO" sz="2800" dirty="0" smtClean="0"/>
              <a:t> </a:t>
            </a:r>
            <a:r>
              <a:rPr lang="nb-NO" sz="2800" dirty="0"/>
              <a:t> </a:t>
            </a:r>
            <a:r>
              <a:rPr lang="nb-NO" sz="2800" dirty="0" smtClean="0"/>
              <a:t>vet hva som skal skje og hva de skal gjøre</a:t>
            </a:r>
          </a:p>
          <a:p>
            <a:pPr lvl="1"/>
            <a:r>
              <a:rPr lang="nb-NO" sz="2800" dirty="0" smtClean="0"/>
              <a:t>Personalet </a:t>
            </a:r>
            <a:r>
              <a:rPr lang="mr-IN" sz="2800" dirty="0" smtClean="0"/>
              <a:t>–</a:t>
            </a:r>
            <a:r>
              <a:rPr lang="nb-NO" sz="2800" dirty="0" smtClean="0"/>
              <a:t> proaktive, har kontroll </a:t>
            </a:r>
            <a:r>
              <a:rPr lang="nb-NO" sz="2800" dirty="0" smtClean="0"/>
              <a:t>og er i forkant – mer tid til </a:t>
            </a:r>
            <a:r>
              <a:rPr lang="nb-NO" sz="2800" dirty="0" smtClean="0"/>
              <a:t>samspill </a:t>
            </a:r>
            <a:r>
              <a:rPr lang="mr-IN" sz="2800" dirty="0" smtClean="0"/>
              <a:t>–</a:t>
            </a:r>
            <a:r>
              <a:rPr lang="nb-NO" sz="2800" dirty="0" smtClean="0"/>
              <a:t> eks dansk garderobesit</a:t>
            </a:r>
            <a:r>
              <a:rPr lang="nb-NO" sz="2800" dirty="0" smtClean="0"/>
              <a:t>uasjon</a:t>
            </a:r>
            <a:endParaRPr lang="nb-NO" sz="2800" dirty="0" smtClean="0"/>
          </a:p>
        </p:txBody>
      </p:sp>
    </p:spTree>
    <p:extLst>
      <p:ext uri="{BB962C8B-B14F-4D97-AF65-F5344CB8AC3E}">
        <p14:creationId xmlns:p14="http://schemas.microsoft.com/office/powerpoint/2010/main" val="3649554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C450C8-620A-4854-8E8D-268B99C0AD9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766118" y="274637"/>
            <a:ext cx="10816281" cy="1230605"/>
          </a:xfrm>
        </p:spPr>
        <p:txBody>
          <a:bodyPr>
            <a:normAutofit fontScale="90000"/>
          </a:bodyPr>
          <a:lstStyle/>
          <a:p>
            <a:r>
              <a:rPr lang="nb-NO" smtClean="0">
                <a:latin typeface="Comic Sans MS" panose="030F0702030302020204" pitchFamily="66" charset="0"/>
              </a:rPr>
              <a:t>Gode </a:t>
            </a:r>
            <a:r>
              <a:rPr lang="nb-NO" smtClean="0">
                <a:latin typeface="Comic Sans MS" panose="030F0702030302020204" pitchFamily="66" charset="0"/>
              </a:rPr>
              <a:t>relasjoner, støtte på følelser og atferd </a:t>
            </a:r>
            <a:endParaRPr lang="nb-NO" dirty="0">
              <a:latin typeface="Comic Sans MS" panose="030F0702030302020204" pitchFamily="66" charset="0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1364566" y="1856935"/>
            <a:ext cx="8862709" cy="4510913"/>
          </a:xfrm>
        </p:spPr>
        <p:txBody>
          <a:bodyPr>
            <a:normAutofit/>
          </a:bodyPr>
          <a:lstStyle/>
          <a:p>
            <a:r>
              <a:rPr lang="nb-NO" sz="2800" dirty="0" smtClean="0"/>
              <a:t>Personalet er der barna er = får tilgang til deres uttrykk og </a:t>
            </a:r>
            <a:r>
              <a:rPr lang="nb-NO" sz="2800" dirty="0" smtClean="0"/>
              <a:t>signaler </a:t>
            </a:r>
            <a:r>
              <a:rPr lang="mr-IN" sz="2800" dirty="0" smtClean="0"/>
              <a:t>–</a:t>
            </a:r>
            <a:r>
              <a:rPr lang="nb-NO" sz="2800" dirty="0" smtClean="0"/>
              <a:t> bør utnytte dette</a:t>
            </a:r>
            <a:endParaRPr lang="nb-NO" sz="2800" dirty="0" smtClean="0"/>
          </a:p>
          <a:p>
            <a:r>
              <a:rPr lang="nb-NO" sz="2800" dirty="0" smtClean="0"/>
              <a:t>M</a:t>
            </a:r>
            <a:r>
              <a:rPr lang="nb-NO" sz="2800" dirty="0" smtClean="0"/>
              <a:t>øte barnas følelser og uttrykk </a:t>
            </a:r>
            <a:r>
              <a:rPr lang="nb-NO" sz="2800" dirty="0" smtClean="0"/>
              <a:t>på hensiktsmessige måter</a:t>
            </a:r>
          </a:p>
          <a:p>
            <a:r>
              <a:rPr lang="nb-NO" sz="2800" dirty="0"/>
              <a:t>O</a:t>
            </a:r>
            <a:r>
              <a:rPr lang="nb-NO" sz="2800" dirty="0" smtClean="0"/>
              <a:t>vervekt av positive følelser i samspillet </a:t>
            </a:r>
            <a:r>
              <a:rPr lang="mr-IN" sz="2800" dirty="0" smtClean="0"/>
              <a:t>–</a:t>
            </a:r>
            <a:r>
              <a:rPr lang="nb-NO" sz="2800" dirty="0" smtClean="0"/>
              <a:t> mye latter, smil, glede</a:t>
            </a:r>
          </a:p>
          <a:p>
            <a:r>
              <a:rPr lang="nb-NO" sz="2800" dirty="0" smtClean="0"/>
              <a:t>Mye positiv bekreftelse</a:t>
            </a:r>
          </a:p>
          <a:p>
            <a:r>
              <a:rPr lang="nb-NO" sz="2800" dirty="0" smtClean="0"/>
              <a:t>Negativ atferd stoppes på en trygg, tydelig og vennlig måte</a:t>
            </a:r>
          </a:p>
          <a:p>
            <a:r>
              <a:rPr lang="nb-NO" sz="2800" dirty="0" smtClean="0"/>
              <a:t>Støtte til barn-barn samspill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411662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C450C8-620A-4854-8E8D-268B99C0AD9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823784" y="274638"/>
            <a:ext cx="10758616" cy="1143000"/>
          </a:xfrm>
        </p:spPr>
        <p:txBody>
          <a:bodyPr/>
          <a:lstStyle/>
          <a:p>
            <a:r>
              <a:rPr lang="nb-NO" dirty="0" smtClean="0">
                <a:latin typeface="Comic Sans MS" panose="030F0702030302020204" pitchFamily="66" charset="0"/>
              </a:rPr>
              <a:t>Støtte til læring og språkutvikling</a:t>
            </a:r>
            <a:endParaRPr lang="nb-NO" dirty="0">
              <a:latin typeface="Comic Sans MS" panose="030F0702030302020204" pitchFamily="66" charset="0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1359243" y="1716258"/>
            <a:ext cx="8851557" cy="4585688"/>
          </a:xfrm>
        </p:spPr>
        <p:txBody>
          <a:bodyPr>
            <a:normAutofit lnSpcReduction="10000"/>
          </a:bodyPr>
          <a:lstStyle/>
          <a:p>
            <a:r>
              <a:rPr lang="nb-NO" sz="3200" dirty="0" smtClean="0"/>
              <a:t>Tilrettelegger for læring </a:t>
            </a:r>
            <a:r>
              <a:rPr lang="nb-NO" sz="3200" smtClean="0"/>
              <a:t>og mestring</a:t>
            </a:r>
          </a:p>
          <a:p>
            <a:r>
              <a:rPr lang="nb-NO" sz="3200" dirty="0" smtClean="0"/>
              <a:t>Utvider/beriker barnas handlinger </a:t>
            </a:r>
            <a:r>
              <a:rPr lang="nb-NO" sz="3200" dirty="0"/>
              <a:t>med ord eller </a:t>
            </a:r>
            <a:r>
              <a:rPr lang="nb-NO" sz="3200" dirty="0" smtClean="0"/>
              <a:t>egen handling  </a:t>
            </a:r>
          </a:p>
          <a:p>
            <a:pPr lvl="1"/>
            <a:r>
              <a:rPr lang="nb-NO" sz="2800" dirty="0" smtClean="0"/>
              <a:t>Avventer barnas </a:t>
            </a:r>
            <a:r>
              <a:rPr lang="nb-NO" sz="2800" dirty="0"/>
              <a:t>respons = samspillet preges av turtaking</a:t>
            </a:r>
          </a:p>
          <a:p>
            <a:r>
              <a:rPr lang="nb-NO" sz="3200" dirty="0" smtClean="0"/>
              <a:t>Personalet bruker </a:t>
            </a:r>
            <a:r>
              <a:rPr lang="nb-NO" sz="3200" dirty="0"/>
              <a:t>et rikt språk </a:t>
            </a:r>
          </a:p>
          <a:p>
            <a:pPr lvl="1"/>
            <a:r>
              <a:rPr lang="nb-NO" sz="2800" dirty="0" smtClean="0"/>
              <a:t>Språket knyttes </a:t>
            </a:r>
            <a:r>
              <a:rPr lang="nb-NO" sz="2800" dirty="0"/>
              <a:t>til det </a:t>
            </a:r>
            <a:r>
              <a:rPr lang="nb-NO" sz="2800" dirty="0" smtClean="0"/>
              <a:t>som skjer her </a:t>
            </a:r>
            <a:r>
              <a:rPr lang="nb-NO" sz="2800" dirty="0"/>
              <a:t>og </a:t>
            </a:r>
            <a:r>
              <a:rPr lang="nb-NO" sz="2800" dirty="0" smtClean="0"/>
              <a:t>nå</a:t>
            </a:r>
          </a:p>
          <a:p>
            <a:pPr lvl="1"/>
            <a:r>
              <a:rPr lang="nb-NO" sz="2800" dirty="0" smtClean="0"/>
              <a:t>Åpne spørsmål</a:t>
            </a:r>
            <a:endParaRPr lang="nb-NO" sz="2800" dirty="0"/>
          </a:p>
          <a:p>
            <a:pPr lvl="1"/>
            <a:r>
              <a:rPr lang="nb-NO" sz="2800" dirty="0"/>
              <a:t>Barna </a:t>
            </a:r>
            <a:r>
              <a:rPr lang="nb-NO" sz="2800" dirty="0" smtClean="0"/>
              <a:t>støttes </a:t>
            </a:r>
            <a:r>
              <a:rPr lang="nb-NO" sz="2800" dirty="0"/>
              <a:t>til selv å være språklig </a:t>
            </a:r>
            <a:r>
              <a:rPr lang="nb-NO" sz="2800" dirty="0" smtClean="0"/>
              <a:t>aktive – også overfor hverandre</a:t>
            </a:r>
          </a:p>
        </p:txBody>
      </p:sp>
    </p:spTree>
    <p:extLst>
      <p:ext uri="{BB962C8B-B14F-4D97-AF65-F5344CB8AC3E}">
        <p14:creationId xmlns:p14="http://schemas.microsoft.com/office/powerpoint/2010/main" val="2308074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89686" y="286603"/>
            <a:ext cx="10265994" cy="1450757"/>
          </a:xfrm>
        </p:spPr>
        <p:txBody>
          <a:bodyPr>
            <a:normAutofit/>
          </a:bodyPr>
          <a:lstStyle/>
          <a:p>
            <a:r>
              <a:rPr lang="nb-NO" b="1" dirty="0" smtClean="0">
                <a:latin typeface="Comic Sans MS" panose="030F0702030302020204" pitchFamily="66" charset="0"/>
              </a:rPr>
              <a:t>«Romslige» samspillsmønstre i rutinesituasjonene(Bae, 2009)</a:t>
            </a:r>
            <a:endParaRPr lang="nb-NO" b="1" dirty="0">
              <a:latin typeface="Comic Sans MS" panose="030F0702030302020204" pitchFamily="66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43914" y="1886465"/>
            <a:ext cx="8966886" cy="497153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3600" dirty="0"/>
              <a:t>Personalet 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800" dirty="0"/>
              <a:t>N</a:t>
            </a:r>
            <a:r>
              <a:rPr lang="nb-NO" sz="2800" dirty="0" smtClean="0"/>
              <a:t>ærværende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800" dirty="0"/>
              <a:t>L</a:t>
            </a:r>
            <a:r>
              <a:rPr lang="nb-NO" sz="2800" dirty="0" smtClean="0"/>
              <a:t>yttende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800" dirty="0"/>
              <a:t>O</a:t>
            </a:r>
            <a:r>
              <a:rPr lang="nb-NO" sz="2800" dirty="0" smtClean="0"/>
              <a:t>ppmerksomme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800" dirty="0"/>
              <a:t>M</a:t>
            </a:r>
            <a:r>
              <a:rPr lang="nb-NO" sz="2800" dirty="0" smtClean="0"/>
              <a:t>ottagelige overfor barnas behov, uttrykk, initiativ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800" dirty="0"/>
              <a:t>F</a:t>
            </a:r>
            <a:r>
              <a:rPr lang="nb-NO" sz="2800" dirty="0" smtClean="0"/>
              <a:t>orsøker </a:t>
            </a:r>
            <a:r>
              <a:rPr lang="nb-NO" sz="2800" dirty="0"/>
              <a:t>å forstå </a:t>
            </a:r>
            <a:r>
              <a:rPr lang="nb-NO" sz="2800" dirty="0" smtClean="0"/>
              <a:t>barna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3200" dirty="0"/>
              <a:t>”Medlæring” i tillegg til det rent praktiske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800" dirty="0"/>
              <a:t>Lettere å få til ved </a:t>
            </a:r>
            <a:r>
              <a:rPr lang="nb-NO" sz="2800" dirty="0" err="1"/>
              <a:t>feks</a:t>
            </a:r>
            <a:r>
              <a:rPr lang="nb-NO" sz="2800" dirty="0"/>
              <a:t> måltid og bleieskift enn i garderoben </a:t>
            </a:r>
            <a:r>
              <a:rPr lang="nb-NO" sz="2800" dirty="0" smtClean="0"/>
              <a:t>– MEN noe er alltid mulig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243180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 smtClean="0">
                <a:latin typeface="Comic Sans MS" panose="030F0702030302020204" pitchFamily="66" charset="0"/>
              </a:rPr>
              <a:t>«Trange» samspillsmønstre i hverdagssituasjoner (Bae, 2009)</a:t>
            </a:r>
            <a:endParaRPr lang="nb-NO" b="1" dirty="0">
              <a:latin typeface="Comic Sans MS" panose="030F0702030302020204" pitchFamily="66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97280" y="2059459"/>
            <a:ext cx="9113520" cy="4066705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4200" dirty="0"/>
              <a:t>Personalet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4000" dirty="0"/>
              <a:t>Utøver (for) mye kontroll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4000" dirty="0"/>
              <a:t>B</a:t>
            </a:r>
            <a:r>
              <a:rPr lang="nb-NO" sz="4000" dirty="0" smtClean="0"/>
              <a:t>ruker </a:t>
            </a:r>
            <a:r>
              <a:rPr lang="nb-NO" sz="4000" dirty="0"/>
              <a:t>lukkede spørsmål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sz="3600" dirty="0"/>
              <a:t>Samspillet stopper opp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4000" dirty="0"/>
              <a:t>K</a:t>
            </a:r>
            <a:r>
              <a:rPr lang="nb-NO" sz="4000" dirty="0" smtClean="0"/>
              <a:t>orreksjoner</a:t>
            </a:r>
            <a:endParaRPr lang="nb-NO" sz="4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sz="4000" dirty="0"/>
              <a:t>O</a:t>
            </a:r>
            <a:r>
              <a:rPr lang="nb-NO" sz="4000" dirty="0" smtClean="0"/>
              <a:t>pptatt </a:t>
            </a:r>
            <a:r>
              <a:rPr lang="nb-NO" sz="4000" dirty="0"/>
              <a:t>av å håndheve </a:t>
            </a:r>
            <a:r>
              <a:rPr lang="nb-NO" sz="4000" dirty="0" smtClean="0"/>
              <a:t>regler</a:t>
            </a:r>
            <a:endParaRPr lang="nb-NO" sz="40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4400" dirty="0"/>
              <a:t>Hemmer trivsel og læring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4000" dirty="0"/>
              <a:t>Personalet vil også miste energi</a:t>
            </a:r>
          </a:p>
        </p:txBody>
      </p:sp>
    </p:spTree>
    <p:extLst>
      <p:ext uri="{BB962C8B-B14F-4D97-AF65-F5344CB8AC3E}">
        <p14:creationId xmlns:p14="http://schemas.microsoft.com/office/powerpoint/2010/main" val="2033042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latin typeface="Comic Sans MS" panose="030F0702030302020204" pitchFamily="66" charset="0"/>
              </a:rPr>
              <a:t>God nok kvalitet på rutinesituasjoner?</a:t>
            </a:r>
            <a:endParaRPr lang="nb-NO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68842"/>
            <a:ext cx="10058400" cy="3900251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n-NO" sz="3600" dirty="0"/>
              <a:t>Personal-barn </a:t>
            </a:r>
            <a:r>
              <a:rPr lang="nn-NO" sz="3600" dirty="0" err="1" smtClean="0"/>
              <a:t>interaksjonene</a:t>
            </a:r>
            <a:r>
              <a:rPr lang="nn-NO" sz="3600" dirty="0" smtClean="0"/>
              <a:t>  </a:t>
            </a:r>
            <a:r>
              <a:rPr lang="nn-NO" sz="3600" dirty="0"/>
              <a:t>– </a:t>
            </a:r>
            <a:r>
              <a:rPr lang="nn-NO" sz="3600" b="1" dirty="0" err="1"/>
              <a:t>dårligere</a:t>
            </a:r>
            <a:r>
              <a:rPr lang="nn-NO" sz="3600" b="1" dirty="0"/>
              <a:t> kvalitet </a:t>
            </a:r>
            <a:r>
              <a:rPr lang="nn-NO" sz="3600" dirty="0"/>
              <a:t>enn ved lek </a:t>
            </a:r>
            <a:r>
              <a:rPr lang="nn-NO" sz="2200" dirty="0"/>
              <a:t>(</a:t>
            </a:r>
            <a:r>
              <a:rPr lang="nn-NO" sz="2200" dirty="0" err="1"/>
              <a:t>Degotardi</a:t>
            </a:r>
            <a:r>
              <a:rPr lang="nn-NO" sz="2200" dirty="0"/>
              <a:t>, 2010; </a:t>
            </a:r>
            <a:r>
              <a:rPr lang="nn-NO" sz="2200" dirty="0" err="1"/>
              <a:t>Degotardi</a:t>
            </a:r>
            <a:r>
              <a:rPr lang="nn-NO" sz="2200" dirty="0"/>
              <a:t> &amp; Davis, 2008; </a:t>
            </a:r>
            <a:r>
              <a:rPr lang="nn-NO" sz="2200" dirty="0" err="1"/>
              <a:t>Hallam</a:t>
            </a:r>
            <a:r>
              <a:rPr lang="nn-NO" sz="2200" dirty="0"/>
              <a:t> et al., 2016; Nyland, 2004 )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n-NO" sz="2800" dirty="0" smtClean="0"/>
              <a:t>Mest opptatt av det praktiske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n-NO" sz="2800" dirty="0" smtClean="0"/>
              <a:t>Mindre </a:t>
            </a:r>
            <a:r>
              <a:rPr lang="nn-NO" sz="2800" dirty="0"/>
              <a:t>sensitivitet og stimulering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n-NO" sz="2800" dirty="0"/>
              <a:t>Mindre opptatt av barnets kompetanse og aktivitet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n-NO" sz="2800" dirty="0"/>
              <a:t>Barnets bidrag kan bli oversett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n-NO" sz="2800" dirty="0"/>
              <a:t>Kan lett </a:t>
            </a:r>
            <a:r>
              <a:rPr lang="nn-NO" sz="2800" dirty="0" err="1"/>
              <a:t>overse</a:t>
            </a:r>
            <a:r>
              <a:rPr lang="nn-NO" sz="2800" dirty="0"/>
              <a:t> at </a:t>
            </a:r>
            <a:r>
              <a:rPr lang="nn-NO" sz="2800" dirty="0" err="1"/>
              <a:t>hverdagsssituasjoner</a:t>
            </a:r>
            <a:r>
              <a:rPr lang="nn-NO" sz="2800" dirty="0"/>
              <a:t> er viktig for </a:t>
            </a:r>
            <a:r>
              <a:rPr lang="nn-NO" sz="2800" dirty="0" smtClean="0"/>
              <a:t>kontakt, samspill </a:t>
            </a:r>
            <a:r>
              <a:rPr lang="nn-NO" sz="2800" dirty="0"/>
              <a:t>og læring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1629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latin typeface="Comic Sans MS" panose="030F0702030302020204" pitchFamily="66" charset="0"/>
              </a:rPr>
              <a:t>Drøft</a:t>
            </a:r>
            <a:endParaRPr lang="nb-NO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4000" dirty="0" smtClean="0"/>
              <a:t>Hva tenker dere om </a:t>
            </a:r>
            <a:r>
              <a:rPr lang="nb-NO" sz="4000" dirty="0" smtClean="0"/>
              <a:t>kvaliteten </a:t>
            </a:r>
            <a:r>
              <a:rPr lang="nb-NO" sz="4000" dirty="0" smtClean="0"/>
              <a:t>på rutinesituasjonene – </a:t>
            </a:r>
            <a:r>
              <a:rPr lang="nb-NO" sz="4000" dirty="0" smtClean="0"/>
              <a:t>hva </a:t>
            </a:r>
            <a:r>
              <a:rPr lang="nb-NO" sz="4000" dirty="0" smtClean="0"/>
              <a:t>kan hindre god kvalitet?</a:t>
            </a:r>
            <a:endParaRPr lang="nb-NO" sz="4000" dirty="0"/>
          </a:p>
        </p:txBody>
      </p:sp>
      <p:pic>
        <p:nvPicPr>
          <p:cNvPr id="4" name="Picture 5" descr="C:\Users\maybd\AppData\Local\Microsoft\Windows\Temporary Internet Files\Content.IE5\O01EIER1\Family_Day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501" y="3292922"/>
            <a:ext cx="4123957" cy="268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578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b-NO" b="1" dirty="0">
                <a:latin typeface="Comic Sans MS" panose="030F0702030302020204" pitchFamily="66" charset="0"/>
              </a:rPr>
              <a:t>S</a:t>
            </a:r>
            <a:r>
              <a:rPr lang="nb-NO" b="1" dirty="0" smtClean="0">
                <a:latin typeface="Comic Sans MS" panose="030F0702030302020204" pitchFamily="66" charset="0"/>
              </a:rPr>
              <a:t>tudier </a:t>
            </a:r>
            <a:r>
              <a:rPr lang="nb-NO" b="1" dirty="0" smtClean="0">
                <a:latin typeface="Comic Sans MS" panose="030F0702030302020204" pitchFamily="66" charset="0"/>
              </a:rPr>
              <a:t>av kvalitet på </a:t>
            </a:r>
            <a:r>
              <a:rPr lang="nb-NO" b="1" dirty="0" smtClean="0">
                <a:latin typeface="Comic Sans MS" panose="030F0702030302020204" pitchFamily="66" charset="0"/>
              </a:rPr>
              <a:t>noen rutinesituasjoner</a:t>
            </a:r>
            <a:endParaRPr lang="nb-NO" b="1" dirty="0">
              <a:latin typeface="Comic Sans MS" panose="030F0702030302020204" pitchFamily="66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125" name="Picture 5" descr="C:\Users\maybd\AppData\Local\Microsoft\Windows\Temporary Internet Files\Content.IE5\1UICVRZF\20150310_STG_GLC_00052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20" y="3204972"/>
            <a:ext cx="670560" cy="44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maybd\AppData\Local\Microsoft\Windows\Temporary Internet Files\Content.IE5\Z13SHVD4\P100009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422" y="1861055"/>
            <a:ext cx="4778596" cy="358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152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latin typeface="Comic Sans MS" panose="030F0702030302020204" pitchFamily="66" charset="0"/>
              </a:rPr>
              <a:t>Måltid </a:t>
            </a:r>
            <a:endParaRPr lang="nb-NO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15965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3600" dirty="0" smtClean="0"/>
              <a:t>Smidt (2003): Gjennomføring av måltid – sier noe om barnehagens sjel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400" dirty="0" smtClean="0"/>
              <a:t>For eksempel i hvilken grad man støtter barnas deltagelse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400" dirty="0" smtClean="0"/>
              <a:t>Er det å spise eller er det samværet/kommunikasjonen som er i fokus?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b-NO" sz="3400" dirty="0"/>
          </a:p>
        </p:txBody>
      </p:sp>
    </p:spTree>
    <p:extLst>
      <p:ext uri="{BB962C8B-B14F-4D97-AF65-F5344CB8AC3E}">
        <p14:creationId xmlns:p14="http://schemas.microsoft.com/office/powerpoint/2010/main" val="887751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09816" y="274638"/>
            <a:ext cx="8900984" cy="1265838"/>
          </a:xfrm>
        </p:spPr>
        <p:txBody>
          <a:bodyPr>
            <a:normAutofit fontScale="90000"/>
          </a:bodyPr>
          <a:lstStyle/>
          <a:p>
            <a:r>
              <a:rPr lang="nb-NO" b="1" dirty="0" smtClean="0">
                <a:latin typeface="Comic Sans MS" panose="030F0702030302020204" pitchFamily="66" charset="0"/>
              </a:rPr>
              <a:t>Noen </a:t>
            </a:r>
            <a:r>
              <a:rPr lang="nb-NO" b="1" dirty="0">
                <a:latin typeface="Comic Sans MS" panose="030F0702030302020204" pitchFamily="66" charset="0"/>
              </a:rPr>
              <a:t>s</a:t>
            </a:r>
            <a:r>
              <a:rPr lang="nb-NO" b="1" dirty="0" smtClean="0">
                <a:latin typeface="Comic Sans MS" panose="030F0702030302020204" pitchFamily="66" charset="0"/>
              </a:rPr>
              <a:t>tudier av samspill ved måltid</a:t>
            </a:r>
            <a:endParaRPr lang="nb-NO" b="1" dirty="0">
              <a:latin typeface="Comic Sans MS" panose="030F0702030302020204" pitchFamily="66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524000" y="1902941"/>
            <a:ext cx="8686800" cy="41601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sz="3600" dirty="0" err="1" smtClean="0"/>
              <a:t>Hallam</a:t>
            </a:r>
            <a:r>
              <a:rPr lang="nb-NO" sz="3600" dirty="0" smtClean="0"/>
              <a:t> et al (2014): 11 observasjoner av </a:t>
            </a:r>
            <a:r>
              <a:rPr lang="nb-NO" sz="3600" dirty="0" err="1" smtClean="0"/>
              <a:t>toddlere</a:t>
            </a:r>
            <a:r>
              <a:rPr lang="nb-NO" sz="3600" dirty="0" smtClean="0"/>
              <a:t> - USA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800" dirty="0" smtClean="0"/>
              <a:t>Lite samspill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800" dirty="0" smtClean="0"/>
              <a:t>Personalet sa nesten ingen 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800" dirty="0" smtClean="0"/>
              <a:t> Mest «kommandoer»: spis maten din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sz="2800" dirty="0" smtClean="0"/>
              <a:t>Forventet ikke svar ( og fikk ikke svar)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800" dirty="0" smtClean="0"/>
              <a:t>Barna fikk svært få responser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6146" name="Picture 2" descr="C:\Users\maybd\AppData\Local\Microsoft\Windows\Temporary Internet Files\Content.IE5\4P5MLEL9\school_lunch_1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271" y="3080951"/>
            <a:ext cx="3296362" cy="232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438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latin typeface="Comic Sans MS" charset="0"/>
                <a:ea typeface="Comic Sans MS" charset="0"/>
                <a:cs typeface="Comic Sans MS" charset="0"/>
              </a:rPr>
              <a:t>Det vet vi om......</a:t>
            </a:r>
            <a:endParaRPr lang="nb-NO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347504" y="2043031"/>
            <a:ext cx="5808176" cy="382606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nb-NO" sz="2800" dirty="0" smtClean="0"/>
              <a:t>Boken omhandler</a:t>
            </a:r>
          </a:p>
          <a:p>
            <a:pPr lvl="1"/>
            <a:r>
              <a:rPr lang="nb-NO" sz="2600" dirty="0" smtClean="0"/>
              <a:t>Betydningen av gode relasjoner</a:t>
            </a:r>
          </a:p>
          <a:p>
            <a:pPr lvl="1"/>
            <a:r>
              <a:rPr lang="nb-NO" sz="2600" dirty="0" smtClean="0"/>
              <a:t>Det utviklingsfremmende samspillet</a:t>
            </a:r>
          </a:p>
          <a:p>
            <a:pPr lvl="1"/>
            <a:r>
              <a:rPr lang="nb-NO" sz="2600" dirty="0" smtClean="0"/>
              <a:t>Hva vet vi om rutinesituasjonene?</a:t>
            </a:r>
          </a:p>
          <a:p>
            <a:pPr lvl="2"/>
            <a:r>
              <a:rPr lang="nb-NO" sz="2200" dirty="0" smtClean="0"/>
              <a:t>Ulike studier </a:t>
            </a:r>
            <a:endParaRPr lang="nb-NO" sz="2200" dirty="0"/>
          </a:p>
          <a:p>
            <a:pPr lvl="1"/>
            <a:r>
              <a:rPr lang="nb-NO" sz="2600" dirty="0" smtClean="0"/>
              <a:t>God kvalitet på rutinesituasjoner</a:t>
            </a:r>
          </a:p>
          <a:p>
            <a:pPr lvl="2"/>
            <a:r>
              <a:rPr lang="nb-NO" sz="2200" dirty="0" smtClean="0"/>
              <a:t>Tips</a:t>
            </a:r>
          </a:p>
          <a:p>
            <a:pPr lvl="2"/>
            <a:r>
              <a:rPr lang="nb-NO" sz="2200" dirty="0" smtClean="0"/>
              <a:t>Refleksjonsspørsmål</a:t>
            </a:r>
          </a:p>
          <a:p>
            <a:pPr lvl="1"/>
            <a:endParaRPr lang="nb-NO" sz="2600" dirty="0"/>
          </a:p>
        </p:txBody>
      </p:sp>
      <p:pic>
        <p:nvPicPr>
          <p:cNvPr id="5" name="Picture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33" y="2043032"/>
            <a:ext cx="3834159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15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latin typeface="Comic Sans MS" panose="030F0702030302020204" pitchFamily="66" charset="0"/>
              </a:rPr>
              <a:t>Noen studier…., forts</a:t>
            </a:r>
            <a:endParaRPr lang="nb-NO" b="1" dirty="0">
              <a:latin typeface="Comic Sans MS" panose="030F0702030302020204" pitchFamily="66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524464" y="2092410"/>
            <a:ext cx="9143538" cy="414490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3600" dirty="0" smtClean="0"/>
              <a:t>Klette et al. (2016):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3600" dirty="0" smtClean="0"/>
              <a:t>Video </a:t>
            </a:r>
            <a:r>
              <a:rPr lang="nb-NO" sz="3600" dirty="0"/>
              <a:t>observasjon av 13 barn </a:t>
            </a:r>
            <a:r>
              <a:rPr lang="nb-NO" sz="3600" dirty="0" err="1"/>
              <a:t>ca</a:t>
            </a:r>
            <a:r>
              <a:rPr lang="nb-NO" sz="3600" dirty="0"/>
              <a:t> 1,5 år i 11 barnehager ved måltid (lunsj)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3600" dirty="0"/>
              <a:t>Analyse av data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200" dirty="0">
                <a:solidFill>
                  <a:srgbClr val="7030A0"/>
                </a:solidFill>
              </a:rPr>
              <a:t>Organisering </a:t>
            </a:r>
            <a:r>
              <a:rPr lang="nb-NO" sz="3200" dirty="0"/>
              <a:t>(rutiner), </a:t>
            </a:r>
            <a:r>
              <a:rPr lang="nb-NO" sz="3200" dirty="0">
                <a:solidFill>
                  <a:schemeClr val="accent3">
                    <a:lumMod val="75000"/>
                  </a:schemeClr>
                </a:solidFill>
              </a:rPr>
              <a:t>relasjonelt klima</a:t>
            </a:r>
            <a:r>
              <a:rPr lang="nb-NO" sz="3200" dirty="0"/>
              <a:t>, kontaktpersonens </a:t>
            </a:r>
            <a:r>
              <a:rPr lang="nb-NO" sz="3200" dirty="0">
                <a:solidFill>
                  <a:srgbClr val="00B050"/>
                </a:solidFill>
              </a:rPr>
              <a:t>sensitivitet</a:t>
            </a:r>
            <a:r>
              <a:rPr lang="nb-NO" sz="3200" dirty="0"/>
              <a:t>, </a:t>
            </a:r>
            <a:r>
              <a:rPr lang="nb-NO" sz="3200" dirty="0">
                <a:solidFill>
                  <a:srgbClr val="C00000"/>
                </a:solidFill>
              </a:rPr>
              <a:t>støtte til språkutvikling, </a:t>
            </a:r>
            <a:r>
              <a:rPr lang="nb-NO" sz="3200" dirty="0">
                <a:solidFill>
                  <a:srgbClr val="FF9900"/>
                </a:solidFill>
              </a:rPr>
              <a:t>støtte til læring</a:t>
            </a:r>
          </a:p>
        </p:txBody>
      </p:sp>
    </p:spTree>
    <p:extLst>
      <p:ext uri="{BB962C8B-B14F-4D97-AF65-F5344CB8AC3E}">
        <p14:creationId xmlns:p14="http://schemas.microsoft.com/office/powerpoint/2010/main" val="34802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66799" y="439748"/>
            <a:ext cx="9143538" cy="1008112"/>
          </a:xfrm>
        </p:spPr>
        <p:txBody>
          <a:bodyPr>
            <a:normAutofit/>
          </a:bodyPr>
          <a:lstStyle/>
          <a:p>
            <a:r>
              <a:rPr lang="nb-NO" sz="4000" b="1" dirty="0" smtClean="0">
                <a:latin typeface="Comic Sans MS" panose="030F0702030302020204" pitchFamily="66" charset="0"/>
              </a:rPr>
              <a:t>Noen studier....forts</a:t>
            </a:r>
            <a:endParaRPr lang="nb-NO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524464" y="1812324"/>
            <a:ext cx="9684104" cy="4280972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Char char="•"/>
            </a:pPr>
            <a:r>
              <a:rPr lang="nb-NO" sz="4000" b="1" dirty="0" smtClean="0"/>
              <a:t>Organisering og atmosfære</a:t>
            </a:r>
          </a:p>
          <a:p>
            <a:pPr>
              <a:buFont typeface="Arial" charset="0"/>
              <a:buChar char="•"/>
            </a:pPr>
            <a:r>
              <a:rPr lang="nb-NO" sz="4000" dirty="0" smtClean="0"/>
              <a:t>5 </a:t>
            </a:r>
            <a:r>
              <a:rPr lang="nb-NO" sz="4000" dirty="0"/>
              <a:t>barnehager </a:t>
            </a:r>
            <a:r>
              <a:rPr lang="mr-IN" sz="4000" dirty="0"/>
              <a:t>–</a:t>
            </a:r>
            <a:r>
              <a:rPr lang="nb-NO" sz="4000" dirty="0"/>
              <a:t> god organisering og god atmosfære</a:t>
            </a:r>
          </a:p>
          <a:p>
            <a:pPr lvl="1">
              <a:buFont typeface="Arial" charset="0"/>
              <a:buChar char="•"/>
            </a:pPr>
            <a:r>
              <a:rPr lang="nb-NO" sz="3600" dirty="0"/>
              <a:t>Barna slapp å vente, tydelig start, personalet satt i ro, noe blikk, smil og latter </a:t>
            </a:r>
          </a:p>
          <a:p>
            <a:pPr>
              <a:buFont typeface="Arial" charset="0"/>
              <a:buChar char="•"/>
            </a:pPr>
            <a:r>
              <a:rPr lang="nb-NO" sz="4000" dirty="0"/>
              <a:t>4 barnehager </a:t>
            </a:r>
            <a:r>
              <a:rPr lang="mr-IN" sz="4000" dirty="0"/>
              <a:t>–</a:t>
            </a:r>
            <a:r>
              <a:rPr lang="nb-NO" sz="4000" dirty="0"/>
              <a:t> noe uryddig organisering og middels atmosfære</a:t>
            </a:r>
          </a:p>
          <a:p>
            <a:pPr lvl="1">
              <a:buFont typeface="Arial" charset="0"/>
              <a:buChar char="•"/>
            </a:pPr>
            <a:r>
              <a:rPr lang="nb-NO" sz="3600" dirty="0"/>
              <a:t>Barna måtte vente relativt lenge, uklar start og/eller personalet vandret noe til og fra</a:t>
            </a:r>
          </a:p>
          <a:p>
            <a:pPr>
              <a:buFont typeface="Arial" charset="0"/>
              <a:buChar char="•"/>
            </a:pPr>
            <a:r>
              <a:rPr lang="nb-NO" sz="4000" dirty="0"/>
              <a:t>2 barnehager </a:t>
            </a:r>
            <a:r>
              <a:rPr lang="mr-IN" sz="4000" dirty="0"/>
              <a:t>–</a:t>
            </a:r>
            <a:r>
              <a:rPr lang="nb-NO" sz="4000" dirty="0"/>
              <a:t> dårlig organisering og dårlig atmosfære</a:t>
            </a:r>
          </a:p>
          <a:p>
            <a:pPr lvl="1">
              <a:buFont typeface="Arial" charset="0"/>
              <a:buChar char="•"/>
            </a:pPr>
            <a:r>
              <a:rPr lang="nb-NO" sz="3600" dirty="0"/>
              <a:t>Ett </a:t>
            </a:r>
            <a:r>
              <a:rPr lang="nb-NO" sz="3600" dirty="0" err="1"/>
              <a:t>målbarn</a:t>
            </a:r>
            <a:r>
              <a:rPr lang="nb-NO" sz="3600" dirty="0"/>
              <a:t> ventet 15 minutter, personalet satt ikke ned i det hele tatt</a:t>
            </a:r>
          </a:p>
          <a:p>
            <a:pPr lvl="1">
              <a:buFont typeface="Arial" charset="0"/>
              <a:buChar char="•"/>
            </a:pPr>
            <a:r>
              <a:rPr lang="nb-NO" sz="3600" dirty="0"/>
              <a:t>Ingen blikk kontakt, ingen smil</a:t>
            </a:r>
          </a:p>
          <a:p>
            <a:pPr lvl="1"/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144117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0970" y="0"/>
            <a:ext cx="9799687" cy="1743473"/>
          </a:xfrm>
        </p:spPr>
        <p:txBody>
          <a:bodyPr>
            <a:noAutofit/>
          </a:bodyPr>
          <a:lstStyle/>
          <a:p>
            <a:r>
              <a:rPr lang="nb-NO" sz="4000" b="1" dirty="0" smtClean="0">
                <a:latin typeface="Comic Sans MS" charset="0"/>
                <a:ea typeface="Comic Sans MS" charset="0"/>
                <a:cs typeface="Comic Sans MS" charset="0"/>
              </a:rPr>
              <a:t>Noen studier...., forts</a:t>
            </a:r>
            <a:endParaRPr lang="nb-NO" sz="40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00970" y="2125362"/>
            <a:ext cx="7471295" cy="4274664"/>
          </a:xfrm>
        </p:spPr>
        <p:txBody>
          <a:bodyPr>
            <a:normAutofit lnSpcReduction="10000"/>
          </a:bodyPr>
          <a:lstStyle/>
          <a:p>
            <a:r>
              <a:rPr lang="nb-NO" sz="3799" b="1" dirty="0" smtClean="0"/>
              <a:t>Sensitivitet overfor </a:t>
            </a:r>
            <a:r>
              <a:rPr lang="nb-NO" sz="3799" b="1" dirty="0" err="1" smtClean="0"/>
              <a:t>målbarnet</a:t>
            </a:r>
            <a:endParaRPr lang="nb-NO" sz="3799" b="1" dirty="0" smtClean="0"/>
          </a:p>
          <a:p>
            <a:r>
              <a:rPr lang="nb-NO" sz="3799" b="1" dirty="0" smtClean="0"/>
              <a:t>3 </a:t>
            </a:r>
            <a:r>
              <a:rPr lang="nb-NO" sz="3799" b="1" dirty="0"/>
              <a:t>av 13 </a:t>
            </a:r>
            <a:r>
              <a:rPr lang="nb-NO" sz="3799" dirty="0"/>
              <a:t>kontaktpedagoger – «tilstrekkelig sensitive»</a:t>
            </a:r>
          </a:p>
          <a:p>
            <a:r>
              <a:rPr lang="nb-NO" sz="3799" dirty="0"/>
              <a:t>7 - «at risk range»</a:t>
            </a:r>
          </a:p>
          <a:p>
            <a:r>
              <a:rPr lang="nb-NO" sz="3799" dirty="0"/>
              <a:t>3 – «svært lite sensitive»</a:t>
            </a:r>
            <a:endParaRPr lang="nb-NO" dirty="0" smtClean="0"/>
          </a:p>
          <a:p>
            <a:pPr marL="177981" indent="0">
              <a:buNone/>
            </a:pPr>
            <a:endParaRPr lang="nb-NO" dirty="0" smtClean="0"/>
          </a:p>
          <a:p>
            <a:r>
              <a:rPr lang="nb-NO" sz="4200" dirty="0"/>
              <a:t>Ingen hadde høye skårer</a:t>
            </a:r>
          </a:p>
          <a:p>
            <a:pPr lvl="1"/>
            <a:endParaRPr lang="nb-NO" dirty="0"/>
          </a:p>
        </p:txBody>
      </p:sp>
      <p:pic>
        <p:nvPicPr>
          <p:cNvPr id="4" name="Picture 3" descr="C:\Users\maybd\AppData\Local\Microsoft\Windows\Temporary Internet Files\Content.IE5\CX9JOF36\sad-child-1347879491ag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199" y="2363462"/>
            <a:ext cx="2555110" cy="357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07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3124" y="405451"/>
            <a:ext cx="6543656" cy="962029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nb-NO" sz="4399" b="1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Noen studier..., forts</a:t>
            </a:r>
            <a:endParaRPr lang="nb-NO" sz="4399" b="1" dirty="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93124" y="1853514"/>
            <a:ext cx="7537622" cy="485185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799" b="1" dirty="0">
                <a:solidFill>
                  <a:schemeClr val="tx1"/>
                </a:solidFill>
              </a:rPr>
              <a:t>Språkstimulering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799" dirty="0">
                <a:solidFill>
                  <a:schemeClr val="tx1"/>
                </a:solidFill>
              </a:rPr>
              <a:t>De fleste målbarna sa ingen lyder eller ord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799" dirty="0">
                <a:solidFill>
                  <a:schemeClr val="tx1"/>
                </a:solidFill>
              </a:rPr>
              <a:t>Bare 3 av personalet beskrev egne eller målbarnas handlinger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799" b="1" dirty="0">
                <a:solidFill>
                  <a:schemeClr val="tx1"/>
                </a:solidFill>
              </a:rPr>
              <a:t>Rett og slett mangel på verbale utvekslinger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799" b="1" dirty="0">
                <a:solidFill>
                  <a:schemeClr val="tx1"/>
                </a:solidFill>
              </a:rPr>
              <a:t>Støtte til læring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799" dirty="0">
                <a:solidFill>
                  <a:schemeClr val="tx1"/>
                </a:solidFill>
              </a:rPr>
              <a:t>Ble ikke observert i det hele tatt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799" dirty="0">
                <a:solidFill>
                  <a:schemeClr val="tx1"/>
                </a:solidFill>
              </a:rPr>
              <a:t>Ikke støtte til barn-barn samspill</a:t>
            </a:r>
          </a:p>
          <a:p>
            <a:r>
              <a:rPr lang="nb-NO" sz="3200" b="1" dirty="0">
                <a:solidFill>
                  <a:schemeClr val="tx1"/>
                </a:solidFill>
              </a:rPr>
              <a:t>Bedre samspillskvalitet med de eldre barna</a:t>
            </a:r>
          </a:p>
          <a:p>
            <a:pPr marL="0" indent="0">
              <a:buNone/>
            </a:pPr>
            <a:r>
              <a:rPr lang="nb-NO" sz="2999" dirty="0"/>
              <a:t> </a:t>
            </a:r>
          </a:p>
        </p:txBody>
      </p:sp>
      <p:pic>
        <p:nvPicPr>
          <p:cNvPr id="4" name="Picture 3" descr="&lt;strong&gt;Learning&lt;/strong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77" y="2161164"/>
            <a:ext cx="3373278" cy="223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7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latin typeface="Comic Sans MS" panose="030F0702030302020204" pitchFamily="66" charset="0"/>
              </a:rPr>
              <a:t>Noen studier…., forts</a:t>
            </a:r>
            <a:endParaRPr lang="nb-NO" b="1" dirty="0">
              <a:latin typeface="Comic Sans MS" panose="030F0702030302020204" pitchFamily="66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417" y="1935892"/>
            <a:ext cx="8287264" cy="460093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3600" dirty="0" err="1" smtClean="0"/>
              <a:t>Ryhner</a:t>
            </a:r>
            <a:r>
              <a:rPr lang="nb-NO" sz="3600" dirty="0" smtClean="0"/>
              <a:t> et al. (2012): observasjon av 7 svenske barnehageansatte og 12 </a:t>
            </a:r>
            <a:r>
              <a:rPr lang="nb-NO" sz="3600" dirty="0" err="1" smtClean="0"/>
              <a:t>toddlere</a:t>
            </a:r>
            <a:r>
              <a:rPr lang="nb-NO" sz="3600" dirty="0" smtClean="0"/>
              <a:t> – fokus på språkstimulering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800" dirty="0" smtClean="0"/>
              <a:t>Like mange verbale responser på barns initiativ ved måltid som frilek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sz="2800" b="1" dirty="0" smtClean="0"/>
              <a:t>Måltid </a:t>
            </a:r>
            <a:r>
              <a:rPr lang="nb-NO" sz="2800" b="1" i="1" dirty="0" smtClean="0"/>
              <a:t>kan</a:t>
            </a:r>
            <a:r>
              <a:rPr lang="nb-NO" sz="2800" b="1" dirty="0" smtClean="0"/>
              <a:t> være en god arena for språkstimulering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800" dirty="0" smtClean="0"/>
              <a:t>Personalet svarte på og utvidet det barna sa og gjorde i over 50% av tilfellene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sz="2800" dirty="0" smtClean="0"/>
              <a:t>Førte kommunikasjonen videre</a:t>
            </a:r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/>
          </a:p>
        </p:txBody>
      </p:sp>
      <p:pic>
        <p:nvPicPr>
          <p:cNvPr id="4" name="Picture 4" descr="C:\Users\maybd\AppData\Local\Microsoft\Windows\Temporary Internet Files\Content.IE5\AD1PNX38\photodune-7422416-emotional-happy-children-eating-at-table-x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526" y="1952911"/>
            <a:ext cx="2950830" cy="228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990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latin typeface="Comic Sans MS" panose="030F0702030302020204" pitchFamily="66" charset="0"/>
              </a:rPr>
              <a:t>Noen studier, forts</a:t>
            </a:r>
            <a:endParaRPr lang="nb-NO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678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3600" dirty="0" smtClean="0"/>
              <a:t>To danske barnehager (Hansen &amp; Drugli, 2016)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400" dirty="0" smtClean="0"/>
              <a:t>Barnehage 1: barna skulle være stille under måltidet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sz="3000" dirty="0" smtClean="0"/>
              <a:t>Personalet var opptatt av </a:t>
            </a:r>
            <a:r>
              <a:rPr lang="nb-NO" sz="3000" dirty="0" err="1" smtClean="0"/>
              <a:t>mentalisering</a:t>
            </a:r>
            <a:endParaRPr lang="nb-NO" sz="30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nb-NO" sz="3000" dirty="0" smtClean="0"/>
              <a:t>Førte til mange korreksjoner og dårlig atmosfære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400" dirty="0" smtClean="0"/>
              <a:t>Barnehage 2: gode rutiner og aktive barn med masse latter og kommunikasjon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sz="3000" dirty="0" smtClean="0"/>
              <a:t>Personalet var opptatt av livlige måltid</a:t>
            </a:r>
          </a:p>
        </p:txBody>
      </p:sp>
    </p:spTree>
    <p:extLst>
      <p:ext uri="{BB962C8B-B14F-4D97-AF65-F5344CB8AC3E}">
        <p14:creationId xmlns:p14="http://schemas.microsoft.com/office/powerpoint/2010/main" val="1944180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latin typeface="Comic Sans MS" panose="030F0702030302020204" pitchFamily="66" charset="0"/>
              </a:rPr>
              <a:t>DRØFT</a:t>
            </a:r>
            <a:endParaRPr lang="nb-NO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51102"/>
            <a:ext cx="10058400" cy="401799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4000" dirty="0" smtClean="0"/>
              <a:t>Hvordan er </a:t>
            </a:r>
            <a:r>
              <a:rPr lang="nb-NO" sz="4000" dirty="0" smtClean="0"/>
              <a:t>de gode måltidene i </a:t>
            </a:r>
            <a:r>
              <a:rPr lang="nb-NO" sz="4000" dirty="0" smtClean="0"/>
              <a:t>barnehagen</a:t>
            </a:r>
            <a:r>
              <a:rPr lang="nb-NO" sz="4000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4000" dirty="0" smtClean="0"/>
              <a:t>Hva skal til?</a:t>
            </a:r>
            <a:endParaRPr lang="nb-NO" sz="4000" dirty="0" smtClean="0"/>
          </a:p>
        </p:txBody>
      </p:sp>
      <p:pic>
        <p:nvPicPr>
          <p:cNvPr id="4" name="Picture 9" descr="C:\Users\maybd\AppData\Local\Microsoft\Windows\Temporary Internet Files\Content.IE5\262XYHC0\United_States_children_eating_at_day_car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763" y="3382202"/>
            <a:ext cx="3714988" cy="248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574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latin typeface="Comic Sans MS" panose="030F0702030302020204" pitchFamily="66" charset="0"/>
              </a:rPr>
              <a:t>Hvile og søvn i barnehagen</a:t>
            </a:r>
            <a:endParaRPr lang="nb-NO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5735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3600" dirty="0" smtClean="0"/>
              <a:t>Ny rammeplan – fokus på barns behov for hvile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3600" dirty="0" smtClean="0"/>
              <a:t>Små barn </a:t>
            </a:r>
            <a:r>
              <a:rPr lang="mr-IN" sz="3600" dirty="0" smtClean="0"/>
              <a:t>–</a:t>
            </a:r>
            <a:r>
              <a:rPr lang="nb-NO" sz="3600" dirty="0" smtClean="0"/>
              <a:t> kan være sårbare i </a:t>
            </a:r>
            <a:r>
              <a:rPr lang="nb-NO" sz="3600" dirty="0" err="1" smtClean="0"/>
              <a:t>leggesituasjonen</a:t>
            </a:r>
            <a:endParaRPr lang="nb-NO" sz="3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sz="3600" dirty="0" smtClean="0"/>
              <a:t>Gode rutiner </a:t>
            </a:r>
            <a:r>
              <a:rPr lang="mr-IN" sz="3600" dirty="0" smtClean="0"/>
              <a:t>–</a:t>
            </a:r>
            <a:r>
              <a:rPr lang="nb-NO" sz="3600" dirty="0" smtClean="0"/>
              <a:t> trygghet og </a:t>
            </a:r>
            <a:r>
              <a:rPr lang="nb-NO" sz="3600" dirty="0" smtClean="0"/>
              <a:t>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3600" dirty="0" smtClean="0"/>
              <a:t>Hvilestund også for større barn tilbake???</a:t>
            </a:r>
            <a:endParaRPr lang="nb-NO" sz="3600" dirty="0" smtClean="0"/>
          </a:p>
        </p:txBody>
      </p:sp>
    </p:spTree>
    <p:extLst>
      <p:ext uri="{BB962C8B-B14F-4D97-AF65-F5344CB8AC3E}">
        <p14:creationId xmlns:p14="http://schemas.microsoft.com/office/powerpoint/2010/main" val="1880718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latin typeface="Comic Sans MS" panose="030F0702030302020204" pitchFamily="66" charset="0"/>
              </a:rPr>
              <a:t>Hvile og søvn i </a:t>
            </a:r>
            <a:r>
              <a:rPr lang="nb-NO" b="1" dirty="0" smtClean="0">
                <a:latin typeface="Comic Sans MS" panose="030F0702030302020204" pitchFamily="66" charset="0"/>
              </a:rPr>
              <a:t>barnehagen, forts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61527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3600" dirty="0"/>
              <a:t>Lite forskning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400" dirty="0"/>
              <a:t>En større studie fra Australia (</a:t>
            </a:r>
            <a:r>
              <a:rPr lang="nb-NO" sz="3400" dirty="0" err="1"/>
              <a:t>Pattinson</a:t>
            </a:r>
            <a:r>
              <a:rPr lang="nb-NO" sz="3400" dirty="0"/>
              <a:t> mfl., 2014)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sz="3000" dirty="0"/>
              <a:t>113 avdelinger, 2000 barn </a:t>
            </a:r>
            <a:r>
              <a:rPr lang="nb-NO" sz="3000" dirty="0" err="1"/>
              <a:t>ca</a:t>
            </a:r>
            <a:r>
              <a:rPr lang="nb-NO" sz="3000" dirty="0"/>
              <a:t> 4 år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sz="3000" dirty="0"/>
              <a:t>Samspillskvalitet ved hvilestund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sz="3000" dirty="0"/>
              <a:t>Fast hviletid, </a:t>
            </a:r>
            <a:r>
              <a:rPr lang="nb-NO" sz="3000" dirty="0" err="1"/>
              <a:t>ca</a:t>
            </a:r>
            <a:r>
              <a:rPr lang="nb-NO" sz="3000" dirty="0"/>
              <a:t> 70% sov ikke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sz="3000" dirty="0"/>
              <a:t>Fikk ikke lov til å holde på med en stille aktivitet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sz="3000" dirty="0"/>
              <a:t>Mange korreksjoner – lengre hvilestund-flere korreksjoner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sz="3000" dirty="0"/>
              <a:t>Dårligere kvalitet på samspill enn andre situasjoner – personalet ble reaktive, ikke proaktive</a:t>
            </a:r>
          </a:p>
        </p:txBody>
      </p:sp>
    </p:spTree>
    <p:extLst>
      <p:ext uri="{BB962C8B-B14F-4D97-AF65-F5344CB8AC3E}">
        <p14:creationId xmlns:p14="http://schemas.microsoft.com/office/powerpoint/2010/main" val="2034716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18106"/>
          </a:xfrm>
        </p:spPr>
        <p:txBody>
          <a:bodyPr/>
          <a:lstStyle/>
          <a:p>
            <a:r>
              <a:rPr lang="nb-NO" b="1" dirty="0" smtClean="0">
                <a:latin typeface="Comic Sans MS" panose="030F0702030302020204" pitchFamily="66" charset="0"/>
              </a:rPr>
              <a:t>Hvile og søvn, forts</a:t>
            </a:r>
            <a:endParaRPr lang="nb-NO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86465"/>
            <a:ext cx="10748731" cy="4250723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3600" dirty="0" smtClean="0"/>
              <a:t>Finsk studie av småbarn – 4 avdelinger (Siren-</a:t>
            </a:r>
            <a:r>
              <a:rPr lang="nb-NO" sz="3600" dirty="0" err="1" smtClean="0"/>
              <a:t>Tiusanen</a:t>
            </a:r>
            <a:r>
              <a:rPr lang="nb-NO" sz="3600" dirty="0" smtClean="0"/>
              <a:t> &amp; Robinson, 2002)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400" dirty="0" smtClean="0"/>
              <a:t>Fokus på søvnkvalitet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400" dirty="0" smtClean="0"/>
              <a:t>Ulik organisering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sz="3000" dirty="0" smtClean="0"/>
              <a:t>Faste sovetider eller tilpasset barna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400" dirty="0" smtClean="0"/>
              <a:t>Best søvnkvalitet når barna fikk sove ved behov og når de sov på rolig sted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400" dirty="0" smtClean="0"/>
              <a:t>Faste tider – barna ofte veldig trøtte/overstimulerte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400" dirty="0" smtClean="0"/>
              <a:t>Vansker i foreldresamarbeidet – for eksempel når foreldrene nektet personalet å la barnet sove og barnet hadde behov for søvn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b-NO" sz="3400" dirty="0"/>
          </a:p>
        </p:txBody>
      </p:sp>
    </p:spTree>
    <p:extLst>
      <p:ext uri="{BB962C8B-B14F-4D97-AF65-F5344CB8AC3E}">
        <p14:creationId xmlns:p14="http://schemas.microsoft.com/office/powerpoint/2010/main" val="643513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3377" y="223364"/>
            <a:ext cx="8887495" cy="1200322"/>
          </a:xfrm>
        </p:spPr>
        <p:txBody>
          <a:bodyPr/>
          <a:lstStyle/>
          <a:p>
            <a:r>
              <a:rPr lang="nb-NO" b="1" dirty="0" smtClean="0">
                <a:latin typeface="Comic Sans MS" charset="0"/>
                <a:ea typeface="Comic Sans MS" charset="0"/>
                <a:cs typeface="Comic Sans MS" charset="0"/>
              </a:rPr>
              <a:t>Barnehagekvalitet</a:t>
            </a:r>
            <a:endParaRPr lang="nb-NO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8455" y="2645816"/>
            <a:ext cx="3444833" cy="287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16689" y="1921396"/>
            <a:ext cx="6831439" cy="460394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nb-NO" sz="3600" dirty="0"/>
              <a:t>Stort sett enighet om at barnehagekvalitet omhandler følgende forhold </a:t>
            </a:r>
            <a:r>
              <a:rPr lang="nb-NO" sz="2600" dirty="0"/>
              <a:t>(</a:t>
            </a:r>
            <a:r>
              <a:rPr lang="nb-NO" sz="2600" dirty="0" err="1"/>
              <a:t>Cryer</a:t>
            </a:r>
            <a:r>
              <a:rPr lang="nb-NO" sz="2600" dirty="0"/>
              <a:t> </a:t>
            </a:r>
            <a:r>
              <a:rPr lang="nb-NO" sz="2600" dirty="0"/>
              <a:t>et al., 2002)</a:t>
            </a:r>
            <a:endParaRPr lang="nb-NO" sz="2600" dirty="0"/>
          </a:p>
          <a:p>
            <a:pPr lvl="1"/>
            <a:r>
              <a:rPr lang="nb-NO" sz="2800" dirty="0"/>
              <a:t>Positive og nære relasjoner personal-barn</a:t>
            </a:r>
          </a:p>
          <a:p>
            <a:pPr lvl="1"/>
            <a:r>
              <a:rPr lang="nb-NO" sz="2800" dirty="0"/>
              <a:t>Gode relasjoner til andre </a:t>
            </a:r>
            <a:r>
              <a:rPr lang="nb-NO" sz="2800" dirty="0"/>
              <a:t>barn</a:t>
            </a:r>
          </a:p>
          <a:p>
            <a:pPr lvl="1"/>
            <a:r>
              <a:rPr lang="nb-NO" sz="2800" dirty="0"/>
              <a:t>T</a:t>
            </a:r>
            <a:r>
              <a:rPr lang="nb-NO" sz="2800" dirty="0"/>
              <a:t>rygt, aldersadekvat og stimulerende miljø</a:t>
            </a:r>
          </a:p>
          <a:p>
            <a:pPr lvl="1"/>
            <a:r>
              <a:rPr lang="nb-NO" sz="2800" dirty="0"/>
              <a:t>M</a:t>
            </a:r>
            <a:r>
              <a:rPr lang="nb-NO" sz="2800" dirty="0"/>
              <a:t>uligheter for emosjonell og sosial utvikling, samt læring</a:t>
            </a:r>
          </a:p>
          <a:p>
            <a:endParaRPr lang="nb-NO" dirty="0" smtClean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715402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latin typeface="Comic Sans MS" panose="030F0702030302020204" pitchFamily="66" charset="0"/>
              </a:rPr>
              <a:t>Hentesituasjonen</a:t>
            </a:r>
            <a:endParaRPr lang="nb-NO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86464"/>
            <a:ext cx="10058400" cy="410922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3600" dirty="0" smtClean="0"/>
              <a:t>Ofte utfordrende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400" dirty="0" smtClean="0"/>
              <a:t>Få personal = travelt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400" dirty="0" smtClean="0"/>
              <a:t>Foreldrene bedre tid enn morgenen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400" dirty="0" smtClean="0"/>
              <a:t>Pleie relasjonen til foreldrene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400" dirty="0" smtClean="0"/>
              <a:t>Re-etablere kontakt foreldre-barn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400" dirty="0" smtClean="0"/>
              <a:t>Ta seg godt av de barna som er igjen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3600" dirty="0" smtClean="0"/>
              <a:t>Lite forskning </a:t>
            </a:r>
          </a:p>
        </p:txBody>
      </p:sp>
      <p:pic>
        <p:nvPicPr>
          <p:cNvPr id="4" name="Picture 3" descr="OLVG Religious Poli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59" y="2141066"/>
            <a:ext cx="3810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08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latin typeface="Comic Sans MS" panose="030F0702030302020204" pitchFamily="66" charset="0"/>
              </a:rPr>
              <a:t>Hentesituasjonen, forts</a:t>
            </a:r>
            <a:endParaRPr lang="nb-NO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86464"/>
            <a:ext cx="10058400" cy="407773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3600" dirty="0" err="1" smtClean="0"/>
              <a:t>Reedy</a:t>
            </a:r>
            <a:r>
              <a:rPr lang="nb-NO" sz="3600" dirty="0" smtClean="0"/>
              <a:t> &amp; McGrath (2010)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400" dirty="0" smtClean="0"/>
              <a:t>God informasjon ved henting – økt tillit til personalet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sz="3000" dirty="0" smtClean="0"/>
              <a:t>Bør ha noe tid til alle foreldre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400" dirty="0" smtClean="0"/>
              <a:t>Drugli &amp; Undheim (2012)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sz="3000" dirty="0" smtClean="0"/>
              <a:t>Personalet mente foreldrene fikk god informasjon – bare halvparten av foreldrene mente det samme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sz="3000" dirty="0" smtClean="0"/>
              <a:t>Foreldre som selv spurte fikk nok info</a:t>
            </a:r>
          </a:p>
          <a:p>
            <a:pPr lvl="2">
              <a:buFont typeface="Arial" panose="020B0604020202020204" pitchFamily="34" charset="0"/>
              <a:buChar char="•"/>
            </a:pPr>
            <a:endParaRPr lang="nb-NO" sz="3000" dirty="0"/>
          </a:p>
        </p:txBody>
      </p:sp>
    </p:spTree>
    <p:extLst>
      <p:ext uri="{BB962C8B-B14F-4D97-AF65-F5344CB8AC3E}">
        <p14:creationId xmlns:p14="http://schemas.microsoft.com/office/powerpoint/2010/main" val="2404233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latin typeface="Comic Sans MS" panose="030F0702030302020204" pitchFamily="66" charset="0"/>
              </a:rPr>
              <a:t>Hentesituasjonen, forts</a:t>
            </a:r>
            <a:endParaRPr lang="nb-NO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924" y="1977080"/>
            <a:ext cx="10257756" cy="38920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3600" dirty="0" smtClean="0"/>
              <a:t>Barn kan uttrykke mer negative følelser ved henting enn overfor personalet </a:t>
            </a:r>
            <a:r>
              <a:rPr lang="nb-NO" sz="2400" dirty="0" smtClean="0"/>
              <a:t>(</a:t>
            </a:r>
            <a:r>
              <a:rPr lang="nb-NO" sz="2400" dirty="0" err="1" smtClean="0"/>
              <a:t>Deynoot-Schaub</a:t>
            </a:r>
            <a:r>
              <a:rPr lang="nb-NO" sz="2400" dirty="0" smtClean="0"/>
              <a:t> &amp; Riksen-</a:t>
            </a:r>
            <a:r>
              <a:rPr lang="nb-NO" sz="2400" dirty="0" err="1" smtClean="0"/>
              <a:t>Walraven</a:t>
            </a:r>
            <a:r>
              <a:rPr lang="nb-NO" sz="2400" dirty="0" smtClean="0"/>
              <a:t>, 2008)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400" dirty="0" smtClean="0"/>
              <a:t>Gråt, irritasjon og/eller avvisning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400" dirty="0" smtClean="0"/>
              <a:t>Utfordrende for noen foreldre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sz="3000" dirty="0" smtClean="0"/>
              <a:t>Faste rutiner hjelper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sz="3000" dirty="0" smtClean="0"/>
              <a:t>Kan trenge støtte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b-NO" sz="3000" dirty="0" smtClean="0"/>
              <a:t>For eksempel beskrivende kommentarer</a:t>
            </a:r>
          </a:p>
          <a:p>
            <a:pPr marL="201168" lvl="1" indent="0">
              <a:buNone/>
            </a:pPr>
            <a:endParaRPr lang="nb-NO" sz="3400" dirty="0" smtClean="0"/>
          </a:p>
        </p:txBody>
      </p:sp>
      <p:pic>
        <p:nvPicPr>
          <p:cNvPr id="4" name="Picture 2" descr="C:\Users\maybd\AppData\Local\Microsoft\Windows\Temporary Internet Files\Content.IE5\TFJC8AQB\MC90000133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31478" y="3410465"/>
            <a:ext cx="3174991" cy="2458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48198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latin typeface="Comic Sans MS" panose="030F0702030302020204" pitchFamily="66" charset="0"/>
              </a:rPr>
              <a:t>Drøft</a:t>
            </a:r>
            <a:endParaRPr lang="nb-NO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4800" dirty="0" smtClean="0"/>
              <a:t>Hvilke muligheter og utfordringer har ulike rutinesituasjoner?</a:t>
            </a:r>
            <a:endParaRPr lang="nb-NO" sz="4800" dirty="0"/>
          </a:p>
        </p:txBody>
      </p:sp>
      <p:pic>
        <p:nvPicPr>
          <p:cNvPr id="4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163" y="2719718"/>
            <a:ext cx="2748636" cy="3501750"/>
          </a:xfrm>
          <a:prstGeom prst="rect">
            <a:avLst/>
          </a:prstGeom>
        </p:spPr>
      </p:pic>
      <p:pic>
        <p:nvPicPr>
          <p:cNvPr id="6" name="Picture 5" descr="Blogography × insomn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22" y="3595603"/>
            <a:ext cx="2827261" cy="214737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223" y="3900939"/>
            <a:ext cx="243840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1116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latin typeface="Comic Sans MS" panose="030F0702030302020204" pitchFamily="66" charset="0"/>
              </a:rPr>
              <a:t>Avslutning</a:t>
            </a:r>
            <a:endParaRPr lang="nb-NO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60604"/>
            <a:ext cx="10058400" cy="4279558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3600" dirty="0" smtClean="0"/>
              <a:t>Ikke mulig med topp samspillskvalitet hele </a:t>
            </a:r>
            <a:r>
              <a:rPr lang="nb-NO" sz="3600" dirty="0" smtClean="0"/>
              <a:t>barnehagedagen </a:t>
            </a:r>
            <a:endParaRPr lang="nb-NO" sz="3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sz="3600" dirty="0" smtClean="0"/>
              <a:t>Rutinesituasjonene MÅ gjennomføres og personalet leder disse </a:t>
            </a:r>
            <a:r>
              <a:rPr lang="nb-NO" sz="3600" dirty="0" smtClean="0"/>
              <a:t> - potensiale for forbedring?</a:t>
            </a:r>
            <a:endParaRPr lang="nb-NO" sz="3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sz="3600" dirty="0" smtClean="0"/>
              <a:t>Gode rutinesituasjoner – godt samspill med alle barn – flere ganger om dagen – mange gylne </a:t>
            </a:r>
            <a:r>
              <a:rPr lang="nb-NO" sz="3600" dirty="0" smtClean="0"/>
              <a:t>muligheter som bør utnyttes bevisst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3600" dirty="0" smtClean="0"/>
              <a:t>Felles refleksjon og praksis - et godt utgangspunkt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400" dirty="0" smtClean="0"/>
              <a:t>Bør ikke være personavhengig</a:t>
            </a:r>
            <a:endParaRPr lang="nb-NO" sz="3400" dirty="0"/>
          </a:p>
        </p:txBody>
      </p:sp>
    </p:spTree>
    <p:extLst>
      <p:ext uri="{BB962C8B-B14F-4D97-AF65-F5344CB8AC3E}">
        <p14:creationId xmlns:p14="http://schemas.microsoft.com/office/powerpoint/2010/main" val="1031617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latin typeface="Comic Sans MS" panose="030F0702030302020204" pitchFamily="66" charset="0"/>
              </a:rPr>
              <a:t>Barnehagekvalitet i forskning</a:t>
            </a:r>
            <a:endParaRPr lang="nb-NO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14574"/>
            <a:ext cx="10058400" cy="4062714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n-NO" sz="3600" dirty="0" smtClean="0"/>
              <a:t>Struktur-, prosess og resultatkvalitet</a:t>
            </a:r>
          </a:p>
          <a:p>
            <a:pPr>
              <a:buFont typeface="Arial" charset="0"/>
              <a:buChar char="•"/>
            </a:pPr>
            <a:r>
              <a:rPr lang="nb-NO" sz="3600" dirty="0" smtClean="0"/>
              <a:t>Strukturkvalitet </a:t>
            </a:r>
            <a:r>
              <a:rPr lang="mr-IN" sz="3600" dirty="0" smtClean="0"/>
              <a:t>–</a:t>
            </a:r>
            <a:r>
              <a:rPr lang="nb-NO" sz="3600" dirty="0" smtClean="0"/>
              <a:t> virker gjennom prosesskvalitet (Bjørnestad &amp; Os, 2017; Christoffersen mfl., 2014; </a:t>
            </a:r>
            <a:r>
              <a:rPr lang="nb-NO" sz="3600" dirty="0" err="1" smtClean="0"/>
              <a:t>Slot</a:t>
            </a:r>
            <a:r>
              <a:rPr lang="nb-NO" sz="3600" dirty="0" smtClean="0"/>
              <a:t> mfl., 2015; </a:t>
            </a:r>
            <a:endParaRPr lang="nb-NO" sz="3600" dirty="0" smtClean="0"/>
          </a:p>
          <a:p>
            <a:pPr lvl="1">
              <a:buFont typeface="Arial" charset="0"/>
              <a:buChar char="•"/>
            </a:pPr>
            <a:r>
              <a:rPr lang="nb-NO" sz="3400" dirty="0" smtClean="0"/>
              <a:t>Antall barn per voksen </a:t>
            </a:r>
            <a:endParaRPr lang="nb-NO" sz="3400" dirty="0"/>
          </a:p>
          <a:p>
            <a:pPr lvl="1">
              <a:buFont typeface="Arial" charset="0"/>
              <a:buChar char="•"/>
            </a:pPr>
            <a:r>
              <a:rPr lang="nb-NO" sz="3400" dirty="0" smtClean="0"/>
              <a:t>Gruppestørrelse</a:t>
            </a:r>
          </a:p>
          <a:p>
            <a:pPr lvl="1">
              <a:buFont typeface="Arial" charset="0"/>
              <a:buChar char="•"/>
            </a:pPr>
            <a:r>
              <a:rPr lang="nb-NO" sz="3400" dirty="0" smtClean="0"/>
              <a:t>Utdanningsnivå</a:t>
            </a:r>
          </a:p>
          <a:p>
            <a:pPr lvl="1">
              <a:buFont typeface="Arial" charset="0"/>
              <a:buChar char="•"/>
            </a:pPr>
            <a:r>
              <a:rPr lang="nb-NO" sz="3400" dirty="0" smtClean="0"/>
              <a:t>Systematisk fagutvikling</a:t>
            </a:r>
            <a:endParaRPr lang="nb-NO" sz="3400" dirty="0"/>
          </a:p>
        </p:txBody>
      </p:sp>
    </p:spTree>
    <p:extLst>
      <p:ext uri="{BB962C8B-B14F-4D97-AF65-F5344CB8AC3E}">
        <p14:creationId xmlns:p14="http://schemas.microsoft.com/office/powerpoint/2010/main" val="3194449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latin typeface="Comic Sans MS" charset="0"/>
                <a:ea typeface="Comic Sans MS" charset="0"/>
                <a:cs typeface="Comic Sans MS" charset="0"/>
              </a:rPr>
              <a:t>God prosesskvalitet</a:t>
            </a:r>
            <a:endParaRPr lang="nb-NO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97280" y="2083442"/>
            <a:ext cx="10058400" cy="378565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n-NO" sz="3600" dirty="0"/>
              <a:t>Barnets </a:t>
            </a:r>
            <a:r>
              <a:rPr lang="nn-NO" sz="3600" b="1" dirty="0" err="1"/>
              <a:t>erfaringer</a:t>
            </a:r>
            <a:r>
              <a:rPr lang="nn-NO" sz="3600" dirty="0"/>
              <a:t> i barnehagen betyr mest = prosesskvalitet (</a:t>
            </a:r>
            <a:r>
              <a:rPr lang="nn-NO" sz="3600" dirty="0" err="1"/>
              <a:t>Dalli</a:t>
            </a:r>
            <a:r>
              <a:rPr lang="nn-NO" sz="3600" dirty="0"/>
              <a:t> et al., 2010</a:t>
            </a:r>
            <a:r>
              <a:rPr lang="nn-NO" sz="3600" dirty="0" smtClean="0"/>
              <a:t>)</a:t>
            </a:r>
            <a:endParaRPr lang="nn-NO" sz="36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n-NO" sz="3600" b="1" dirty="0" smtClean="0"/>
              <a:t>Positivt </a:t>
            </a:r>
            <a:r>
              <a:rPr lang="nn-NO" sz="3600" b="1" dirty="0"/>
              <a:t>samspill </a:t>
            </a:r>
            <a:r>
              <a:rPr lang="nn-NO" sz="3600" b="1" dirty="0" err="1"/>
              <a:t>personal</a:t>
            </a:r>
            <a:r>
              <a:rPr lang="nn-NO" sz="3600" b="1" dirty="0"/>
              <a:t> og barn</a:t>
            </a:r>
            <a:r>
              <a:rPr lang="nn-NO" sz="3600" dirty="0"/>
              <a:t> fremmer</a:t>
            </a:r>
          </a:p>
          <a:p>
            <a:pPr lvl="1"/>
            <a:r>
              <a:rPr lang="nn-NO" sz="3200" dirty="0" err="1"/>
              <a:t>Sosioemosjonell</a:t>
            </a:r>
            <a:r>
              <a:rPr lang="nn-NO" sz="3200" dirty="0"/>
              <a:t> utvikling </a:t>
            </a:r>
            <a:r>
              <a:rPr lang="nn-NO" sz="2000" dirty="0"/>
              <a:t>(</a:t>
            </a:r>
            <a:r>
              <a:rPr lang="nn-NO" sz="2000" dirty="0" err="1"/>
              <a:t>Schore</a:t>
            </a:r>
            <a:r>
              <a:rPr lang="nn-NO" sz="2000" dirty="0"/>
              <a:t>, 2005)</a:t>
            </a:r>
          </a:p>
          <a:p>
            <a:pPr lvl="1"/>
            <a:r>
              <a:rPr lang="nn-NO" sz="3200" dirty="0"/>
              <a:t>Språk og kommunikasjon </a:t>
            </a:r>
            <a:r>
              <a:rPr lang="nn-NO" sz="2000" dirty="0"/>
              <a:t>(</a:t>
            </a:r>
            <a:r>
              <a:rPr lang="nn-NO" sz="2000" dirty="0" err="1"/>
              <a:t>Raikes</a:t>
            </a:r>
            <a:r>
              <a:rPr lang="nn-NO" sz="2000" dirty="0"/>
              <a:t> &amp; Edwards, 2009)</a:t>
            </a:r>
          </a:p>
          <a:p>
            <a:pPr lvl="1"/>
            <a:r>
              <a:rPr lang="nn-NO" sz="3200" dirty="0"/>
              <a:t>Læring </a:t>
            </a:r>
            <a:r>
              <a:rPr lang="nn-NO" sz="2000" dirty="0"/>
              <a:t>(</a:t>
            </a:r>
            <a:r>
              <a:rPr lang="nn-NO" sz="2000" dirty="0" err="1"/>
              <a:t>Bernier</a:t>
            </a:r>
            <a:r>
              <a:rPr lang="nn-NO" sz="2000" dirty="0"/>
              <a:t> et al., 2010)</a:t>
            </a:r>
          </a:p>
          <a:p>
            <a:pPr>
              <a:buFont typeface="Arial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1103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latin typeface="Comic Sans MS" panose="030F0702030302020204" pitchFamily="66" charset="0"/>
              </a:rPr>
              <a:t>Er barnehagekvaliteten god nok?</a:t>
            </a:r>
            <a:endParaRPr lang="nb-NO" b="1" dirty="0">
              <a:latin typeface="Comic Sans MS" panose="030F0702030302020204" pitchFamily="66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97280" y="2141838"/>
            <a:ext cx="10058400" cy="402746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3600" dirty="0"/>
              <a:t>M</a:t>
            </a:r>
            <a:r>
              <a:rPr lang="nb-NO" sz="3600" dirty="0" smtClean="0"/>
              <a:t>eta analyse </a:t>
            </a:r>
            <a:r>
              <a:rPr lang="nb-NO" dirty="0"/>
              <a:t>(Vermeer et al., 2016)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 smtClean="0"/>
              <a:t>Globalt mål – ECERS-R og ITERS-R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 smtClean="0"/>
              <a:t>23 land og over 70 studier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nb-NO" dirty="0" smtClean="0"/>
              <a:t>Middels kvalitet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dirty="0" smtClean="0"/>
              <a:t>Høyest i </a:t>
            </a:r>
            <a:r>
              <a:rPr lang="nb-NO" dirty="0" smtClean="0"/>
              <a:t>Australia</a:t>
            </a:r>
          </a:p>
          <a:p>
            <a:pPr marL="621792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Ny </a:t>
            </a:r>
            <a:r>
              <a:rPr lang="nb-NO" sz="2800" dirty="0" smtClean="0"/>
              <a:t>norsk studie – småbarn </a:t>
            </a:r>
            <a:r>
              <a:rPr lang="nb-NO" dirty="0" smtClean="0"/>
              <a:t>(Bjørndal </a:t>
            </a:r>
            <a:r>
              <a:rPr lang="nb-NO" dirty="0"/>
              <a:t>&amp; Os, </a:t>
            </a:r>
            <a:r>
              <a:rPr lang="nb-NO" dirty="0" smtClean="0"/>
              <a:t>2017)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dirty="0" smtClean="0"/>
              <a:t>ITERS-R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dirty="0" smtClean="0"/>
              <a:t>Lav kvalitet (3,9 av 1-7</a:t>
            </a:r>
            <a:r>
              <a:rPr lang="nb-NO" dirty="0" smtClean="0"/>
              <a:t>)</a:t>
            </a:r>
          </a:p>
          <a:p>
            <a:pPr marL="1097280" lvl="2" indent="-457200">
              <a:buFont typeface="Arial" panose="020B0604020202020204" pitchFamily="34" charset="0"/>
              <a:buChar char="•"/>
            </a:pPr>
            <a:r>
              <a:rPr lang="nb-NO" sz="1800" dirty="0" smtClean="0"/>
              <a:t>Variasjon 1,6-5,9</a:t>
            </a:r>
            <a:endParaRPr lang="nb-NO" sz="1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b="1" dirty="0" smtClean="0"/>
              <a:t>Høyest på interaksjoner </a:t>
            </a:r>
            <a:r>
              <a:rPr lang="nb-NO" dirty="0" smtClean="0"/>
              <a:t>(4,7 </a:t>
            </a:r>
            <a:r>
              <a:rPr lang="nb-NO" dirty="0" smtClean="0"/>
              <a:t>= </a:t>
            </a:r>
            <a:r>
              <a:rPr lang="nb-NO" dirty="0" smtClean="0"/>
              <a:t>middels)</a:t>
            </a:r>
          </a:p>
          <a:p>
            <a:pPr marL="1097280" lvl="2" indent="-457200">
              <a:buFont typeface="Arial" panose="020B0604020202020204" pitchFamily="34" charset="0"/>
              <a:buChar char="•"/>
            </a:pPr>
            <a:r>
              <a:rPr lang="nb-NO" sz="2000" dirty="0" smtClean="0"/>
              <a:t>Variasjon 1-7</a:t>
            </a:r>
            <a:endParaRPr lang="nb-NO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59" y="2141838"/>
            <a:ext cx="3859079" cy="362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20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44489"/>
          </a:xfrm>
        </p:spPr>
        <p:txBody>
          <a:bodyPr/>
          <a:lstStyle/>
          <a:p>
            <a:r>
              <a:rPr lang="nb-NO" b="1" dirty="0" smtClean="0">
                <a:latin typeface="Comic Sans MS" panose="030F0702030302020204" pitchFamily="66" charset="0"/>
              </a:rPr>
              <a:t>Hverdagssituasjoner i barnehagen</a:t>
            </a:r>
            <a:endParaRPr lang="nb-NO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69988"/>
            <a:ext cx="10058400" cy="4291915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4000" dirty="0" smtClean="0"/>
              <a:t>Hverdagssituasjoner eller rutinesituasjoner -  voksenstyrte </a:t>
            </a:r>
            <a:r>
              <a:rPr lang="nb-NO" sz="4000" dirty="0" smtClean="0"/>
              <a:t>aktiviteter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800" dirty="0"/>
              <a:t>P</a:t>
            </a:r>
            <a:r>
              <a:rPr lang="nb-NO" sz="3800" dirty="0" smtClean="0"/>
              <a:t>raktisk </a:t>
            </a:r>
            <a:r>
              <a:rPr lang="nb-NO" sz="3800" dirty="0"/>
              <a:t>oppgave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800" dirty="0" smtClean="0"/>
              <a:t>Alltid </a:t>
            </a:r>
            <a:r>
              <a:rPr lang="nb-NO" sz="3800" dirty="0" smtClean="0"/>
              <a:t>noe muligheter </a:t>
            </a:r>
            <a:r>
              <a:rPr lang="nb-NO" sz="3800" dirty="0"/>
              <a:t>for </a:t>
            </a:r>
            <a:r>
              <a:rPr lang="nb-NO" sz="3800" dirty="0" smtClean="0"/>
              <a:t>samspill</a:t>
            </a:r>
            <a:endParaRPr lang="nb-NO" sz="38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nb-NO" sz="3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800" dirty="0" smtClean="0"/>
              <a:t>Bringesituasjonen </a:t>
            </a:r>
            <a:r>
              <a:rPr lang="nb-NO" sz="3800" dirty="0"/>
              <a:t>om </a:t>
            </a:r>
            <a:r>
              <a:rPr lang="nb-NO" sz="3800" dirty="0" smtClean="0"/>
              <a:t>morgenen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800" dirty="0" smtClean="0"/>
              <a:t>Måltid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800" dirty="0" smtClean="0"/>
              <a:t>Legge og </a:t>
            </a:r>
            <a:r>
              <a:rPr lang="nb-NO" sz="3800" dirty="0" smtClean="0"/>
              <a:t>ta opp barn ved søvn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800" dirty="0" smtClean="0"/>
              <a:t>Garderobesituasjonen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800" dirty="0"/>
              <a:t>S</a:t>
            </a:r>
            <a:r>
              <a:rPr lang="nb-NO" sz="3800" dirty="0" smtClean="0"/>
              <a:t>kifte </a:t>
            </a:r>
            <a:r>
              <a:rPr lang="nb-NO" sz="3800" dirty="0"/>
              <a:t>bleie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800" dirty="0" smtClean="0"/>
              <a:t>Hentesituasjonen om ettermiddagen</a:t>
            </a:r>
            <a:endParaRPr lang="nb-NO" sz="3800" dirty="0"/>
          </a:p>
          <a:p>
            <a:endParaRPr lang="nb-NO" sz="4000" dirty="0"/>
          </a:p>
        </p:txBody>
      </p:sp>
      <p:pic>
        <p:nvPicPr>
          <p:cNvPr id="4" name="Picture 2" descr="C:\Users\maybd\AppData\Local\Microsoft\Windows\Temporary Internet Files\Content.IE5\262XYHC0\baby_girl_lyin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517" y="3297976"/>
            <a:ext cx="4040163" cy="20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400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0761" y="385458"/>
            <a:ext cx="10058400" cy="1270348"/>
          </a:xfrm>
        </p:spPr>
        <p:txBody>
          <a:bodyPr/>
          <a:lstStyle/>
          <a:p>
            <a:r>
              <a:rPr lang="nb-NO" b="1" dirty="0" smtClean="0">
                <a:latin typeface="Comic Sans MS" panose="030F0702030302020204" pitchFamily="66" charset="0"/>
              </a:rPr>
              <a:t>Rutinesituasjoner</a:t>
            </a:r>
            <a:endParaRPr lang="nb-NO" b="1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97280" y="2006204"/>
            <a:ext cx="4937760" cy="42171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n-NO" sz="3600" dirty="0" smtClean="0"/>
              <a:t>Tar </a:t>
            </a:r>
            <a:r>
              <a:rPr lang="nn-NO" sz="3600" dirty="0"/>
              <a:t>mye av barns </a:t>
            </a:r>
            <a:r>
              <a:rPr lang="nn-NO" sz="3600" dirty="0" smtClean="0"/>
              <a:t>tid  </a:t>
            </a:r>
            <a:r>
              <a:rPr lang="nn-NO" sz="3600" dirty="0"/>
              <a:t>= viktig for </a:t>
            </a:r>
            <a:r>
              <a:rPr lang="nn-NO" sz="3600" dirty="0" err="1"/>
              <a:t>deres</a:t>
            </a:r>
            <a:r>
              <a:rPr lang="nn-NO" sz="3600" dirty="0"/>
              <a:t> trivsel, utvikling og </a:t>
            </a:r>
            <a:r>
              <a:rPr lang="nn-NO" sz="3600" dirty="0" smtClean="0"/>
              <a:t>læring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n-NO" sz="3600" dirty="0" smtClean="0"/>
              <a:t>Gode og </a:t>
            </a:r>
            <a:r>
              <a:rPr lang="nn-NO" sz="3600" dirty="0" err="1" smtClean="0"/>
              <a:t>forutsigbare</a:t>
            </a:r>
            <a:r>
              <a:rPr lang="nn-NO" sz="3600" dirty="0" smtClean="0"/>
              <a:t> </a:t>
            </a:r>
            <a:r>
              <a:rPr lang="nn-NO" sz="3600" dirty="0" err="1" smtClean="0"/>
              <a:t>rutinesituasjoner</a:t>
            </a:r>
            <a:r>
              <a:rPr lang="nn-NO" sz="3600" dirty="0" smtClean="0"/>
              <a:t> = </a:t>
            </a:r>
            <a:r>
              <a:rPr lang="nn-NO" sz="3600" dirty="0" err="1" smtClean="0"/>
              <a:t>rommer</a:t>
            </a:r>
            <a:r>
              <a:rPr lang="nn-NO" sz="3600" dirty="0" smtClean="0"/>
              <a:t> mange </a:t>
            </a:r>
            <a:r>
              <a:rPr lang="nn-NO" sz="3600" dirty="0" err="1" smtClean="0"/>
              <a:t>muligheter</a:t>
            </a:r>
            <a:r>
              <a:rPr lang="nn-NO" sz="3600" dirty="0" smtClean="0"/>
              <a:t> </a:t>
            </a:r>
            <a:endParaRPr lang="nn-NO" sz="3600" dirty="0"/>
          </a:p>
          <a:p>
            <a:pPr>
              <a:buNone/>
            </a:pPr>
            <a:endParaRPr lang="nn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7" name="Picture 2" descr="C:\Users\maybd\AppData\Local\Microsoft\Windows\Temporary Internet Files\Content.IE5\1UICVRZF\22-childcare-eating-full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006204"/>
            <a:ext cx="4937125" cy="370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181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C450C8-620A-4854-8E8D-268B99C0AD9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301578" y="274638"/>
            <a:ext cx="9646508" cy="1325562"/>
          </a:xfrm>
        </p:spPr>
        <p:txBody>
          <a:bodyPr>
            <a:normAutofit fontScale="90000"/>
          </a:bodyPr>
          <a:lstStyle/>
          <a:p>
            <a:r>
              <a:rPr lang="nb-NO" dirty="0" smtClean="0">
                <a:latin typeface="Comic Sans MS" panose="030F0702030302020204" pitchFamily="66" charset="0"/>
              </a:rPr>
              <a:t>Hva kjennetegner godt samspill </a:t>
            </a:r>
            <a:r>
              <a:rPr lang="mr-IN" dirty="0" smtClean="0">
                <a:latin typeface="Comic Sans MS" panose="030F0702030302020204" pitchFamily="66" charset="0"/>
              </a:rPr>
              <a:t>–</a:t>
            </a:r>
            <a:r>
              <a:rPr lang="nb-NO" dirty="0" smtClean="0">
                <a:latin typeface="Comic Sans MS" panose="030F0702030302020204" pitchFamily="66" charset="0"/>
              </a:rPr>
              <a:t> også i rutinesituasjonene?</a:t>
            </a:r>
            <a:endParaRPr lang="nb-NO" dirty="0">
              <a:latin typeface="Comic Sans MS" panose="030F0702030302020204" pitchFamily="66" charset="0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1981200" y="1988841"/>
            <a:ext cx="8229600" cy="4206759"/>
          </a:xfrm>
        </p:spPr>
        <p:txBody>
          <a:bodyPr/>
          <a:lstStyle/>
          <a:p>
            <a:r>
              <a:rPr lang="nb-NO" sz="3600" dirty="0"/>
              <a:t>T</a:t>
            </a:r>
            <a:r>
              <a:rPr lang="nb-NO" sz="3600" dirty="0" smtClean="0"/>
              <a:t>re sentrale elementer i samspill som fremmer barns utvikling (bla </a:t>
            </a:r>
            <a:r>
              <a:rPr lang="nb-NO" sz="3600" dirty="0" err="1" smtClean="0"/>
              <a:t>Pianta</a:t>
            </a:r>
            <a:r>
              <a:rPr lang="nb-NO" sz="3600" dirty="0" smtClean="0"/>
              <a:t> et al., 2008) </a:t>
            </a:r>
          </a:p>
          <a:p>
            <a:pPr lvl="1"/>
            <a:r>
              <a:rPr lang="nb-NO" sz="2800" dirty="0" smtClean="0"/>
              <a:t>God organisering</a:t>
            </a:r>
          </a:p>
          <a:p>
            <a:pPr lvl="1"/>
            <a:r>
              <a:rPr lang="nb-NO" sz="2800" dirty="0" smtClean="0"/>
              <a:t>Gode relasjoner (handler mye om å støtte barns følelser)</a:t>
            </a:r>
          </a:p>
          <a:p>
            <a:pPr lvl="1"/>
            <a:r>
              <a:rPr lang="nb-NO" sz="2800" dirty="0" smtClean="0"/>
              <a:t>God støtte til læring og språkutvikling – utnytte det som skjer her og nå</a:t>
            </a:r>
          </a:p>
        </p:txBody>
      </p:sp>
    </p:spTree>
    <p:extLst>
      <p:ext uri="{BB962C8B-B14F-4D97-AF65-F5344CB8AC3E}">
        <p14:creationId xmlns:p14="http://schemas.microsoft.com/office/powerpoint/2010/main" val="43250869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</TotalTime>
  <Words>1497</Words>
  <Application>Microsoft Macintosh PowerPoint</Application>
  <PresentationFormat>Widescreen</PresentationFormat>
  <Paragraphs>229</Paragraphs>
  <Slides>34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34</vt:i4>
      </vt:variant>
    </vt:vector>
  </HeadingPairs>
  <TitlesOfParts>
    <vt:vector size="40" baseType="lpstr">
      <vt:lpstr>Calibri</vt:lpstr>
      <vt:lpstr>Calibri Light</vt:lpstr>
      <vt:lpstr>Comic Sans MS</vt:lpstr>
      <vt:lpstr>Mangal</vt:lpstr>
      <vt:lpstr>Arial</vt:lpstr>
      <vt:lpstr>Retrospect</vt:lpstr>
      <vt:lpstr>Rutinesituasjoner i barnehagen</vt:lpstr>
      <vt:lpstr>Det vet vi om......</vt:lpstr>
      <vt:lpstr>Barnehagekvalitet</vt:lpstr>
      <vt:lpstr>Barnehagekvalitet i forskning</vt:lpstr>
      <vt:lpstr>God prosesskvalitet</vt:lpstr>
      <vt:lpstr>Er barnehagekvaliteten god nok?</vt:lpstr>
      <vt:lpstr>Hverdagssituasjoner i barnehagen</vt:lpstr>
      <vt:lpstr>Rutinesituasjoner</vt:lpstr>
      <vt:lpstr>Hva kjennetegner godt samspill – også i rutinesituasjonene?</vt:lpstr>
      <vt:lpstr>God organisering</vt:lpstr>
      <vt:lpstr>Gode relasjoner, støtte på følelser og atferd </vt:lpstr>
      <vt:lpstr>Støtte til læring og språkutvikling</vt:lpstr>
      <vt:lpstr>«Romslige» samspillsmønstre i rutinesituasjonene(Bae, 2009)</vt:lpstr>
      <vt:lpstr>«Trange» samspillsmønstre i hverdagssituasjoner (Bae, 2009)</vt:lpstr>
      <vt:lpstr>God nok kvalitet på rutinesituasjoner?</vt:lpstr>
      <vt:lpstr>Drøft</vt:lpstr>
      <vt:lpstr>Studier av kvalitet på noen rutinesituasjoner</vt:lpstr>
      <vt:lpstr>Måltid </vt:lpstr>
      <vt:lpstr>Noen studier av samspill ved måltid</vt:lpstr>
      <vt:lpstr>Noen studier…., forts</vt:lpstr>
      <vt:lpstr>Noen studier....forts</vt:lpstr>
      <vt:lpstr>Noen studier...., forts</vt:lpstr>
      <vt:lpstr>Noen studier..., forts</vt:lpstr>
      <vt:lpstr>Noen studier…., forts</vt:lpstr>
      <vt:lpstr>Noen studier, forts</vt:lpstr>
      <vt:lpstr>DRØFT</vt:lpstr>
      <vt:lpstr>Hvile og søvn i barnehagen</vt:lpstr>
      <vt:lpstr>Hvile og søvn i barnehagen, forts</vt:lpstr>
      <vt:lpstr>Hvile og søvn, forts</vt:lpstr>
      <vt:lpstr>Hentesituasjonen</vt:lpstr>
      <vt:lpstr>Hentesituasjonen, forts</vt:lpstr>
      <vt:lpstr>Hentesituasjonen, forts</vt:lpstr>
      <vt:lpstr>Drøft</vt:lpstr>
      <vt:lpstr>Avslutning</vt:lpstr>
    </vt:vector>
  </TitlesOfParts>
  <Company>NTNU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Hverdagssituasjoner i barnehagen</dc:title>
  <dc:creator>May Britt Drugli</dc:creator>
  <cp:lastModifiedBy>May Britt Drugli</cp:lastModifiedBy>
  <cp:revision>26</cp:revision>
  <dcterms:created xsi:type="dcterms:W3CDTF">2017-10-28T11:51:01Z</dcterms:created>
  <dcterms:modified xsi:type="dcterms:W3CDTF">2017-10-30T20:34:50Z</dcterms:modified>
</cp:coreProperties>
</file>